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5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319" r:id="rId15"/>
    <p:sldId id="320" r:id="rId16"/>
    <p:sldId id="439" r:id="rId17"/>
    <p:sldId id="440" r:id="rId18"/>
    <p:sldId id="441" r:id="rId19"/>
    <p:sldId id="344" r:id="rId20"/>
    <p:sldId id="342" r:id="rId21"/>
    <p:sldId id="343" r:id="rId22"/>
    <p:sldId id="322" r:id="rId23"/>
    <p:sldId id="325" r:id="rId24"/>
    <p:sldId id="326" r:id="rId25"/>
    <p:sldId id="327" r:id="rId26"/>
    <p:sldId id="328" r:id="rId27"/>
    <p:sldId id="270" r:id="rId28"/>
    <p:sldId id="271" r:id="rId29"/>
    <p:sldId id="272" r:id="rId30"/>
    <p:sldId id="273" r:id="rId31"/>
    <p:sldId id="330" r:id="rId32"/>
    <p:sldId id="323" r:id="rId33"/>
    <p:sldId id="324" r:id="rId34"/>
    <p:sldId id="274" r:id="rId35"/>
    <p:sldId id="275" r:id="rId36"/>
    <p:sldId id="276" r:id="rId37"/>
    <p:sldId id="277" r:id="rId38"/>
    <p:sldId id="279" r:id="rId39"/>
    <p:sldId id="278" r:id="rId40"/>
    <p:sldId id="315" r:id="rId41"/>
    <p:sldId id="316" r:id="rId42"/>
    <p:sldId id="317" r:id="rId43"/>
    <p:sldId id="318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332" r:id="rId52"/>
    <p:sldId id="341" r:id="rId53"/>
    <p:sldId id="386" r:id="rId54"/>
    <p:sldId id="394" r:id="rId55"/>
    <p:sldId id="393" r:id="rId56"/>
    <p:sldId id="395" r:id="rId57"/>
    <p:sldId id="397" r:id="rId58"/>
    <p:sldId id="398" r:id="rId59"/>
    <p:sldId id="387" r:id="rId60"/>
    <p:sldId id="396" r:id="rId61"/>
    <p:sldId id="399" r:id="rId62"/>
    <p:sldId id="388" r:id="rId63"/>
    <p:sldId id="389" r:id="rId64"/>
    <p:sldId id="402" r:id="rId65"/>
    <p:sldId id="403" r:id="rId66"/>
    <p:sldId id="390" r:id="rId67"/>
    <p:sldId id="400" r:id="rId68"/>
    <p:sldId id="401" r:id="rId69"/>
    <p:sldId id="391" r:id="rId70"/>
    <p:sldId id="392" r:id="rId71"/>
    <p:sldId id="373" r:id="rId72"/>
    <p:sldId id="333" r:id="rId73"/>
    <p:sldId id="334" r:id="rId74"/>
    <p:sldId id="335" r:id="rId75"/>
    <p:sldId id="345" r:id="rId76"/>
    <p:sldId id="346" r:id="rId77"/>
    <p:sldId id="404" r:id="rId78"/>
    <p:sldId id="336" r:id="rId79"/>
    <p:sldId id="359" r:id="rId80"/>
    <p:sldId id="405" r:id="rId81"/>
    <p:sldId id="360" r:id="rId82"/>
    <p:sldId id="338" r:id="rId83"/>
    <p:sldId id="406" r:id="rId84"/>
    <p:sldId id="361" r:id="rId85"/>
    <p:sldId id="339" r:id="rId86"/>
    <p:sldId id="337" r:id="rId87"/>
    <p:sldId id="347" r:id="rId88"/>
    <p:sldId id="348" r:id="rId89"/>
    <p:sldId id="349" r:id="rId90"/>
    <p:sldId id="350" r:id="rId91"/>
    <p:sldId id="351" r:id="rId92"/>
    <p:sldId id="352" r:id="rId93"/>
    <p:sldId id="354" r:id="rId94"/>
    <p:sldId id="355" r:id="rId95"/>
    <p:sldId id="358" r:id="rId96"/>
    <p:sldId id="356" r:id="rId97"/>
    <p:sldId id="357" r:id="rId98"/>
    <p:sldId id="378" r:id="rId99"/>
    <p:sldId id="380" r:id="rId100"/>
    <p:sldId id="381" r:id="rId101"/>
    <p:sldId id="379" r:id="rId102"/>
    <p:sldId id="382" r:id="rId103"/>
    <p:sldId id="383" r:id="rId104"/>
    <p:sldId id="385" r:id="rId105"/>
    <p:sldId id="362" r:id="rId106"/>
    <p:sldId id="365" r:id="rId107"/>
    <p:sldId id="363" r:id="rId108"/>
    <p:sldId id="364" r:id="rId109"/>
    <p:sldId id="366" r:id="rId110"/>
    <p:sldId id="367" r:id="rId111"/>
    <p:sldId id="368" r:id="rId112"/>
    <p:sldId id="370" r:id="rId113"/>
    <p:sldId id="371" r:id="rId114"/>
    <p:sldId id="372" r:id="rId115"/>
    <p:sldId id="287" r:id="rId116"/>
    <p:sldId id="374" r:id="rId117"/>
    <p:sldId id="375" r:id="rId118"/>
    <p:sldId id="376" r:id="rId119"/>
    <p:sldId id="377" r:id="rId120"/>
    <p:sldId id="408" r:id="rId121"/>
    <p:sldId id="409" r:id="rId122"/>
    <p:sldId id="410" r:id="rId123"/>
    <p:sldId id="411" r:id="rId124"/>
    <p:sldId id="412" r:id="rId125"/>
    <p:sldId id="413" r:id="rId126"/>
    <p:sldId id="414" r:id="rId127"/>
    <p:sldId id="415" r:id="rId128"/>
    <p:sldId id="416" r:id="rId129"/>
    <p:sldId id="417" r:id="rId130"/>
    <p:sldId id="418" r:id="rId131"/>
    <p:sldId id="419" r:id="rId132"/>
    <p:sldId id="420" r:id="rId133"/>
    <p:sldId id="421" r:id="rId134"/>
    <p:sldId id="422" r:id="rId135"/>
    <p:sldId id="423" r:id="rId136"/>
    <p:sldId id="424" r:id="rId137"/>
    <p:sldId id="425" r:id="rId138"/>
    <p:sldId id="426" r:id="rId139"/>
    <p:sldId id="427" r:id="rId140"/>
    <p:sldId id="428" r:id="rId141"/>
    <p:sldId id="429" r:id="rId142"/>
    <p:sldId id="430" r:id="rId143"/>
    <p:sldId id="431" r:id="rId144"/>
    <p:sldId id="432" r:id="rId145"/>
    <p:sldId id="433" r:id="rId146"/>
    <p:sldId id="434" r:id="rId147"/>
    <p:sldId id="435" r:id="rId148"/>
    <p:sldId id="436" r:id="rId149"/>
    <p:sldId id="437" r:id="rId150"/>
    <p:sldId id="438" r:id="rId15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  <a:srgbClr val="3333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40842-39E3-A579-6F9E-C13E8342155C}" v="14" dt="2022-11-29T17:42:43.424"/>
    <p1510:client id="{0ADA72AC-2468-18A2-12CE-5F8304E022DF}" v="4" dt="2022-11-29T17:29:01.544"/>
    <p1510:client id="{14B024E2-0C20-66BB-840B-681663DAE17C}" v="3" dt="2022-11-30T11:46:17.713"/>
    <p1510:client id="{1768F388-5CC6-0709-AB78-1FBD10FF1C15}" v="6" dt="2022-11-30T17:28:16.284"/>
    <p1510:client id="{38911524-7376-79CC-2837-4CEDD167CFCB}" v="11" dt="2022-11-29T15:28:08.954"/>
    <p1510:client id="{3A616180-7869-6DAA-FFA5-86CC56283AA7}" v="1" dt="2022-11-30T15:35:51.926"/>
    <p1510:client id="{3EE73770-C86B-8975-B0DB-042AB4AF038D}" v="90" dt="2022-11-29T17:06:27.950"/>
    <p1510:client id="{49BBAC76-A9D6-055E-0F53-77FB64C5F663}" v="11" dt="2022-11-29T17:57:32.806"/>
    <p1510:client id="{71FC7A20-94C3-48D2-8070-47B50F6CB046}" v="11" dt="2022-11-29T16:20:58.036"/>
    <p1510:client id="{899C3346-F9A3-01F5-8915-5C7561580CBC}" v="4" dt="2022-11-29T19:54:23.954"/>
    <p1510:client id="{B008E43E-E9E4-6659-DB10-AFB334F868EE}" v="12" dt="2022-11-28T19:56:13.686"/>
    <p1510:client id="{B50D4278-7F8B-9012-C496-C62B64992E17}" v="3" dt="2022-11-28T23:30:33.053"/>
    <p1510:client id="{CCB22335-F0E6-77B9-56AB-B44DBE48574B}" v="24" dt="2022-11-30T18:08:39.305"/>
    <p1510:client id="{F7DED3A0-DE98-3949-BDDF-89E8F5016AEB}" v="10" dt="2022-11-30T07:22:27.55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96" autoAdjust="0"/>
  </p:normalViewPr>
  <p:slideViewPr>
    <p:cSldViewPr snapToGrid="0">
      <p:cViewPr varScale="1">
        <p:scale>
          <a:sx n="82" d="100"/>
          <a:sy n="82" d="100"/>
        </p:scale>
        <p:origin x="-942" y="5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40B93-FF44-430D-9F0A-2A1E007C475B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1A84A-1C96-4E02-81D3-C156B1D75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6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38C0DD9-58C9-44EC-B784-F4E10D996D10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7B780AF7-75DA-443D-AFF3-B16437FC871B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D4CE8FAE-5215-4271-BDDD-070A86BCC296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AD4AB7EA-BBC3-45B7-8105-14837C87613B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469493F1-A4E8-4415-9E3B-41F5725D8386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4641210B-22E6-41A3-ACC5-D1632633553E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009F0C07-0CBE-4F0A-B6EE-27E3B4A87D5E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9CC4B8C1-1AF4-417E-8F26-AF711177EC06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29CDF28E-F7C2-4B2F-B7EC-1B6EFC6E32F5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05A4AB59-BF6E-4349-8E7F-E659FF1784F4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fld id="{F73AB9F4-4533-499F-B3EC-88C0FFD74DE6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2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mailto:s@cs.ro" TargetMode="External"/><Relationship Id="rId2" Type="http://schemas.openxmlformats.org/officeDocument/2006/relationships/hyperlink" Target="mailto:j@cs.r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hyperlink" Target="mailto:a@cs.ro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://localhost/phpmyadmin/url.php?url=https://dev.mysql.com/doc/refman/5.5/en/comparison-operators.html" TargetMode="Externa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localhost/phpmyadmin/url.php?url=https://dev.mysql.com/doc/refman/5.5/en/selec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ocalhost/phpmyadmin/url.php?url=https://dev.mysql.com/doc/refman/5.5/en/select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uru99.com/joins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mailto:j@cs.ro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hyperlink" Target="mailto:a@cs.ro" TargetMode="External"/><Relationship Id="rId4" Type="http://schemas.openxmlformats.org/officeDocument/2006/relationships/hyperlink" Target="mailto:s@cs.ro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6600" y="152400"/>
            <a:ext cx="2537460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3700" b="1" spc="-5" err="1">
                <a:solidFill>
                  <a:srgbClr val="FF0000"/>
                </a:solidFill>
                <a:latin typeface="Calibri"/>
                <a:cs typeface="Calibri"/>
              </a:rPr>
              <a:t>Limbajul</a:t>
            </a:r>
            <a:r>
              <a:rPr sz="3700" b="1" spc="-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700" b="1" spc="-10">
                <a:solidFill>
                  <a:srgbClr val="FF0000"/>
                </a:solidFill>
                <a:latin typeface="Calibri"/>
                <a:cs typeface="Calibri"/>
              </a:rPr>
              <a:t>SQL</a:t>
            </a:r>
            <a:endParaRPr sz="3700" b="1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E8734D7-0F01-4485-A6AB-3C25A12BC95B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</a:t>
            </a:fld>
            <a:endParaRPr/>
          </a:p>
        </p:txBody>
      </p:sp>
      <p:pic>
        <p:nvPicPr>
          <p:cNvPr id="9" name="Picture 8"/>
          <p:cNvPicPr/>
          <p:nvPr/>
        </p:nvPicPr>
        <p:blipFill>
          <a:blip r:embed="rId2" cstate="print"/>
          <a:srcRect l="20505" t="26405" r="34263" b="21307"/>
          <a:stretch>
            <a:fillRect/>
          </a:stretch>
        </p:blipFill>
        <p:spPr bwMode="auto">
          <a:xfrm>
            <a:off x="4191000" y="2133600"/>
            <a:ext cx="4953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1143000"/>
            <a:ext cx="4572000" cy="38933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27CED6"/>
              </a:buClr>
              <a:buFont typeface="Georgia"/>
              <a:buChar char="•"/>
              <a:tabLst>
                <a:tab pos="268605" algn="l"/>
                <a:tab pos="269240" algn="l"/>
              </a:tabLst>
            </a:pPr>
            <a:r>
              <a:rPr lang="vi-VN" sz="2200" b="1" spc="-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Funcții</a:t>
            </a:r>
            <a:r>
              <a:rPr lang="ro-MO" sz="2200" b="1" spc="-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le unui</a:t>
            </a:r>
            <a:r>
              <a:rPr lang="ru-RU" sz="2200" b="1" spc="-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o-MO" sz="2200" b="1" spc="-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SGBD</a:t>
            </a:r>
            <a:endParaRPr lang="vi-VN" sz="220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  <a:p>
            <a:pPr marL="561340" lvl="1" indent="-247650">
              <a:lnSpc>
                <a:spcPct val="100000"/>
              </a:lnSpc>
              <a:spcBef>
                <a:spcPts val="70"/>
              </a:spcBef>
              <a:buClr>
                <a:srgbClr val="2583C5"/>
              </a:buClr>
              <a:buFont typeface="Wingdings"/>
              <a:buChar char=""/>
              <a:tabLst>
                <a:tab pos="561340" algn="l"/>
                <a:tab pos="561975" algn="l"/>
              </a:tabLst>
            </a:pPr>
            <a:r>
              <a:rPr lang="vi-VN" sz="2000" b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DDL</a:t>
            </a:r>
            <a:r>
              <a:rPr lang="vi-VN" sz="20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vi-VN" sz="2000" spc="-1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definirea datelor </a:t>
            </a:r>
            <a:r>
              <a:rPr lang="vi-VN" sz="2000" spc="-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(în </a:t>
            </a:r>
            <a:r>
              <a:rPr lang="vi-VN" sz="20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dicționarul </a:t>
            </a:r>
            <a:r>
              <a:rPr lang="vi-VN" sz="2000" spc="-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de</a:t>
            </a:r>
            <a:r>
              <a:rPr lang="vi-VN" sz="2000" spc="-1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date)</a:t>
            </a:r>
            <a:endParaRPr lang="vi-VN" sz="200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  <a:p>
            <a:pPr marL="561340" lvl="1" indent="-247650">
              <a:lnSpc>
                <a:spcPct val="100000"/>
              </a:lnSpc>
              <a:spcBef>
                <a:spcPts val="60"/>
              </a:spcBef>
              <a:buClr>
                <a:srgbClr val="2583C5"/>
              </a:buClr>
              <a:buFont typeface="Wingdings"/>
              <a:buChar char=""/>
              <a:tabLst>
                <a:tab pos="561340" algn="l"/>
                <a:tab pos="561975" algn="l"/>
              </a:tabLst>
            </a:pPr>
            <a:r>
              <a:rPr lang="vi-VN" sz="20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DML</a:t>
            </a:r>
            <a:r>
              <a:rPr lang="vi-VN" sz="20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vi-VN" sz="2000" spc="-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manipularea</a:t>
            </a:r>
            <a:r>
              <a:rPr lang="vi-VN" sz="2000" spc="-2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2000" spc="-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datelor</a:t>
            </a:r>
            <a:endParaRPr lang="vi-VN" sz="200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  <a:p>
            <a:pPr marL="1064260" indent="-457200">
              <a:lnSpc>
                <a:spcPct val="100000"/>
              </a:lnSpc>
              <a:spcBef>
                <a:spcPts val="55"/>
              </a:spcBef>
              <a:buFont typeface="+mj-lt"/>
              <a:buAutoNum type="alphaLcPeriod"/>
            </a:pPr>
            <a:r>
              <a:rPr lang="vi-VN" sz="20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operatii </a:t>
            </a:r>
            <a:r>
              <a:rPr lang="vi-VN" sz="2000" spc="-65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2000" b="1" spc="-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CRUD </a:t>
            </a:r>
            <a:r>
              <a:rPr lang="vi-VN" sz="2000" b="1" spc="-1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(Create, Read, Update, </a:t>
            </a:r>
            <a:r>
              <a:rPr lang="vi-VN" sz="2000" b="1" spc="-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Delete)</a:t>
            </a:r>
            <a:endParaRPr lang="vi-VN" sz="2000" b="1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  <a:p>
            <a:pPr marL="561340" lvl="1" indent="-247650">
              <a:lnSpc>
                <a:spcPct val="100000"/>
              </a:lnSpc>
              <a:spcBef>
                <a:spcPts val="65"/>
              </a:spcBef>
              <a:buClr>
                <a:srgbClr val="2583C5"/>
              </a:buClr>
              <a:buFont typeface="Wingdings"/>
              <a:buChar char=""/>
              <a:tabLst>
                <a:tab pos="561340" algn="l"/>
                <a:tab pos="561975" algn="l"/>
              </a:tabLst>
            </a:pPr>
            <a:r>
              <a:rPr lang="vi-VN" sz="2000" b="1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CDL </a:t>
            </a:r>
            <a:r>
              <a:rPr lang="vi-VN" sz="20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vi-VN" sz="2000" spc="-1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regăsirea </a:t>
            </a:r>
            <a:r>
              <a:rPr lang="vi-VN" sz="2000" spc="-1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datelor: </a:t>
            </a:r>
            <a:r>
              <a:rPr lang="vi-VN" sz="2000" spc="-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beneficiari, </a:t>
            </a:r>
            <a:r>
              <a:rPr lang="vi-VN" sz="2000" spc="-1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utilizatori, administratorii bazei </a:t>
            </a:r>
            <a:r>
              <a:rPr lang="vi-VN" sz="20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de</a:t>
            </a:r>
            <a:r>
              <a:rPr lang="vi-VN" sz="2000" spc="17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2000" spc="-1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date</a:t>
            </a:r>
          </a:p>
          <a:p>
            <a:pPr marL="561340" lvl="1" indent="-247650">
              <a:lnSpc>
                <a:spcPct val="100000"/>
              </a:lnSpc>
              <a:spcBef>
                <a:spcPts val="65"/>
              </a:spcBef>
              <a:buClr>
                <a:srgbClr val="2583C5"/>
              </a:buClr>
              <a:buFont typeface="Wingdings"/>
              <a:buChar char=""/>
              <a:tabLst>
                <a:tab pos="561340" algn="l"/>
                <a:tab pos="561975" algn="l"/>
              </a:tabLst>
            </a:pPr>
            <a:r>
              <a:rPr lang="vi-VN" sz="2000" b="1" spc="-1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TCL</a:t>
            </a:r>
            <a:r>
              <a:rPr lang="vi-VN" sz="2000" spc="-15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– limbajul de control al tranzactiilor la BD</a:t>
            </a:r>
            <a:endParaRPr lang="vi-VN" sz="200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  <a:p>
            <a:pPr marL="561340" lvl="1" indent="-247650">
              <a:lnSpc>
                <a:spcPct val="100000"/>
              </a:lnSpc>
              <a:spcBef>
                <a:spcPts val="60"/>
              </a:spcBef>
              <a:buClr>
                <a:srgbClr val="2583C5"/>
              </a:buClr>
              <a:buFont typeface="Wingdings"/>
              <a:buChar char=""/>
              <a:tabLst>
                <a:tab pos="561340" algn="l"/>
                <a:tab pos="561975" algn="l"/>
              </a:tabLst>
            </a:pPr>
            <a:r>
              <a:rPr lang="vi-VN" sz="2000" spc="-1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administrarea bazei </a:t>
            </a:r>
            <a:r>
              <a:rPr lang="vi-VN" sz="20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de</a:t>
            </a:r>
            <a:r>
              <a:rPr lang="vi-VN" sz="2000" spc="3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2000" spc="-1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date</a:t>
            </a:r>
            <a:endParaRPr lang="vi-VN" sz="200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468578" y="2075620"/>
            <a:ext cx="457200" cy="1295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410199" y="4381500"/>
            <a:ext cx="838201" cy="87630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3038" marR="5080" indent="-135572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64B32C2-5705-4125-8989-5AAD6BA44858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10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000" y="1295400"/>
            <a:ext cx="8550275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2800" b="1" u="sng" spc="-5">
                <a:solidFill>
                  <a:srgbClr val="FF0000"/>
                </a:solidFill>
                <a:latin typeface="Calibri"/>
                <a:cs typeface="Calibri"/>
              </a:rPr>
              <a:t>2. </a:t>
            </a:r>
            <a:r>
              <a:rPr sz="2800" b="1" u="sng" spc="-15" err="1">
                <a:solidFill>
                  <a:srgbClr val="FF0000"/>
                </a:solidFill>
                <a:latin typeface="Calibri"/>
                <a:cs typeface="Calibri"/>
              </a:rPr>
              <a:t>metoda</a:t>
            </a:r>
            <a:r>
              <a:rPr sz="2800" b="1" u="sng" spc="-15">
                <a:solidFill>
                  <a:srgbClr val="FF0000"/>
                </a:solidFill>
                <a:latin typeface="Calibri"/>
                <a:cs typeface="Calibri"/>
              </a:rPr>
              <a:t> explicită</a:t>
            </a:r>
            <a:r>
              <a:rPr sz="2800" b="1" u="sng" spc="-15">
                <a:latin typeface="Calibri"/>
                <a:cs typeface="Calibri"/>
              </a:rPr>
              <a:t>: </a:t>
            </a:r>
            <a:r>
              <a:rPr sz="2800" spc="-10">
                <a:latin typeface="Calibri"/>
                <a:cs typeface="Calibri"/>
              </a:rPr>
              <a:t>Specificarea cuvântului </a:t>
            </a:r>
            <a:r>
              <a:rPr sz="2800" b="1" i="1" spc="-5">
                <a:solidFill>
                  <a:srgbClr val="0066FF"/>
                </a:solidFill>
                <a:latin typeface="Calibri"/>
                <a:cs typeface="Calibri"/>
              </a:rPr>
              <a:t>NULL</a:t>
            </a:r>
            <a:r>
              <a:rPr sz="2800" spc="-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în</a:t>
            </a:r>
            <a:r>
              <a:rPr sz="2800" spc="9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clauza</a:t>
            </a:r>
            <a:endParaRPr sz="28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2800" b="1" spc="-40">
                <a:solidFill>
                  <a:srgbClr val="0000FF"/>
                </a:solidFill>
                <a:latin typeface="Calibri"/>
                <a:cs typeface="Calibri"/>
              </a:rPr>
              <a:t>VALUES</a:t>
            </a:r>
            <a:r>
              <a:rPr sz="2800" spc="-4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INSERT </a:t>
            </a:r>
            <a:r>
              <a:rPr sz="2800" b="1" spc="-25">
                <a:solidFill>
                  <a:srgbClr val="0000FF"/>
                </a:solidFill>
                <a:latin typeface="Calibri"/>
                <a:cs typeface="Calibri"/>
              </a:rPr>
              <a:t>INTO </a:t>
            </a:r>
            <a:r>
              <a:rPr sz="2800" b="1" spc="-15" err="1">
                <a:solidFill>
                  <a:srgbClr val="FF0000"/>
                </a:solidFill>
                <a:latin typeface="Calibri"/>
                <a:cs typeface="Calibri"/>
              </a:rPr>
              <a:t>departament</a:t>
            </a:r>
            <a:r>
              <a:rPr sz="2800" spc="-1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(nr_dept, </a:t>
            </a:r>
            <a:r>
              <a:rPr sz="2800" b="1" i="1" spc="-15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denumire</a:t>
            </a:r>
            <a:r>
              <a:rPr sz="2800" spc="-15">
                <a:latin typeface="Calibri"/>
                <a:cs typeface="Calibri"/>
              </a:rPr>
              <a:t>,</a:t>
            </a:r>
            <a:r>
              <a:rPr sz="2800" spc="235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localitate)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45">
                <a:solidFill>
                  <a:srgbClr val="0000FF"/>
                </a:solidFill>
                <a:latin typeface="Calibri"/>
                <a:cs typeface="Calibri"/>
              </a:rPr>
              <a:t>VALUES </a:t>
            </a:r>
            <a:r>
              <a:rPr sz="2800" spc="-5">
                <a:latin typeface="Calibri"/>
                <a:cs typeface="Calibri"/>
              </a:rPr>
              <a:t>(50, </a:t>
            </a:r>
            <a:r>
              <a:rPr sz="2800" b="1" i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NULL</a:t>
            </a:r>
            <a:r>
              <a:rPr sz="2800">
                <a:latin typeface="Calibri"/>
                <a:cs typeface="Calibri"/>
              </a:rPr>
              <a:t>,</a:t>
            </a:r>
            <a:r>
              <a:rPr sz="2800" spc="7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'</a:t>
            </a:r>
            <a:r>
              <a:rPr lang="en-US" sz="2800" spc="-10" err="1">
                <a:latin typeface="Calibri"/>
                <a:cs typeface="Calibri"/>
              </a:rPr>
              <a:t>Chidinau</a:t>
            </a:r>
            <a:r>
              <a:rPr sz="2800" spc="-10">
                <a:latin typeface="Calibri"/>
                <a:cs typeface="Calibri"/>
              </a:rPr>
              <a:t>');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4000" y="4010660"/>
            <a:ext cx="3339465" cy="1323340"/>
            <a:chOff x="5207508" y="4712208"/>
            <a:chExt cx="3339465" cy="1323340"/>
          </a:xfrm>
        </p:grpSpPr>
        <p:sp>
          <p:nvSpPr>
            <p:cNvPr id="6" name="object 6"/>
            <p:cNvSpPr/>
            <p:nvPr/>
          </p:nvSpPr>
          <p:spPr>
            <a:xfrm>
              <a:off x="5220462" y="4725162"/>
              <a:ext cx="3313429" cy="1297305"/>
            </a:xfrm>
            <a:custGeom>
              <a:avLst/>
              <a:gdLst/>
              <a:ahLst/>
              <a:cxnLst/>
              <a:rect l="l" t="t" r="r" b="b"/>
              <a:pathLst>
                <a:path w="3313429" h="1297304">
                  <a:moveTo>
                    <a:pt x="3097021" y="0"/>
                  </a:moveTo>
                  <a:lnTo>
                    <a:pt x="216153" y="0"/>
                  </a:lnTo>
                  <a:lnTo>
                    <a:pt x="166591" y="5708"/>
                  </a:lnTo>
                  <a:lnTo>
                    <a:pt x="121094" y="21969"/>
                  </a:lnTo>
                  <a:lnTo>
                    <a:pt x="80960" y="47486"/>
                  </a:lnTo>
                  <a:lnTo>
                    <a:pt x="47486" y="80960"/>
                  </a:lnTo>
                  <a:lnTo>
                    <a:pt x="21969" y="121094"/>
                  </a:lnTo>
                  <a:lnTo>
                    <a:pt x="5708" y="166591"/>
                  </a:lnTo>
                  <a:lnTo>
                    <a:pt x="0" y="216154"/>
                  </a:lnTo>
                  <a:lnTo>
                    <a:pt x="0" y="1080770"/>
                  </a:lnTo>
                  <a:lnTo>
                    <a:pt x="5708" y="1130332"/>
                  </a:lnTo>
                  <a:lnTo>
                    <a:pt x="21969" y="1175829"/>
                  </a:lnTo>
                  <a:lnTo>
                    <a:pt x="47486" y="1215963"/>
                  </a:lnTo>
                  <a:lnTo>
                    <a:pt x="80960" y="1249437"/>
                  </a:lnTo>
                  <a:lnTo>
                    <a:pt x="121094" y="1274954"/>
                  </a:lnTo>
                  <a:lnTo>
                    <a:pt x="166591" y="1291215"/>
                  </a:lnTo>
                  <a:lnTo>
                    <a:pt x="216153" y="1296924"/>
                  </a:lnTo>
                  <a:lnTo>
                    <a:pt x="3097021" y="1296924"/>
                  </a:lnTo>
                  <a:lnTo>
                    <a:pt x="3146584" y="1291215"/>
                  </a:lnTo>
                  <a:lnTo>
                    <a:pt x="3192081" y="1274954"/>
                  </a:lnTo>
                  <a:lnTo>
                    <a:pt x="3232215" y="1249437"/>
                  </a:lnTo>
                  <a:lnTo>
                    <a:pt x="3265689" y="1215963"/>
                  </a:lnTo>
                  <a:lnTo>
                    <a:pt x="3291206" y="1175829"/>
                  </a:lnTo>
                  <a:lnTo>
                    <a:pt x="3307467" y="1130332"/>
                  </a:lnTo>
                  <a:lnTo>
                    <a:pt x="3313176" y="1080770"/>
                  </a:lnTo>
                  <a:lnTo>
                    <a:pt x="3313176" y="216154"/>
                  </a:lnTo>
                  <a:lnTo>
                    <a:pt x="3307467" y="166591"/>
                  </a:lnTo>
                  <a:lnTo>
                    <a:pt x="3291206" y="121094"/>
                  </a:lnTo>
                  <a:lnTo>
                    <a:pt x="3265689" y="80960"/>
                  </a:lnTo>
                  <a:lnTo>
                    <a:pt x="3232215" y="47486"/>
                  </a:lnTo>
                  <a:lnTo>
                    <a:pt x="3192081" y="21969"/>
                  </a:lnTo>
                  <a:lnTo>
                    <a:pt x="3146584" y="5708"/>
                  </a:lnTo>
                  <a:lnTo>
                    <a:pt x="309702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20462" y="4725162"/>
              <a:ext cx="3313429" cy="1297305"/>
            </a:xfrm>
            <a:custGeom>
              <a:avLst/>
              <a:gdLst/>
              <a:ahLst/>
              <a:cxnLst/>
              <a:rect l="l" t="t" r="r" b="b"/>
              <a:pathLst>
                <a:path w="3313429" h="1297304">
                  <a:moveTo>
                    <a:pt x="0" y="216154"/>
                  </a:moveTo>
                  <a:lnTo>
                    <a:pt x="5708" y="166591"/>
                  </a:lnTo>
                  <a:lnTo>
                    <a:pt x="21969" y="121094"/>
                  </a:lnTo>
                  <a:lnTo>
                    <a:pt x="47486" y="80960"/>
                  </a:lnTo>
                  <a:lnTo>
                    <a:pt x="80960" y="47486"/>
                  </a:lnTo>
                  <a:lnTo>
                    <a:pt x="121094" y="21969"/>
                  </a:lnTo>
                  <a:lnTo>
                    <a:pt x="166591" y="5708"/>
                  </a:lnTo>
                  <a:lnTo>
                    <a:pt x="216153" y="0"/>
                  </a:lnTo>
                  <a:lnTo>
                    <a:pt x="3097021" y="0"/>
                  </a:lnTo>
                  <a:lnTo>
                    <a:pt x="3146584" y="5708"/>
                  </a:lnTo>
                  <a:lnTo>
                    <a:pt x="3192081" y="21969"/>
                  </a:lnTo>
                  <a:lnTo>
                    <a:pt x="3232215" y="47486"/>
                  </a:lnTo>
                  <a:lnTo>
                    <a:pt x="3265689" y="80960"/>
                  </a:lnTo>
                  <a:lnTo>
                    <a:pt x="3291206" y="121094"/>
                  </a:lnTo>
                  <a:lnTo>
                    <a:pt x="3307467" y="166591"/>
                  </a:lnTo>
                  <a:lnTo>
                    <a:pt x="3313176" y="216154"/>
                  </a:lnTo>
                  <a:lnTo>
                    <a:pt x="3313176" y="1080770"/>
                  </a:lnTo>
                  <a:lnTo>
                    <a:pt x="3307467" y="1130332"/>
                  </a:lnTo>
                  <a:lnTo>
                    <a:pt x="3291206" y="1175829"/>
                  </a:lnTo>
                  <a:lnTo>
                    <a:pt x="3265689" y="1215963"/>
                  </a:lnTo>
                  <a:lnTo>
                    <a:pt x="3232215" y="1249437"/>
                  </a:lnTo>
                  <a:lnTo>
                    <a:pt x="3192081" y="1274954"/>
                  </a:lnTo>
                  <a:lnTo>
                    <a:pt x="3146584" y="1291215"/>
                  </a:lnTo>
                  <a:lnTo>
                    <a:pt x="3097021" y="1296924"/>
                  </a:lnTo>
                  <a:lnTo>
                    <a:pt x="216153" y="1296924"/>
                  </a:lnTo>
                  <a:lnTo>
                    <a:pt x="166591" y="1291215"/>
                  </a:lnTo>
                  <a:lnTo>
                    <a:pt x="121094" y="1274954"/>
                  </a:lnTo>
                  <a:lnTo>
                    <a:pt x="80960" y="1249437"/>
                  </a:lnTo>
                  <a:lnTo>
                    <a:pt x="47486" y="1215963"/>
                  </a:lnTo>
                  <a:lnTo>
                    <a:pt x="21969" y="1175829"/>
                  </a:lnTo>
                  <a:lnTo>
                    <a:pt x="5708" y="1130332"/>
                  </a:lnTo>
                  <a:lnTo>
                    <a:pt x="0" y="1080770"/>
                  </a:lnTo>
                  <a:lnTo>
                    <a:pt x="0" y="216154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01386" y="4091178"/>
            <a:ext cx="30035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Campul DENUMIRE</a:t>
            </a:r>
            <a:r>
              <a:rPr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este  </a:t>
            </a: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lista,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dar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valoarea  </a:t>
            </a: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este</a:t>
            </a:r>
            <a:r>
              <a:rPr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/>
          <a:srcRect l="39359" t="47023" r="15020" b="21832"/>
          <a:stretch>
            <a:fillRect/>
          </a:stretch>
        </p:blipFill>
        <p:spPr bwMode="auto">
          <a:xfrm>
            <a:off x="152400" y="3810000"/>
            <a:ext cx="4724400" cy="28194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Up Arrow 11"/>
          <p:cNvSpPr/>
          <p:nvPr/>
        </p:nvSpPr>
        <p:spPr>
          <a:xfrm rot="19843294">
            <a:off x="6608515" y="3003507"/>
            <a:ext cx="381000" cy="7620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0800000">
            <a:off x="152400" y="1828800"/>
            <a:ext cx="381000" cy="76200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915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JOIN-uri, </a:t>
            </a:r>
            <a:r>
              <a:rPr lang="ro-MO" sz="4000" b="1" spc="-15">
                <a:solidFill>
                  <a:srgbClr val="FF0000"/>
                </a:solidFill>
              </a:rPr>
              <a:t>TABELE LEGATE</a:t>
            </a:r>
            <a:r>
              <a:rPr lang="en-US" sz="4000" b="1" spc="-15">
                <a:solidFill>
                  <a:srgbClr val="FF0000"/>
                </a:solidFill>
              </a:rPr>
              <a:t>, 3 TAB.</a:t>
            </a:r>
            <a:endParaRPr sz="4000" b="1"/>
          </a:p>
        </p:txBody>
      </p:sp>
      <p:sp>
        <p:nvSpPr>
          <p:cNvPr id="48" name="object 8"/>
          <p:cNvSpPr txBox="1"/>
          <p:nvPr/>
        </p:nvSpPr>
        <p:spPr>
          <a:xfrm>
            <a:off x="3124200" y="3135643"/>
            <a:ext cx="13223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Enrolled</a:t>
            </a:r>
            <a:endParaRPr sz="2400" b="1">
              <a:latin typeface="Times New Roman"/>
              <a:cs typeface="Times New Roman"/>
            </a:endParaRPr>
          </a:p>
        </p:txBody>
      </p:sp>
      <p:graphicFrame>
        <p:nvGraphicFramePr>
          <p:cNvPr id="53" name="object 15"/>
          <p:cNvGraphicFramePr>
            <a:graphicFrameLocks noGrp="1"/>
          </p:cNvGraphicFramePr>
          <p:nvPr/>
        </p:nvGraphicFramePr>
        <p:xfrm>
          <a:off x="5791200" y="4495800"/>
          <a:ext cx="2896870" cy="1341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7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68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6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i="1" spc="-5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cid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0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20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1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credits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3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Algorithms1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7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4" name="object 16"/>
          <p:cNvSpPr txBox="1"/>
          <p:nvPr/>
        </p:nvSpPr>
        <p:spPr>
          <a:xfrm>
            <a:off x="4572000" y="4945063"/>
            <a:ext cx="1178496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Courses</a:t>
            </a:r>
            <a:endParaRPr sz="2400" b="1">
              <a:latin typeface="Times New Roman"/>
              <a:cs typeface="Times New Roman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993138" y="1609725"/>
            <a:ext cx="12726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60">
                <a:solidFill>
                  <a:srgbClr val="9A0000"/>
                </a:solidFill>
                <a:latin typeface="Times New Roman"/>
                <a:cs typeface="Times New Roman"/>
              </a:rPr>
              <a:t>Students</a:t>
            </a:r>
            <a:endParaRPr sz="2400" b="1">
              <a:latin typeface="Times New Roman"/>
              <a:cs typeface="Times New Roman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46667" r="41250" b="33333"/>
          <a:stretch>
            <a:fillRect/>
          </a:stretch>
        </p:blipFill>
        <p:spPr bwMode="auto">
          <a:xfrm>
            <a:off x="2362200" y="838200"/>
            <a:ext cx="3099040" cy="1371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4689" name="Picture 1"/>
          <p:cNvPicPr>
            <a:picLocks noChangeAspect="1" noChangeArrowheads="1"/>
          </p:cNvPicPr>
          <p:nvPr/>
        </p:nvPicPr>
        <p:blipFill>
          <a:blip r:embed="rId3" cstate="print"/>
          <a:srcRect l="23542" t="54382" r="64375" b="27778"/>
          <a:stretch>
            <a:fillRect/>
          </a:stretch>
        </p:blipFill>
        <p:spPr bwMode="auto">
          <a:xfrm>
            <a:off x="5029200" y="2667000"/>
            <a:ext cx="2209800" cy="1295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Down Arrow 8"/>
          <p:cNvSpPr/>
          <p:nvPr/>
        </p:nvSpPr>
        <p:spPr>
          <a:xfrm>
            <a:off x="0" y="348812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AEAEA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5600" y="0"/>
            <a:ext cx="3073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INNER</a:t>
            </a:r>
            <a:r>
              <a:rPr sz="4000" b="1" i="0" spc="-7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40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JOIN</a:t>
            </a:r>
            <a:endParaRPr sz="40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219200"/>
            <a:ext cx="3810000" cy="173893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340"/>
              </a:spcBef>
            </a:pPr>
            <a:r>
              <a:rPr sz="2000" b="1" spc="-5">
                <a:latin typeface="Arial" pitchFamily="34" charset="0"/>
                <a:cs typeface="Arial" pitchFamily="34" charset="0"/>
              </a:rPr>
              <a:t>SELECT S.name, C.cname  FROM Students S,  Enrolled </a:t>
            </a:r>
            <a:r>
              <a:rPr sz="2000" b="1">
                <a:latin typeface="Arial" pitchFamily="34" charset="0"/>
                <a:cs typeface="Arial" pitchFamily="34" charset="0"/>
              </a:rPr>
              <a:t>E, </a:t>
            </a:r>
            <a:r>
              <a:rPr sz="2000" b="1" spc="-5">
                <a:latin typeface="Arial" pitchFamily="34" charset="0"/>
                <a:cs typeface="Arial" pitchFamily="34" charset="0"/>
              </a:rPr>
              <a:t>Courses</a:t>
            </a:r>
            <a:r>
              <a:rPr sz="2000" b="1" spc="-30">
                <a:latin typeface="Arial" pitchFamily="34" charset="0"/>
                <a:cs typeface="Arial" pitchFamily="34" charset="0"/>
              </a:rPr>
              <a:t> </a:t>
            </a:r>
            <a:r>
              <a:rPr sz="2000" b="1">
                <a:latin typeface="Arial" pitchFamily="34" charset="0"/>
                <a:cs typeface="Arial" pitchFamily="34" charset="0"/>
              </a:rPr>
              <a:t>C</a:t>
            </a:r>
            <a:endParaRPr sz="2000">
              <a:latin typeface="Arial" pitchFamily="34" charset="0"/>
              <a:cs typeface="Arial" pitchFamily="34" charset="0"/>
            </a:endParaRPr>
          </a:p>
          <a:p>
            <a:pPr marL="12700" marR="461645">
              <a:lnSpc>
                <a:spcPct val="100000"/>
              </a:lnSpc>
              <a:spcBef>
                <a:spcPts val="480"/>
              </a:spcBef>
            </a:pPr>
            <a:r>
              <a:rPr sz="2000" b="1" spc="-5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WHERE</a:t>
            </a:r>
            <a:r>
              <a:rPr sz="2000" b="1" spc="-5">
                <a:latin typeface="Arial" pitchFamily="34" charset="0"/>
                <a:cs typeface="Arial" pitchFamily="34" charset="0"/>
              </a:rPr>
              <a:t> S.sid </a:t>
            </a:r>
            <a:r>
              <a:rPr sz="2000" b="1">
                <a:latin typeface="Arial" pitchFamily="34" charset="0"/>
                <a:cs typeface="Arial" pitchFamily="34" charset="0"/>
              </a:rPr>
              <a:t>=</a:t>
            </a:r>
            <a:r>
              <a:rPr sz="2000" b="1" spc="-60">
                <a:latin typeface="Arial" pitchFamily="34" charset="0"/>
                <a:cs typeface="Arial" pitchFamily="34" charset="0"/>
              </a:rPr>
              <a:t> </a:t>
            </a:r>
            <a:r>
              <a:rPr sz="2000" b="1" spc="-5">
                <a:latin typeface="Arial" pitchFamily="34" charset="0"/>
                <a:cs typeface="Arial" pitchFamily="34" charset="0"/>
              </a:rPr>
              <a:t>E.sid  AND E.cid </a:t>
            </a:r>
            <a:r>
              <a:rPr sz="2000" b="1">
                <a:latin typeface="Arial" pitchFamily="34" charset="0"/>
                <a:cs typeface="Arial" pitchFamily="34" charset="0"/>
              </a:rPr>
              <a:t>=</a:t>
            </a:r>
            <a:r>
              <a:rPr sz="2000" b="1" spc="-40">
                <a:latin typeface="Arial" pitchFamily="34" charset="0"/>
                <a:cs typeface="Arial" pitchFamily="34" charset="0"/>
              </a:rPr>
              <a:t> </a:t>
            </a:r>
            <a:r>
              <a:rPr sz="2000" b="1" spc="-5">
                <a:latin typeface="Arial" pitchFamily="34" charset="0"/>
                <a:cs typeface="Arial" pitchFamily="34" charset="0"/>
              </a:rPr>
              <a:t>C.cid</a:t>
            </a:r>
            <a:endParaRPr sz="200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47800" y="3505200"/>
          <a:ext cx="3529962" cy="1341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8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13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14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i="1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sid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0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10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2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email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6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6700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gr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19304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1234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3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John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-35">
                          <a:solidFill>
                            <a:srgbClr val="003366"/>
                          </a:solidFill>
                          <a:latin typeface="Cambria"/>
                          <a:cs typeface="Cambria"/>
                          <a:hlinkClick r:id="rId2"/>
                        </a:rPr>
                        <a:t>j@cs.ro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21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331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R="193040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1235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3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Smith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30">
                          <a:solidFill>
                            <a:srgbClr val="003366"/>
                          </a:solidFill>
                          <a:latin typeface="Cambria"/>
                          <a:cs typeface="Cambria"/>
                          <a:hlinkClick r:id="rId3"/>
                        </a:rPr>
                        <a:t>s@cs.ro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9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22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331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R="193040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1236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Anne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25">
                          <a:solidFill>
                            <a:srgbClr val="003366"/>
                          </a:solidFill>
                          <a:latin typeface="Cambria"/>
                          <a:cs typeface="Cambria"/>
                          <a:hlinkClick r:id="rId4"/>
                        </a:rPr>
                        <a:t>a@cs.ro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21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332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52400" y="4062413"/>
            <a:ext cx="129571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60">
                <a:solidFill>
                  <a:srgbClr val="9A0000"/>
                </a:solidFill>
                <a:latin typeface="Times New Roman"/>
                <a:cs typeface="Times New Roman"/>
              </a:rPr>
              <a:t>Students</a:t>
            </a:r>
            <a:endParaRPr sz="2400" b="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0" y="5638800"/>
            <a:ext cx="13985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Enrolled</a:t>
            </a:r>
            <a:endParaRPr sz="2400" b="1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81600" y="990600"/>
            <a:ext cx="3962400" cy="225446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lang="en-US" sz="2000" b="1" spc="-5">
                <a:latin typeface="Arial" pitchFamily="34" charset="0"/>
                <a:cs typeface="Arial" pitchFamily="34" charset="0"/>
              </a:rPr>
              <a:t>SELECT S.name,</a:t>
            </a:r>
            <a:r>
              <a:rPr lang="en-US" sz="2000" b="1" spc="-45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-5" err="1">
                <a:latin typeface="Arial" pitchFamily="34" charset="0"/>
                <a:cs typeface="Arial" pitchFamily="34" charset="0"/>
              </a:rPr>
              <a:t>C.cname</a:t>
            </a:r>
            <a:endParaRPr lang="en-US" sz="2000" b="1"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spc="-5">
                <a:latin typeface="Arial" pitchFamily="34" charset="0"/>
                <a:cs typeface="Arial" pitchFamily="34" charset="0"/>
              </a:rPr>
              <a:t>FROM Students</a:t>
            </a:r>
            <a:r>
              <a:rPr sz="2000" b="1" spc="-20">
                <a:latin typeface="Arial" pitchFamily="34" charset="0"/>
                <a:cs typeface="Arial" pitchFamily="34" charset="0"/>
              </a:rPr>
              <a:t> </a:t>
            </a:r>
            <a:r>
              <a:rPr sz="2000" b="1">
                <a:latin typeface="Arial" pitchFamily="34" charset="0"/>
                <a:cs typeface="Arial" pitchFamily="34" charset="0"/>
              </a:rPr>
              <a:t>S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-5">
                <a:solidFill>
                  <a:srgbClr val="9A0000"/>
                </a:solidFill>
                <a:latin typeface="Arial" pitchFamily="34" charset="0"/>
                <a:cs typeface="Arial" pitchFamily="34" charset="0"/>
              </a:rPr>
              <a:t>INNER JOIN </a:t>
            </a:r>
            <a:r>
              <a:rPr sz="2000" b="1" spc="-5">
                <a:latin typeface="Arial" pitchFamily="34" charset="0"/>
                <a:cs typeface="Arial" pitchFamily="34" charset="0"/>
              </a:rPr>
              <a:t>Enrolled </a:t>
            </a:r>
            <a:r>
              <a:rPr sz="2000" b="1">
                <a:latin typeface="Arial" pitchFamily="34" charset="0"/>
                <a:cs typeface="Arial" pitchFamily="34" charset="0"/>
              </a:rPr>
              <a:t>E</a:t>
            </a:r>
            <a:r>
              <a:rPr sz="2000" b="1" spc="-35">
                <a:latin typeface="Arial" pitchFamily="34" charset="0"/>
                <a:cs typeface="Arial" pitchFamily="34" charset="0"/>
              </a:rPr>
              <a:t> </a:t>
            </a:r>
            <a:endParaRPr lang="en-US" sz="2000" b="1" spc="-35"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-5">
                <a:solidFill>
                  <a:srgbClr val="9A0000"/>
                </a:solidFill>
                <a:latin typeface="Arial" pitchFamily="34" charset="0"/>
                <a:cs typeface="Arial" pitchFamily="34" charset="0"/>
              </a:rPr>
              <a:t>ON</a:t>
            </a:r>
            <a:r>
              <a:rPr lang="en-US" sz="2000" b="1" spc="-5">
                <a:solidFill>
                  <a:srgbClr val="9A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000" b="1" spc="-5">
                <a:latin typeface="Arial" pitchFamily="34" charset="0"/>
                <a:cs typeface="Arial" pitchFamily="34" charset="0"/>
              </a:rPr>
              <a:t>S.sid </a:t>
            </a:r>
            <a:r>
              <a:rPr sz="2000" b="1">
                <a:latin typeface="Arial" pitchFamily="34" charset="0"/>
                <a:cs typeface="Arial" pitchFamily="34" charset="0"/>
              </a:rPr>
              <a:t>=</a:t>
            </a:r>
            <a:r>
              <a:rPr sz="2000" b="1" spc="-15">
                <a:latin typeface="Arial" pitchFamily="34" charset="0"/>
                <a:cs typeface="Arial" pitchFamily="34" charset="0"/>
              </a:rPr>
              <a:t> </a:t>
            </a:r>
            <a:r>
              <a:rPr sz="2000" b="1" spc="-5">
                <a:latin typeface="Arial" pitchFamily="34" charset="0"/>
                <a:cs typeface="Arial" pitchFamily="34" charset="0"/>
              </a:rPr>
              <a:t>E.sid</a:t>
            </a:r>
            <a:r>
              <a:rPr sz="2000" b="1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</a:t>
            </a:r>
            <a:endParaRPr sz="20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12700" marR="157480">
              <a:lnSpc>
                <a:spcPct val="100000"/>
              </a:lnSpc>
              <a:spcBef>
                <a:spcPts val="480"/>
              </a:spcBef>
            </a:pPr>
            <a:r>
              <a:rPr sz="2000" b="1" spc="-5">
                <a:solidFill>
                  <a:srgbClr val="9A0000"/>
                </a:solidFill>
                <a:latin typeface="Arial" pitchFamily="34" charset="0"/>
                <a:cs typeface="Arial" pitchFamily="34" charset="0"/>
              </a:rPr>
              <a:t>INNER JOIN </a:t>
            </a:r>
            <a:r>
              <a:rPr sz="2000" b="1" spc="-5">
                <a:latin typeface="Arial" pitchFamily="34" charset="0"/>
                <a:cs typeface="Arial" pitchFamily="34" charset="0"/>
              </a:rPr>
              <a:t>Courses </a:t>
            </a:r>
            <a:r>
              <a:rPr sz="2000" b="1">
                <a:latin typeface="Arial" pitchFamily="34" charset="0"/>
                <a:cs typeface="Arial" pitchFamily="34" charset="0"/>
              </a:rPr>
              <a:t>C </a:t>
            </a:r>
            <a:endParaRPr lang="en-US" sz="2000" b="1">
              <a:latin typeface="Arial" pitchFamily="34" charset="0"/>
              <a:cs typeface="Arial" pitchFamily="34" charset="0"/>
            </a:endParaRPr>
          </a:p>
          <a:p>
            <a:pPr marL="12700" marR="157480">
              <a:lnSpc>
                <a:spcPct val="100000"/>
              </a:lnSpc>
              <a:spcBef>
                <a:spcPts val="480"/>
              </a:spcBef>
            </a:pPr>
            <a:r>
              <a:rPr sz="2000" b="1" spc="-5">
                <a:solidFill>
                  <a:srgbClr val="9A0000"/>
                </a:solidFill>
                <a:latin typeface="Arial" pitchFamily="34" charset="0"/>
                <a:cs typeface="Arial" pitchFamily="34" charset="0"/>
              </a:rPr>
              <a:t>ON  </a:t>
            </a:r>
            <a:r>
              <a:rPr sz="2000" b="1" spc="-5">
                <a:latin typeface="Arial" pitchFamily="34" charset="0"/>
                <a:cs typeface="Arial" pitchFamily="34" charset="0"/>
              </a:rPr>
              <a:t>E.cid </a:t>
            </a:r>
            <a:r>
              <a:rPr sz="2000" b="1">
                <a:latin typeface="Arial" pitchFamily="34" charset="0"/>
                <a:cs typeface="Arial" pitchFamily="34" charset="0"/>
              </a:rPr>
              <a:t>=</a:t>
            </a:r>
            <a:r>
              <a:rPr sz="2000" b="1" spc="-20">
                <a:latin typeface="Arial" pitchFamily="34" charset="0"/>
                <a:cs typeface="Arial" pitchFamily="34" charset="0"/>
              </a:rPr>
              <a:t> </a:t>
            </a:r>
            <a:r>
              <a:rPr sz="2000" b="1" spc="-5">
                <a:latin typeface="Arial" pitchFamily="34" charset="0"/>
                <a:cs typeface="Arial" pitchFamily="34" charset="0"/>
              </a:rPr>
              <a:t>C.cid</a:t>
            </a:r>
            <a:endParaRPr sz="2000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57916" y="5496116"/>
            <a:ext cx="619125" cy="314325"/>
            <a:chOff x="4415028" y="5558028"/>
            <a:chExt cx="619125" cy="314325"/>
          </a:xfrm>
        </p:grpSpPr>
        <p:sp>
          <p:nvSpPr>
            <p:cNvPr id="12" name="object 12"/>
            <p:cNvSpPr/>
            <p:nvPr/>
          </p:nvSpPr>
          <p:spPr>
            <a:xfrm>
              <a:off x="4419600" y="5562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457200" y="0"/>
                  </a:moveTo>
                  <a:lnTo>
                    <a:pt x="4572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457200" y="228600"/>
                  </a:lnTo>
                  <a:lnTo>
                    <a:pt x="457200" y="304800"/>
                  </a:lnTo>
                  <a:lnTo>
                    <a:pt x="609600" y="152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19600" y="5562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0" y="76200"/>
                  </a:moveTo>
                  <a:lnTo>
                    <a:pt x="457200" y="76200"/>
                  </a:lnTo>
                  <a:lnTo>
                    <a:pt x="457200" y="0"/>
                  </a:lnTo>
                  <a:lnTo>
                    <a:pt x="609600" y="152400"/>
                  </a:lnTo>
                  <a:lnTo>
                    <a:pt x="457200" y="304800"/>
                  </a:lnTo>
                  <a:lnTo>
                    <a:pt x="4572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629400" y="3352801"/>
          <a:ext cx="2896870" cy="1417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7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68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6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1606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i="1" spc="-5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cid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0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20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1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credits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Alg1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 spc="3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Algorithms1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b="1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7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DB1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Databases1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DB2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Databases2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 b="1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351716" y="3833813"/>
            <a:ext cx="12014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Courses</a:t>
            </a:r>
            <a:endParaRPr sz="2400" b="1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91000" y="2057400"/>
            <a:ext cx="619125" cy="314325"/>
            <a:chOff x="4186428" y="2205227"/>
            <a:chExt cx="619125" cy="314325"/>
          </a:xfrm>
        </p:grpSpPr>
        <p:sp>
          <p:nvSpPr>
            <p:cNvPr id="18" name="object 18"/>
            <p:cNvSpPr/>
            <p:nvPr/>
          </p:nvSpPr>
          <p:spPr>
            <a:xfrm>
              <a:off x="4191000" y="2209799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487679" y="0"/>
                  </a:moveTo>
                  <a:lnTo>
                    <a:pt x="487679" y="76200"/>
                  </a:lnTo>
                  <a:lnTo>
                    <a:pt x="121920" y="76200"/>
                  </a:lnTo>
                  <a:lnTo>
                    <a:pt x="121920" y="0"/>
                  </a:lnTo>
                  <a:lnTo>
                    <a:pt x="0" y="152400"/>
                  </a:lnTo>
                  <a:lnTo>
                    <a:pt x="121920" y="304800"/>
                  </a:lnTo>
                  <a:lnTo>
                    <a:pt x="121920" y="228600"/>
                  </a:lnTo>
                  <a:lnTo>
                    <a:pt x="487679" y="228600"/>
                  </a:lnTo>
                  <a:lnTo>
                    <a:pt x="487679" y="304800"/>
                  </a:lnTo>
                  <a:lnTo>
                    <a:pt x="609600" y="152400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91000" y="2209799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0" y="152400"/>
                  </a:moveTo>
                  <a:lnTo>
                    <a:pt x="121920" y="0"/>
                  </a:lnTo>
                  <a:lnTo>
                    <a:pt x="121920" y="76200"/>
                  </a:lnTo>
                  <a:lnTo>
                    <a:pt x="487679" y="76200"/>
                  </a:lnTo>
                  <a:lnTo>
                    <a:pt x="487679" y="0"/>
                  </a:lnTo>
                  <a:lnTo>
                    <a:pt x="609600" y="152400"/>
                  </a:lnTo>
                  <a:lnTo>
                    <a:pt x="487679" y="304800"/>
                  </a:lnTo>
                  <a:lnTo>
                    <a:pt x="487679" y="228600"/>
                  </a:lnTo>
                  <a:lnTo>
                    <a:pt x="121920" y="228600"/>
                  </a:lnTo>
                  <a:lnTo>
                    <a:pt x="121920" y="304800"/>
                  </a:lnTo>
                  <a:lnTo>
                    <a:pt x="0" y="152400"/>
                  </a:lnTo>
                  <a:close/>
                </a:path>
              </a:pathLst>
            </a:custGeom>
            <a:ln w="9144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6"/>
          <p:cNvSpPr txBox="1"/>
          <p:nvPr/>
        </p:nvSpPr>
        <p:spPr>
          <a:xfrm>
            <a:off x="4800600" y="5867400"/>
            <a:ext cx="12014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i="1" spc="-20" err="1">
                <a:solidFill>
                  <a:srgbClr val="3333FF"/>
                </a:solidFill>
                <a:latin typeface="Times New Roman"/>
                <a:cs typeface="Times New Roman"/>
              </a:rPr>
              <a:t>Rezultat</a:t>
            </a:r>
            <a:endParaRPr sz="2400" b="1">
              <a:solidFill>
                <a:srgbClr val="3333FF"/>
              </a:solidFill>
              <a:latin typeface="Times New Roman"/>
              <a:cs typeface="Times New Roman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5" cstate="print"/>
          <a:srcRect l="23125" t="60000" r="65625" b="23333"/>
          <a:stretch>
            <a:fillRect/>
          </a:stretch>
        </p:blipFill>
        <p:spPr bwMode="auto">
          <a:xfrm>
            <a:off x="6248400" y="5105400"/>
            <a:ext cx="2286000" cy="15875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6" cstate="print"/>
          <a:srcRect l="23542" t="54382" r="64375" b="27778"/>
          <a:stretch>
            <a:fillRect/>
          </a:stretch>
        </p:blipFill>
        <p:spPr bwMode="auto">
          <a:xfrm>
            <a:off x="1981200" y="5181600"/>
            <a:ext cx="2209800" cy="1295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" name="Down Arrow 19"/>
          <p:cNvSpPr/>
          <p:nvPr/>
        </p:nvSpPr>
        <p:spPr>
          <a:xfrm>
            <a:off x="152400" y="11824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1887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AEAEA">
              <a:alpha val="50195"/>
            </a:srgbClr>
          </a:solidFill>
          <a:ln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3600" y="61555"/>
            <a:ext cx="45974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LEFT OUTER</a:t>
            </a:r>
            <a:r>
              <a:rPr sz="3200" b="1" i="0" spc="-6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2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JOIN</a:t>
            </a:r>
            <a:endParaRPr sz="32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0" y="1676400"/>
            <a:ext cx="311023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000" b="1" spc="90" err="1">
                <a:latin typeface="Arial" pitchFamily="34" charset="0"/>
                <a:cs typeface="Arial" pitchFamily="34" charset="0"/>
              </a:rPr>
              <a:t>Daca</a:t>
            </a:r>
            <a:r>
              <a:rPr lang="en-US" sz="2000" b="1" spc="9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60" err="1">
                <a:latin typeface="Arial" pitchFamily="34" charset="0"/>
                <a:cs typeface="Arial" pitchFamily="34" charset="0"/>
              </a:rPr>
              <a:t>dorim</a:t>
            </a:r>
            <a:r>
              <a:rPr lang="en-US" sz="2000" b="1" spc="15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5" err="1">
                <a:latin typeface="Arial" pitchFamily="34" charset="0"/>
                <a:cs typeface="Arial" pitchFamily="34" charset="0"/>
              </a:rPr>
              <a:t>sa</a:t>
            </a:r>
            <a:r>
              <a:rPr lang="en-US" sz="2000" b="1" spc="5">
                <a:latin typeface="Arial" pitchFamily="34" charset="0"/>
                <a:cs typeface="Arial" pitchFamily="34" charset="0"/>
              </a:rPr>
              <a:t> </a:t>
            </a:r>
            <a:r>
              <a:rPr sz="2000" b="1" spc="35" err="1">
                <a:latin typeface="Arial" pitchFamily="34" charset="0"/>
                <a:cs typeface="Arial" pitchFamily="34" charset="0"/>
              </a:rPr>
              <a:t>regasim</a:t>
            </a:r>
            <a:r>
              <a:rPr sz="2000" b="1" spc="35">
                <a:latin typeface="Arial" pitchFamily="34" charset="0"/>
                <a:cs typeface="Arial" pitchFamily="34" charset="0"/>
              </a:rPr>
              <a:t> </a:t>
            </a:r>
            <a:r>
              <a:rPr sz="2000" b="1" spc="5">
                <a:latin typeface="Arial" pitchFamily="34" charset="0"/>
                <a:cs typeface="Arial" pitchFamily="34" charset="0"/>
              </a:rPr>
              <a:t>şi </a:t>
            </a:r>
            <a:r>
              <a:rPr sz="2000" b="1" spc="35">
                <a:latin typeface="Arial" pitchFamily="34" charset="0"/>
                <a:cs typeface="Arial" pitchFamily="34" charset="0"/>
              </a:rPr>
              <a:t>studentii  </a:t>
            </a:r>
            <a:r>
              <a:rPr sz="2000" b="1" spc="20">
                <a:latin typeface="Arial" pitchFamily="34" charset="0"/>
                <a:cs typeface="Arial" pitchFamily="34" charset="0"/>
              </a:rPr>
              <a:t>fără </a:t>
            </a:r>
            <a:r>
              <a:rPr sz="2000" b="1" spc="30">
                <a:latin typeface="Arial" pitchFamily="34" charset="0"/>
                <a:cs typeface="Arial" pitchFamily="34" charset="0"/>
              </a:rPr>
              <a:t>nici </a:t>
            </a:r>
            <a:r>
              <a:rPr sz="2000" b="1" spc="40">
                <a:latin typeface="Arial" pitchFamily="34" charset="0"/>
                <a:cs typeface="Arial" pitchFamily="34" charset="0"/>
              </a:rPr>
              <a:t>o </a:t>
            </a:r>
            <a:r>
              <a:rPr sz="2000" b="1" spc="20">
                <a:latin typeface="Arial" pitchFamily="34" charset="0"/>
                <a:cs typeface="Arial" pitchFamily="34" charset="0"/>
              </a:rPr>
              <a:t>notă </a:t>
            </a:r>
            <a:r>
              <a:rPr sz="2000" b="1" spc="40">
                <a:latin typeface="Arial" pitchFamily="34" charset="0"/>
                <a:cs typeface="Arial" pitchFamily="34" charset="0"/>
              </a:rPr>
              <a:t>la  </a:t>
            </a:r>
            <a:r>
              <a:rPr sz="2000" b="1" spc="55" err="1">
                <a:latin typeface="Arial" pitchFamily="34" charset="0"/>
                <a:cs typeface="Arial" pitchFamily="34" charset="0"/>
              </a:rPr>
              <a:t>vre</a:t>
            </a:r>
            <a:r>
              <a:rPr lang="ro-MO" sz="2000" b="1" spc="55">
                <a:latin typeface="Arial" pitchFamily="34" charset="0"/>
                <a:cs typeface="Arial" pitchFamily="34" charset="0"/>
              </a:rPr>
              <a:t>-</a:t>
            </a:r>
            <a:r>
              <a:rPr sz="2000" b="1" spc="55">
                <a:latin typeface="Arial" pitchFamily="34" charset="0"/>
                <a:cs typeface="Arial" pitchFamily="34" charset="0"/>
              </a:rPr>
              <a:t>un</a:t>
            </a:r>
            <a:r>
              <a:rPr sz="2000" b="1" spc="70">
                <a:latin typeface="Arial" pitchFamily="34" charset="0"/>
                <a:cs typeface="Arial" pitchFamily="34" charset="0"/>
              </a:rPr>
              <a:t> </a:t>
            </a:r>
            <a:r>
              <a:rPr sz="2000" b="1" spc="5">
                <a:latin typeface="Arial" pitchFamily="34" charset="0"/>
                <a:cs typeface="Arial" pitchFamily="34" charset="0"/>
              </a:rPr>
              <a:t>curs</a:t>
            </a:r>
            <a:r>
              <a:rPr lang="en-US" sz="2000" b="1" spc="5">
                <a:latin typeface="Arial" pitchFamily="34" charset="0"/>
                <a:cs typeface="Arial" pitchFamily="34" charset="0"/>
              </a:rPr>
              <a:t>, </a:t>
            </a:r>
            <a:r>
              <a:rPr lang="en-US" sz="2000" b="1" spc="5" err="1">
                <a:latin typeface="Arial" pitchFamily="34" charset="0"/>
                <a:cs typeface="Arial" pitchFamily="34" charset="0"/>
              </a:rPr>
              <a:t>atunci</a:t>
            </a:r>
            <a:r>
              <a:rPr lang="en-US" sz="2000" b="1" spc="5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5" err="1">
                <a:latin typeface="Arial" pitchFamily="34" charset="0"/>
                <a:cs typeface="Arial" pitchFamily="34" charset="0"/>
              </a:rPr>
              <a:t>utiliz</a:t>
            </a:r>
            <a:r>
              <a:rPr lang="ro-MO" sz="2000" b="1" spc="5">
                <a:latin typeface="Arial" pitchFamily="34" charset="0"/>
                <a:cs typeface="Arial" pitchFamily="34" charset="0"/>
              </a:rPr>
              <a:t>ăm comanda</a:t>
            </a:r>
            <a:r>
              <a:rPr sz="2000" b="1" spc="5">
                <a:latin typeface="Arial" pitchFamily="34" charset="0"/>
                <a:cs typeface="Arial" pitchFamily="34" charset="0"/>
              </a:rPr>
              <a:t>:</a:t>
            </a:r>
            <a:endParaRPr sz="20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938" y="4124325"/>
            <a:ext cx="12726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60">
                <a:solidFill>
                  <a:srgbClr val="9A0000"/>
                </a:solidFill>
                <a:latin typeface="Times New Roman"/>
                <a:cs typeface="Times New Roman"/>
              </a:rPr>
              <a:t>Students</a:t>
            </a:r>
            <a:endParaRPr sz="2400" b="1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5496255"/>
            <a:ext cx="1216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Enrolled</a:t>
            </a:r>
            <a:endParaRPr sz="2400" b="1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38600" y="2057400"/>
            <a:ext cx="990600" cy="3810000"/>
            <a:chOff x="4038600" y="2057400"/>
            <a:chExt cx="990600" cy="3810000"/>
          </a:xfrm>
        </p:grpSpPr>
        <p:sp>
          <p:nvSpPr>
            <p:cNvPr id="11" name="object 11"/>
            <p:cNvSpPr/>
            <p:nvPr/>
          </p:nvSpPr>
          <p:spPr>
            <a:xfrm>
              <a:off x="4419600" y="5562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457200" y="0"/>
                  </a:moveTo>
                  <a:lnTo>
                    <a:pt x="4572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457200" y="228600"/>
                  </a:lnTo>
                  <a:lnTo>
                    <a:pt x="457200" y="304800"/>
                  </a:lnTo>
                  <a:lnTo>
                    <a:pt x="609600" y="152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19600" y="5562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0" y="76200"/>
                  </a:moveTo>
                  <a:lnTo>
                    <a:pt x="457200" y="76200"/>
                  </a:lnTo>
                  <a:lnTo>
                    <a:pt x="457200" y="0"/>
                  </a:lnTo>
                  <a:lnTo>
                    <a:pt x="609600" y="152400"/>
                  </a:lnTo>
                  <a:lnTo>
                    <a:pt x="457200" y="304800"/>
                  </a:lnTo>
                  <a:lnTo>
                    <a:pt x="4572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/>
            <p:cNvSpPr/>
            <p:nvPr/>
          </p:nvSpPr>
          <p:spPr>
            <a:xfrm>
              <a:off x="4038600" y="20574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457200" y="0"/>
                  </a:moveTo>
                  <a:lnTo>
                    <a:pt x="4572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457200" y="228600"/>
                  </a:lnTo>
                  <a:lnTo>
                    <a:pt x="457200" y="304800"/>
                  </a:lnTo>
                  <a:lnTo>
                    <a:pt x="609600" y="1524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/>
            <p:cNvSpPr/>
            <p:nvPr/>
          </p:nvSpPr>
          <p:spPr>
            <a:xfrm>
              <a:off x="4038600" y="20574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0" y="76200"/>
                  </a:moveTo>
                  <a:lnTo>
                    <a:pt x="457200" y="76200"/>
                  </a:lnTo>
                  <a:lnTo>
                    <a:pt x="457200" y="0"/>
                  </a:lnTo>
                  <a:lnTo>
                    <a:pt x="609600" y="152400"/>
                  </a:lnTo>
                  <a:lnTo>
                    <a:pt x="457200" y="304800"/>
                  </a:lnTo>
                  <a:lnTo>
                    <a:pt x="4572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019800" y="3352800"/>
          <a:ext cx="3272644" cy="1341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7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2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15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i="1" spc="-5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cid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0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20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1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credits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3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Algorithms1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7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4970718" y="3802063"/>
            <a:ext cx="11391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Courses</a:t>
            </a:r>
            <a:endParaRPr sz="2400" b="1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53000" y="838200"/>
            <a:ext cx="3990975" cy="212622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lang="en-US" sz="2000" b="1" spc="-5">
                <a:latin typeface="Arial" pitchFamily="34" charset="0"/>
                <a:cs typeface="Arial" pitchFamily="34" charset="0"/>
              </a:rPr>
              <a:t>SELECT S.name,</a:t>
            </a:r>
            <a:r>
              <a:rPr lang="en-US" sz="2000" b="1" spc="-45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-5" err="1">
                <a:latin typeface="Arial" pitchFamily="34" charset="0"/>
                <a:cs typeface="Arial" pitchFamily="34" charset="0"/>
              </a:rPr>
              <a:t>C.cname</a:t>
            </a:r>
            <a:endParaRPr lang="en-US" sz="2000" b="1"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spc="-5">
                <a:latin typeface="Arial" pitchFamily="34" charset="0"/>
                <a:cs typeface="Arial" pitchFamily="34" charset="0"/>
              </a:rPr>
              <a:t>FROM Students</a:t>
            </a:r>
            <a:r>
              <a:rPr sz="2000" b="1" spc="-15">
                <a:latin typeface="Arial" pitchFamily="34" charset="0"/>
                <a:cs typeface="Arial" pitchFamily="34" charset="0"/>
              </a:rPr>
              <a:t> </a:t>
            </a:r>
            <a:r>
              <a:rPr sz="2000" b="1">
                <a:latin typeface="Arial" pitchFamily="34" charset="0"/>
                <a:cs typeface="Arial" pitchFamily="34" charset="0"/>
              </a:rPr>
              <a:t>S</a:t>
            </a: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-5">
                <a:latin typeface="Arial" pitchFamily="34" charset="0"/>
                <a:cs typeface="Arial" pitchFamily="34" charset="0"/>
              </a:rPr>
              <a:t>LEFT OUTER JOIN Enrolled</a:t>
            </a:r>
            <a:r>
              <a:rPr sz="2000" b="1" spc="-25">
                <a:latin typeface="Arial" pitchFamily="34" charset="0"/>
                <a:cs typeface="Arial" pitchFamily="34" charset="0"/>
              </a:rPr>
              <a:t> </a:t>
            </a:r>
            <a:r>
              <a:rPr sz="2000" b="1">
                <a:latin typeface="Arial" pitchFamily="34" charset="0"/>
                <a:cs typeface="Arial" pitchFamily="34" charset="0"/>
              </a:rPr>
              <a:t>E</a:t>
            </a:r>
          </a:p>
          <a:p>
            <a:pPr marL="12700">
              <a:lnSpc>
                <a:spcPct val="100000"/>
              </a:lnSpc>
            </a:pPr>
            <a:r>
              <a:rPr sz="2000" b="1">
                <a:latin typeface="Arial" pitchFamily="34" charset="0"/>
                <a:cs typeface="Arial" pitchFamily="34" charset="0"/>
              </a:rPr>
              <a:t>ON </a:t>
            </a:r>
            <a:r>
              <a:rPr sz="2000" b="1" spc="-5">
                <a:latin typeface="Arial" pitchFamily="34" charset="0"/>
                <a:cs typeface="Arial" pitchFamily="34" charset="0"/>
              </a:rPr>
              <a:t>S.sid </a:t>
            </a:r>
            <a:r>
              <a:rPr sz="2000" b="1">
                <a:latin typeface="Arial" pitchFamily="34" charset="0"/>
                <a:cs typeface="Arial" pitchFamily="34" charset="0"/>
              </a:rPr>
              <a:t>=</a:t>
            </a:r>
            <a:r>
              <a:rPr sz="2000" b="1" spc="-25">
                <a:latin typeface="Arial" pitchFamily="34" charset="0"/>
                <a:cs typeface="Arial" pitchFamily="34" charset="0"/>
              </a:rPr>
              <a:t> </a:t>
            </a:r>
            <a:r>
              <a:rPr sz="2000" b="1" spc="-5">
                <a:latin typeface="Arial" pitchFamily="34" charset="0"/>
                <a:cs typeface="Arial" pitchFamily="34" charset="0"/>
              </a:rPr>
              <a:t>E.sid,</a:t>
            </a:r>
            <a:endParaRPr sz="2000" b="1"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-5">
                <a:latin typeface="Arial" pitchFamily="34" charset="0"/>
                <a:cs typeface="Arial" pitchFamily="34" charset="0"/>
              </a:rPr>
              <a:t>LEFT OUTER JOIN Courses</a:t>
            </a:r>
            <a:r>
              <a:rPr sz="2000" b="1" spc="-20">
                <a:latin typeface="Arial" pitchFamily="34" charset="0"/>
                <a:cs typeface="Arial" pitchFamily="34" charset="0"/>
              </a:rPr>
              <a:t> </a:t>
            </a:r>
            <a:r>
              <a:rPr sz="2000" b="1">
                <a:latin typeface="Arial" pitchFamily="34" charset="0"/>
                <a:cs typeface="Arial" pitchFamily="34" charset="0"/>
              </a:rPr>
              <a:t>C</a:t>
            </a:r>
          </a:p>
          <a:p>
            <a:pPr marL="12700">
              <a:lnSpc>
                <a:spcPct val="100000"/>
              </a:lnSpc>
            </a:pPr>
            <a:r>
              <a:rPr sz="2000" b="1" spc="-5">
                <a:latin typeface="Arial" pitchFamily="34" charset="0"/>
                <a:cs typeface="Arial" pitchFamily="34" charset="0"/>
              </a:rPr>
              <a:t>ON E.cid </a:t>
            </a:r>
            <a:r>
              <a:rPr sz="2000" b="1">
                <a:latin typeface="Arial" pitchFamily="34" charset="0"/>
                <a:cs typeface="Arial" pitchFamily="34" charset="0"/>
              </a:rPr>
              <a:t>=</a:t>
            </a:r>
            <a:r>
              <a:rPr sz="2000" b="1" spc="-20">
                <a:latin typeface="Arial" pitchFamily="34" charset="0"/>
                <a:cs typeface="Arial" pitchFamily="34" charset="0"/>
              </a:rPr>
              <a:t> </a:t>
            </a:r>
            <a:r>
              <a:rPr sz="2000" b="1" spc="-5">
                <a:latin typeface="Arial" pitchFamily="34" charset="0"/>
                <a:cs typeface="Arial" pitchFamily="34" charset="0"/>
              </a:rPr>
              <a:t>C.cid</a:t>
            </a:r>
            <a:endParaRPr sz="20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68580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INSERT INTO </a:t>
            </a:r>
            <a:r>
              <a:rPr lang="en-US" b="1" i="1" spc="-10">
                <a:solidFill>
                  <a:schemeClr val="accent6">
                    <a:lumMod val="75000"/>
                  </a:schemeClr>
                </a:solidFill>
                <a:cs typeface="Calibri"/>
              </a:rPr>
              <a:t>Students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 (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sid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, name, email, age,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gr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VALUES (1237, ‘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Alexa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', 'a@cs.md',21, 331);</a:t>
            </a: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46667" r="41250" b="33333"/>
          <a:stretch>
            <a:fillRect/>
          </a:stretch>
        </p:blipFill>
        <p:spPr bwMode="auto">
          <a:xfrm>
            <a:off x="1524000" y="3352800"/>
            <a:ext cx="3099040" cy="1371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 l="23750" t="60000" r="65625" b="23333"/>
          <a:stretch>
            <a:fillRect/>
          </a:stretch>
        </p:blipFill>
        <p:spPr bwMode="auto">
          <a:xfrm>
            <a:off x="6095999" y="5105400"/>
            <a:ext cx="2668617" cy="152848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7010400" y="6248400"/>
            <a:ext cx="1635604" cy="381000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solidFill>
              <a:srgbClr val="FF0000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object 15"/>
          <p:cNvSpPr txBox="1"/>
          <p:nvPr/>
        </p:nvSpPr>
        <p:spPr>
          <a:xfrm>
            <a:off x="4876800" y="5867400"/>
            <a:ext cx="11391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o-MO" sz="2400" b="1" i="1" spc="-20">
                <a:solidFill>
                  <a:srgbClr val="3333FF"/>
                </a:solidFill>
                <a:latin typeface="Times New Roman"/>
                <a:cs typeface="Times New Roman"/>
              </a:rPr>
              <a:t>Rezultat</a:t>
            </a:r>
            <a:endParaRPr sz="2400" b="1">
              <a:solidFill>
                <a:srgbClr val="3333FF"/>
              </a:solidFill>
              <a:latin typeface="Times New Roman"/>
              <a:cs typeface="Times New Roman"/>
            </a:endParaRP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4" cstate="print"/>
          <a:srcRect l="23542" t="54382" r="64375" b="27778"/>
          <a:stretch>
            <a:fillRect/>
          </a:stretch>
        </p:blipFill>
        <p:spPr bwMode="auto">
          <a:xfrm>
            <a:off x="2133600" y="5105400"/>
            <a:ext cx="2209800" cy="1295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2133600" y="6096000"/>
            <a:ext cx="2209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8600" y="6400800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o-MO" b="1" spc="-10">
                <a:solidFill>
                  <a:srgbClr val="0000FF"/>
                </a:solidFill>
                <a:cs typeface="Calibri"/>
              </a:rPr>
              <a:t>DELETE FROM  Enrolled where sid=1237</a:t>
            </a:r>
            <a:endParaRPr lang="en-US" b="1" spc="-10">
              <a:solidFill>
                <a:srgbClr val="0000FF"/>
              </a:solidFill>
              <a:cs typeface="Calibri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53027" y="-292976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AEAEA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4902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RIGHT OUTER</a:t>
            </a:r>
            <a:r>
              <a:rPr sz="4000" b="1" i="0" spc="-6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40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JOIN</a:t>
            </a:r>
            <a:endParaRPr sz="40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" y="1219200"/>
            <a:ext cx="3733800" cy="15023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lang="en-US" sz="2400" b="1" spc="30" err="1">
                <a:latin typeface="Arial" pitchFamily="34" charset="0"/>
                <a:cs typeface="Arial" pitchFamily="34" charset="0"/>
              </a:rPr>
              <a:t>Pentru</a:t>
            </a:r>
            <a:r>
              <a:rPr lang="en-US" sz="2400" b="1" spc="30">
                <a:latin typeface="Arial" pitchFamily="34" charset="0"/>
                <a:cs typeface="Arial" pitchFamily="34" charset="0"/>
              </a:rPr>
              <a:t> a </a:t>
            </a:r>
            <a:r>
              <a:rPr lang="en-US" sz="2400" b="1" spc="55" err="1">
                <a:latin typeface="Arial" pitchFamily="34" charset="0"/>
                <a:cs typeface="Arial" pitchFamily="34" charset="0"/>
              </a:rPr>
              <a:t>gasi</a:t>
            </a:r>
            <a:r>
              <a:rPr lang="en-US" sz="2400" b="1" spc="105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spc="5" err="1">
                <a:latin typeface="Arial" pitchFamily="34" charset="0"/>
                <a:cs typeface="Arial" pitchFamily="34" charset="0"/>
              </a:rPr>
              <a:t>notele</a:t>
            </a:r>
            <a:endParaRPr lang="en-US" sz="2400" b="1">
              <a:latin typeface="Arial" pitchFamily="34" charset="0"/>
              <a:cs typeface="Arial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ro-MO" sz="2400" b="1" spc="30">
                <a:latin typeface="Arial" pitchFamily="34" charset="0"/>
                <a:cs typeface="Arial" pitchFamily="34" charset="0"/>
              </a:rPr>
              <a:t>ofeite</a:t>
            </a:r>
            <a:r>
              <a:rPr sz="2400" b="1" spc="30">
                <a:latin typeface="Arial" pitchFamily="34" charset="0"/>
                <a:cs typeface="Arial" pitchFamily="34" charset="0"/>
              </a:rPr>
              <a:t> </a:t>
            </a:r>
            <a:r>
              <a:rPr sz="2400" b="1" spc="45">
                <a:latin typeface="Arial" pitchFamily="34" charset="0"/>
                <a:cs typeface="Arial" pitchFamily="34" charset="0"/>
              </a:rPr>
              <a:t>unor </a:t>
            </a:r>
            <a:r>
              <a:rPr sz="2400" b="1" spc="35" err="1">
                <a:latin typeface="Arial" pitchFamily="34" charset="0"/>
                <a:cs typeface="Arial" pitchFamily="34" charset="0"/>
              </a:rPr>
              <a:t>studenti</a:t>
            </a:r>
            <a:r>
              <a:rPr sz="2400" b="1" spc="35">
                <a:latin typeface="Arial" pitchFamily="34" charset="0"/>
                <a:cs typeface="Arial" pitchFamily="34" charset="0"/>
              </a:rPr>
              <a:t>  </a:t>
            </a:r>
            <a:r>
              <a:rPr sz="2400" b="1" spc="5" err="1">
                <a:latin typeface="Arial" pitchFamily="34" charset="0"/>
                <a:cs typeface="Arial" pitchFamily="34" charset="0"/>
              </a:rPr>
              <a:t>inexistenti</a:t>
            </a:r>
            <a:r>
              <a:rPr lang="ro-MO" sz="2400" b="1" spc="5">
                <a:latin typeface="Arial" pitchFamily="34" charset="0"/>
                <a:cs typeface="Arial" pitchFamily="34" charset="0"/>
              </a:rPr>
              <a:t> urmează să utilizăm comanda</a:t>
            </a:r>
            <a:r>
              <a:rPr sz="2400" b="1" spc="5">
                <a:latin typeface="Arial" pitchFamily="34" charset="0"/>
                <a:cs typeface="Arial" pitchFamily="34" charset="0"/>
              </a:rPr>
              <a:t>:</a:t>
            </a:r>
            <a:endParaRPr sz="2400" b="1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14512" y="5211764"/>
          <a:ext cx="2325714" cy="1341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6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18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0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600" b="1" i="1" spc="-5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sid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111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600" b="1" i="1" spc="-5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cid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600" i="1" spc="-40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grade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318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1234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9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356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1235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356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</a:t>
                      </a:r>
                      <a:r>
                        <a:rPr lang="ro-MO"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9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59740" y="5680407"/>
            <a:ext cx="1216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Enrolled</a:t>
            </a:r>
            <a:endParaRPr sz="2400" b="1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15028" y="5742180"/>
            <a:ext cx="699436" cy="314325"/>
            <a:chOff x="4415028" y="5558028"/>
            <a:chExt cx="619125" cy="314325"/>
          </a:xfrm>
          <a:solidFill>
            <a:srgbClr val="FFFF00"/>
          </a:solidFill>
        </p:grpSpPr>
        <p:sp>
          <p:nvSpPr>
            <p:cNvPr id="11" name="object 11"/>
            <p:cNvSpPr/>
            <p:nvPr/>
          </p:nvSpPr>
          <p:spPr>
            <a:xfrm>
              <a:off x="4419600" y="5562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457200" y="0"/>
                  </a:moveTo>
                  <a:lnTo>
                    <a:pt x="4572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457200" y="228600"/>
                  </a:lnTo>
                  <a:lnTo>
                    <a:pt x="457200" y="304800"/>
                  </a:lnTo>
                  <a:lnTo>
                    <a:pt x="609600" y="152400"/>
                  </a:lnTo>
                  <a:lnTo>
                    <a:pt x="45720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19600" y="5562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0" y="76200"/>
                  </a:moveTo>
                  <a:lnTo>
                    <a:pt x="457200" y="76200"/>
                  </a:lnTo>
                  <a:lnTo>
                    <a:pt x="457200" y="0"/>
                  </a:lnTo>
                  <a:lnTo>
                    <a:pt x="609600" y="152400"/>
                  </a:lnTo>
                  <a:lnTo>
                    <a:pt x="457200" y="304800"/>
                  </a:lnTo>
                  <a:lnTo>
                    <a:pt x="4572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705600" y="3429000"/>
          <a:ext cx="3272644" cy="1341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7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2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15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i="1" spc="-5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cid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0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20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1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credits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3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Algorithms1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7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562600" y="3886200"/>
            <a:ext cx="11391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Courses</a:t>
            </a:r>
            <a:endParaRPr sz="2400" b="1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0600" y="914400"/>
            <a:ext cx="4140835" cy="22288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lang="en-US" sz="2000" b="1" spc="-5">
                <a:latin typeface="Arial" pitchFamily="34" charset="0"/>
                <a:cs typeface="Arial" pitchFamily="34" charset="0"/>
              </a:rPr>
              <a:t>SELECT S.name, </a:t>
            </a:r>
            <a:r>
              <a:rPr lang="en-US" sz="2000" b="1" spc="-5" err="1">
                <a:latin typeface="Arial" pitchFamily="34" charset="0"/>
                <a:cs typeface="Arial" pitchFamily="34" charset="0"/>
              </a:rPr>
              <a:t>C.cname</a:t>
            </a:r>
            <a:endParaRPr lang="en-US" sz="2000" b="1" spc="-5">
              <a:latin typeface="Arial" pitchFamily="34" charset="0"/>
              <a:cs typeface="Arial" pitchFamily="34" charset="0"/>
            </a:endParaRPr>
          </a:p>
          <a:p>
            <a:pPr marL="12700">
              <a:spcBef>
                <a:spcPts val="580"/>
              </a:spcBef>
            </a:pPr>
            <a:r>
              <a:rPr lang="en-US" sz="2000" b="1" spc="-5">
                <a:latin typeface="Arial" pitchFamily="34" charset="0"/>
                <a:cs typeface="Arial" pitchFamily="34" charset="0"/>
              </a:rPr>
              <a:t>FROM Students S</a:t>
            </a:r>
          </a:p>
          <a:p>
            <a:pPr marL="12700">
              <a:spcBef>
                <a:spcPts val="580"/>
              </a:spcBef>
            </a:pPr>
            <a:r>
              <a:rPr lang="en-US" sz="2000" b="1" spc="-5">
                <a:latin typeface="Arial" pitchFamily="34" charset="0"/>
                <a:cs typeface="Arial" pitchFamily="34" charset="0"/>
              </a:rPr>
              <a:t>INNER JOIN Enrolled E </a:t>
            </a:r>
            <a:endParaRPr lang="ro-MO" sz="2000" b="1" spc="-5">
              <a:latin typeface="Arial" pitchFamily="34" charset="0"/>
              <a:cs typeface="Arial" pitchFamily="34" charset="0"/>
            </a:endParaRPr>
          </a:p>
          <a:p>
            <a:pPr marL="12700">
              <a:spcBef>
                <a:spcPts val="580"/>
              </a:spcBef>
            </a:pPr>
            <a:r>
              <a:rPr lang="en-US" sz="2000" b="1" spc="-5">
                <a:latin typeface="Arial" pitchFamily="34" charset="0"/>
                <a:cs typeface="Arial" pitchFamily="34" charset="0"/>
              </a:rPr>
              <a:t>ON </a:t>
            </a:r>
            <a:r>
              <a:rPr lang="en-US" sz="2000" b="1" spc="-5" err="1">
                <a:latin typeface="Arial" pitchFamily="34" charset="0"/>
                <a:cs typeface="Arial" pitchFamily="34" charset="0"/>
              </a:rPr>
              <a:t>E.Sid</a:t>
            </a:r>
            <a:r>
              <a:rPr lang="en-US" sz="2000" b="1" spc="-5">
                <a:latin typeface="Arial" pitchFamily="34" charset="0"/>
                <a:cs typeface="Arial" pitchFamily="34" charset="0"/>
              </a:rPr>
              <a:t> = </a:t>
            </a:r>
            <a:r>
              <a:rPr lang="en-US" sz="2000" b="1" spc="-5" err="1">
                <a:latin typeface="Arial" pitchFamily="34" charset="0"/>
                <a:cs typeface="Arial" pitchFamily="34" charset="0"/>
              </a:rPr>
              <a:t>S.Sid</a:t>
            </a:r>
            <a:r>
              <a:rPr lang="en-US" sz="2000" b="1" spc="-5">
                <a:latin typeface="Arial" pitchFamily="34" charset="0"/>
                <a:cs typeface="Arial" pitchFamily="34" charset="0"/>
              </a:rPr>
              <a:t> </a:t>
            </a:r>
          </a:p>
          <a:p>
            <a:pPr marL="12700">
              <a:spcBef>
                <a:spcPts val="580"/>
              </a:spcBef>
            </a:pPr>
            <a:r>
              <a:rPr lang="en-US" sz="2000" b="1" spc="-5">
                <a:latin typeface="Arial" pitchFamily="34" charset="0"/>
                <a:cs typeface="Arial" pitchFamily="34" charset="0"/>
              </a:rPr>
              <a:t>RIGHT OUTER JOIN Courses C  ON </a:t>
            </a:r>
            <a:r>
              <a:rPr lang="en-US" sz="2000" b="1" spc="-5" err="1">
                <a:latin typeface="Arial" pitchFamily="34" charset="0"/>
                <a:cs typeface="Arial" pitchFamily="34" charset="0"/>
              </a:rPr>
              <a:t>C.Cid</a:t>
            </a:r>
            <a:r>
              <a:rPr lang="en-US" sz="2000" b="1" spc="-5">
                <a:latin typeface="Arial" pitchFamily="34" charset="0"/>
                <a:cs typeface="Arial" pitchFamily="34" charset="0"/>
              </a:rPr>
              <a:t> = </a:t>
            </a:r>
            <a:r>
              <a:rPr lang="en-US" sz="2000" b="1" spc="-5" err="1">
                <a:latin typeface="Arial" pitchFamily="34" charset="0"/>
                <a:cs typeface="Arial" pitchFamily="34" charset="0"/>
              </a:rPr>
              <a:t>E.Cid</a:t>
            </a:r>
            <a:r>
              <a:rPr lang="en-US" sz="2000" b="1" spc="-5">
                <a:latin typeface="Arial" pitchFamily="34" charset="0"/>
                <a:cs typeface="Arial" pitchFamily="34" charset="0"/>
              </a:rPr>
              <a:t> </a:t>
            </a:r>
            <a:endParaRPr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5181600" y="5715000"/>
            <a:ext cx="11391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o-MO" sz="2400" b="1" i="1" spc="-20">
                <a:solidFill>
                  <a:srgbClr val="3333FF"/>
                </a:solidFill>
                <a:latin typeface="Times New Roman"/>
                <a:cs typeface="Times New Roman"/>
              </a:rPr>
              <a:t>Rezultat</a:t>
            </a:r>
            <a:endParaRPr sz="2400" b="1">
              <a:solidFill>
                <a:srgbClr val="3333FF"/>
              </a:solidFill>
              <a:latin typeface="Times New Roman"/>
              <a:cs typeface="Times New Roman"/>
            </a:endParaRPr>
          </a:p>
        </p:txBody>
      </p:sp>
      <p:grpSp>
        <p:nvGrpSpPr>
          <p:cNvPr id="19" name="object 10"/>
          <p:cNvGrpSpPr/>
          <p:nvPr/>
        </p:nvGrpSpPr>
        <p:grpSpPr>
          <a:xfrm>
            <a:off x="4038600" y="1828800"/>
            <a:ext cx="699436" cy="314325"/>
            <a:chOff x="4415028" y="5558028"/>
            <a:chExt cx="619125" cy="314325"/>
          </a:xfrm>
          <a:solidFill>
            <a:srgbClr val="3333FF"/>
          </a:solidFill>
        </p:grpSpPr>
        <p:sp>
          <p:nvSpPr>
            <p:cNvPr id="20" name="object 11"/>
            <p:cNvSpPr/>
            <p:nvPr/>
          </p:nvSpPr>
          <p:spPr>
            <a:xfrm>
              <a:off x="4419600" y="5562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457200" y="0"/>
                  </a:moveTo>
                  <a:lnTo>
                    <a:pt x="4572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457200" y="228600"/>
                  </a:lnTo>
                  <a:lnTo>
                    <a:pt x="457200" y="304800"/>
                  </a:lnTo>
                  <a:lnTo>
                    <a:pt x="609600" y="152400"/>
                  </a:lnTo>
                  <a:lnTo>
                    <a:pt x="45720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1" name="object 12"/>
            <p:cNvSpPr/>
            <p:nvPr/>
          </p:nvSpPr>
          <p:spPr>
            <a:xfrm>
              <a:off x="4419600" y="5562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0" y="76200"/>
                  </a:moveTo>
                  <a:lnTo>
                    <a:pt x="457200" y="76200"/>
                  </a:lnTo>
                  <a:lnTo>
                    <a:pt x="457200" y="0"/>
                  </a:lnTo>
                  <a:lnTo>
                    <a:pt x="609600" y="152400"/>
                  </a:lnTo>
                  <a:lnTo>
                    <a:pt x="457200" y="304800"/>
                  </a:lnTo>
                  <a:lnTo>
                    <a:pt x="4572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  <p:sp>
        <p:nvSpPr>
          <p:cNvPr id="23" name="object 8"/>
          <p:cNvSpPr txBox="1"/>
          <p:nvPr/>
        </p:nvSpPr>
        <p:spPr>
          <a:xfrm>
            <a:off x="231138" y="4276725"/>
            <a:ext cx="12726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60">
                <a:solidFill>
                  <a:srgbClr val="9A0000"/>
                </a:solidFill>
                <a:latin typeface="Times New Roman"/>
                <a:cs typeface="Times New Roman"/>
              </a:rPr>
              <a:t>Students</a:t>
            </a:r>
            <a:endParaRPr sz="2400" b="1">
              <a:latin typeface="Times New Roman"/>
              <a:cs typeface="Times New Roman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46667" r="41250" b="33333"/>
          <a:stretch>
            <a:fillRect/>
          </a:stretch>
        </p:blipFill>
        <p:spPr bwMode="auto">
          <a:xfrm>
            <a:off x="1524000" y="3429000"/>
            <a:ext cx="3099040" cy="1371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/>
          <a:srcRect l="23125" t="60000" r="65000" b="22222"/>
          <a:stretch>
            <a:fillRect/>
          </a:stretch>
        </p:blipFill>
        <p:spPr bwMode="auto">
          <a:xfrm>
            <a:off x="6324600" y="5029200"/>
            <a:ext cx="2209800" cy="1447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6400800" y="5867400"/>
            <a:ext cx="762000" cy="228600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231138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AEAEA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1200" y="0"/>
            <a:ext cx="4597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36065" algn="l"/>
                <a:tab pos="3364865" algn="l"/>
              </a:tabLst>
            </a:pPr>
            <a:r>
              <a:rPr sz="40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FULL	OUTER	JOIN</a:t>
            </a:r>
            <a:endParaRPr sz="40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1320165"/>
            <a:ext cx="34715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431165" algn="l"/>
              </a:tabLst>
            </a:pPr>
            <a:r>
              <a:rPr sz="1800" spc="885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09600"/>
            <a:ext cx="412432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431165" algn="l"/>
              </a:tabLst>
            </a:pPr>
            <a:r>
              <a:rPr sz="1800" spc="885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lang="en-US" sz="2400" b="1" spc="135">
                <a:latin typeface="Arial" pitchFamily="34" charset="0"/>
                <a:cs typeface="Arial" pitchFamily="34" charset="0"/>
              </a:rPr>
              <a:t>LEFT+RIGHT</a:t>
            </a:r>
            <a:r>
              <a:rPr lang="en-US" sz="2400" b="1" spc="3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spc="175">
                <a:latin typeface="Arial" pitchFamily="34" charset="0"/>
                <a:cs typeface="Arial" pitchFamily="34" charset="0"/>
              </a:rPr>
              <a:t>OUTER  </a:t>
            </a:r>
            <a:r>
              <a:rPr lang="en-US" sz="2400" b="1" spc="190">
                <a:latin typeface="Arial" pitchFamily="34" charset="0"/>
                <a:cs typeface="Arial" pitchFamily="34" charset="0"/>
              </a:rPr>
              <a:t>JOIN </a:t>
            </a:r>
            <a:r>
              <a:rPr sz="2400" b="1">
                <a:latin typeface="Arial" pitchFamily="34" charset="0"/>
                <a:cs typeface="Arial" pitchFamily="34" charset="0"/>
              </a:rPr>
              <a:t>In </a:t>
            </a:r>
            <a:r>
              <a:rPr sz="2400" b="1" spc="-5">
                <a:latin typeface="Arial" pitchFamily="34" charset="0"/>
                <a:cs typeface="Arial" pitchFamily="34" charset="0"/>
              </a:rPr>
              <a:t>majoritatea SGBD</a:t>
            </a:r>
            <a:r>
              <a:rPr sz="2400" b="1" spc="-45">
                <a:latin typeface="Arial" pitchFamily="34" charset="0"/>
                <a:cs typeface="Arial" pitchFamily="34" charset="0"/>
              </a:rPr>
              <a:t> </a:t>
            </a:r>
            <a:r>
              <a:rPr sz="2400" b="1" spc="-5">
                <a:latin typeface="Arial" pitchFamily="34" charset="0"/>
                <a:cs typeface="Arial" pitchFamily="34" charset="0"/>
              </a:rPr>
              <a:t>OUTER  </a:t>
            </a:r>
            <a:r>
              <a:rPr sz="2400" b="1">
                <a:latin typeface="Arial" pitchFamily="34" charset="0"/>
                <a:cs typeface="Arial" pitchFamily="34" charset="0"/>
              </a:rPr>
              <a:t>e</a:t>
            </a:r>
            <a:r>
              <a:rPr sz="2400" b="1" spc="-5">
                <a:latin typeface="Arial" pitchFamily="34" charset="0"/>
                <a:cs typeface="Arial" pitchFamily="34" charset="0"/>
              </a:rPr>
              <a:t> </a:t>
            </a:r>
            <a:r>
              <a:rPr sz="2400" b="1">
                <a:latin typeface="Arial" pitchFamily="34" charset="0"/>
                <a:cs typeface="Arial" pitchFamily="34" charset="0"/>
              </a:rPr>
              <a:t>optional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086600" y="1143000"/>
            <a:ext cx="3671887" cy="212622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lang="en-US" sz="2000" b="1" spc="-5">
                <a:latin typeface="Arial" pitchFamily="34" charset="0"/>
                <a:cs typeface="Arial" pitchFamily="34" charset="0"/>
              </a:rPr>
              <a:t>SELECT S.name,</a:t>
            </a:r>
            <a:r>
              <a:rPr lang="en-US" sz="2000" b="1" spc="-2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spc="-5" err="1">
                <a:latin typeface="Arial" pitchFamily="34" charset="0"/>
                <a:cs typeface="Arial" pitchFamily="34" charset="0"/>
              </a:rPr>
              <a:t>C.cname</a:t>
            </a:r>
            <a:endParaRPr lang="en-US" sz="2000"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spc="-5">
                <a:latin typeface="Arial" pitchFamily="34" charset="0"/>
                <a:cs typeface="Arial" pitchFamily="34" charset="0"/>
              </a:rPr>
              <a:t>FROM Students</a:t>
            </a:r>
            <a:r>
              <a:rPr sz="2000" b="1" spc="-15">
                <a:latin typeface="Arial" pitchFamily="34" charset="0"/>
                <a:cs typeface="Arial" pitchFamily="34" charset="0"/>
              </a:rPr>
              <a:t> </a:t>
            </a:r>
            <a:r>
              <a:rPr sz="2000" b="1">
                <a:latin typeface="Arial" pitchFamily="34" charset="0"/>
                <a:cs typeface="Arial" pitchFamily="34" charset="0"/>
              </a:rPr>
              <a:t>S</a:t>
            </a:r>
            <a:endParaRPr sz="2000">
              <a:latin typeface="Arial" pitchFamily="34" charset="0"/>
              <a:cs typeface="Arial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sz="2000" b="1" spc="-5">
                <a:solidFill>
                  <a:srgbClr val="9A0000"/>
                </a:solidFill>
                <a:latin typeface="Arial" pitchFamily="34" charset="0"/>
                <a:cs typeface="Arial" pitchFamily="34" charset="0"/>
              </a:rPr>
              <a:t>FULL OUTER JOIN </a:t>
            </a:r>
            <a:r>
              <a:rPr sz="2000" b="1" spc="-5">
                <a:latin typeface="Arial" pitchFamily="34" charset="0"/>
                <a:cs typeface="Arial" pitchFamily="34" charset="0"/>
              </a:rPr>
              <a:t>Enrolled </a:t>
            </a:r>
            <a:r>
              <a:rPr sz="2000" b="1">
                <a:latin typeface="Arial" pitchFamily="34" charset="0"/>
                <a:cs typeface="Arial" pitchFamily="34" charset="0"/>
              </a:rPr>
              <a:t>E  </a:t>
            </a:r>
            <a:r>
              <a:rPr sz="2000" b="1" spc="-5">
                <a:solidFill>
                  <a:srgbClr val="9A0000"/>
                </a:solidFill>
                <a:latin typeface="Arial" pitchFamily="34" charset="0"/>
                <a:cs typeface="Arial" pitchFamily="34" charset="0"/>
              </a:rPr>
              <a:t>ON </a:t>
            </a:r>
            <a:r>
              <a:rPr sz="2000" b="1" spc="-5">
                <a:latin typeface="Arial" pitchFamily="34" charset="0"/>
                <a:cs typeface="Arial" pitchFamily="34" charset="0"/>
              </a:rPr>
              <a:t>S.sid </a:t>
            </a:r>
            <a:r>
              <a:rPr sz="2000" b="1">
                <a:latin typeface="Arial" pitchFamily="34" charset="0"/>
                <a:cs typeface="Arial" pitchFamily="34" charset="0"/>
              </a:rPr>
              <a:t>=</a:t>
            </a:r>
            <a:r>
              <a:rPr sz="2000" b="1" spc="-20">
                <a:latin typeface="Arial" pitchFamily="34" charset="0"/>
                <a:cs typeface="Arial" pitchFamily="34" charset="0"/>
              </a:rPr>
              <a:t> </a:t>
            </a:r>
            <a:r>
              <a:rPr sz="2000" b="1" spc="-5">
                <a:latin typeface="Arial" pitchFamily="34" charset="0"/>
                <a:cs typeface="Arial" pitchFamily="34" charset="0"/>
              </a:rPr>
              <a:t>E.sid,</a:t>
            </a:r>
            <a:endParaRPr sz="2000"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b="1" spc="-5">
                <a:solidFill>
                  <a:srgbClr val="9A0000"/>
                </a:solidFill>
                <a:latin typeface="Arial" pitchFamily="34" charset="0"/>
                <a:cs typeface="Arial" pitchFamily="34" charset="0"/>
              </a:rPr>
              <a:t>FULL OUTER JOIN </a:t>
            </a:r>
            <a:r>
              <a:rPr sz="2000" b="1" spc="-5">
                <a:latin typeface="Arial" pitchFamily="34" charset="0"/>
                <a:cs typeface="Arial" pitchFamily="34" charset="0"/>
              </a:rPr>
              <a:t>Courses</a:t>
            </a:r>
            <a:r>
              <a:rPr sz="2000" b="1" spc="-20">
                <a:latin typeface="Arial" pitchFamily="34" charset="0"/>
                <a:cs typeface="Arial" pitchFamily="34" charset="0"/>
              </a:rPr>
              <a:t> </a:t>
            </a:r>
            <a:r>
              <a:rPr sz="2000" b="1">
                <a:latin typeface="Arial" pitchFamily="34" charset="0"/>
                <a:cs typeface="Arial" pitchFamily="34" charset="0"/>
              </a:rPr>
              <a:t>C</a:t>
            </a:r>
            <a:endParaRPr sz="2000"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000" b="1" spc="-5">
                <a:solidFill>
                  <a:srgbClr val="9A0000"/>
                </a:solidFill>
                <a:latin typeface="Arial" pitchFamily="34" charset="0"/>
                <a:cs typeface="Arial" pitchFamily="34" charset="0"/>
              </a:rPr>
              <a:t>ON </a:t>
            </a:r>
            <a:r>
              <a:rPr sz="2000" b="1" spc="-5">
                <a:latin typeface="Arial" pitchFamily="34" charset="0"/>
                <a:cs typeface="Arial" pitchFamily="34" charset="0"/>
              </a:rPr>
              <a:t>E.cid </a:t>
            </a:r>
            <a:r>
              <a:rPr sz="2000" b="1">
                <a:latin typeface="Arial" pitchFamily="34" charset="0"/>
                <a:cs typeface="Arial" pitchFamily="34" charset="0"/>
              </a:rPr>
              <a:t>=</a:t>
            </a:r>
            <a:r>
              <a:rPr sz="2000" b="1" spc="-20">
                <a:latin typeface="Arial" pitchFamily="34" charset="0"/>
                <a:cs typeface="Arial" pitchFamily="34" charset="0"/>
              </a:rPr>
              <a:t> </a:t>
            </a:r>
            <a:r>
              <a:rPr sz="2000" b="1" spc="-5">
                <a:latin typeface="Arial" pitchFamily="34" charset="0"/>
                <a:cs typeface="Arial" pitchFamily="34" charset="0"/>
              </a:rPr>
              <a:t>C.cid</a:t>
            </a:r>
            <a:endParaRPr sz="200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8" name="object 6"/>
          <p:cNvGraphicFramePr>
            <a:graphicFrameLocks noGrp="1"/>
          </p:cNvGraphicFramePr>
          <p:nvPr/>
        </p:nvGraphicFramePr>
        <p:xfrm>
          <a:off x="914400" y="3733800"/>
          <a:ext cx="2325714" cy="1341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6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18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0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600" b="1" i="1" spc="-5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sid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111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600" b="1" i="1" spc="-5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cid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600" i="1" spc="-40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grade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318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1234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9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356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1235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10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356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</a:t>
                      </a:r>
                      <a:r>
                        <a:rPr lang="ro-MO"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9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9" name="object 9"/>
          <p:cNvSpPr txBox="1"/>
          <p:nvPr/>
        </p:nvSpPr>
        <p:spPr>
          <a:xfrm>
            <a:off x="1371600" y="3352800"/>
            <a:ext cx="1216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Enrolled</a:t>
            </a:r>
            <a:endParaRPr sz="2400" b="1">
              <a:latin typeface="Times New Roman"/>
              <a:cs typeface="Times New Roman"/>
            </a:endParaRPr>
          </a:p>
        </p:txBody>
      </p:sp>
      <p:grpSp>
        <p:nvGrpSpPr>
          <p:cNvPr id="20" name="object 10"/>
          <p:cNvGrpSpPr/>
          <p:nvPr/>
        </p:nvGrpSpPr>
        <p:grpSpPr>
          <a:xfrm rot="2971741">
            <a:off x="3959231" y="5316289"/>
            <a:ext cx="699436" cy="314325"/>
            <a:chOff x="4415028" y="5558028"/>
            <a:chExt cx="619125" cy="314325"/>
          </a:xfrm>
          <a:solidFill>
            <a:srgbClr val="FFFF00"/>
          </a:solidFill>
        </p:grpSpPr>
        <p:sp>
          <p:nvSpPr>
            <p:cNvPr id="21" name="object 11"/>
            <p:cNvSpPr/>
            <p:nvPr/>
          </p:nvSpPr>
          <p:spPr>
            <a:xfrm>
              <a:off x="4419600" y="5562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457200" y="0"/>
                  </a:moveTo>
                  <a:lnTo>
                    <a:pt x="4572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457200" y="228600"/>
                  </a:lnTo>
                  <a:lnTo>
                    <a:pt x="457200" y="304800"/>
                  </a:lnTo>
                  <a:lnTo>
                    <a:pt x="609600" y="152400"/>
                  </a:lnTo>
                  <a:lnTo>
                    <a:pt x="45720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22" name="object 12"/>
            <p:cNvSpPr/>
            <p:nvPr/>
          </p:nvSpPr>
          <p:spPr>
            <a:xfrm>
              <a:off x="4419600" y="5562600"/>
              <a:ext cx="609600" cy="304800"/>
            </a:xfrm>
            <a:custGeom>
              <a:avLst/>
              <a:gdLst/>
              <a:ahLst/>
              <a:cxnLst/>
              <a:rect l="l" t="t" r="r" b="b"/>
              <a:pathLst>
                <a:path w="609600" h="304800">
                  <a:moveTo>
                    <a:pt x="0" y="76200"/>
                  </a:moveTo>
                  <a:lnTo>
                    <a:pt x="457200" y="76200"/>
                  </a:lnTo>
                  <a:lnTo>
                    <a:pt x="457200" y="0"/>
                  </a:lnTo>
                  <a:lnTo>
                    <a:pt x="609600" y="152400"/>
                  </a:lnTo>
                  <a:lnTo>
                    <a:pt x="457200" y="304800"/>
                  </a:lnTo>
                  <a:lnTo>
                    <a:pt x="4572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  <p:graphicFrame>
        <p:nvGraphicFramePr>
          <p:cNvPr id="23" name="object 14"/>
          <p:cNvGraphicFramePr>
            <a:graphicFrameLocks noGrp="1"/>
          </p:cNvGraphicFramePr>
          <p:nvPr/>
        </p:nvGraphicFramePr>
        <p:xfrm>
          <a:off x="381000" y="5516502"/>
          <a:ext cx="3272644" cy="1341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7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2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15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i="1" spc="-5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cid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0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20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1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credits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3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Algorithms1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7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4" name="object 15"/>
          <p:cNvSpPr txBox="1"/>
          <p:nvPr/>
        </p:nvSpPr>
        <p:spPr>
          <a:xfrm>
            <a:off x="1295400" y="5105400"/>
            <a:ext cx="11391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Courses</a:t>
            </a:r>
            <a:endParaRPr sz="2400" b="1">
              <a:latin typeface="Times New Roman"/>
              <a:cs typeface="Times New Roman"/>
            </a:endParaRPr>
          </a:p>
        </p:txBody>
      </p:sp>
      <p:sp>
        <p:nvSpPr>
          <p:cNvPr id="25" name="object 15"/>
          <p:cNvSpPr txBox="1"/>
          <p:nvPr/>
        </p:nvSpPr>
        <p:spPr>
          <a:xfrm>
            <a:off x="4953000" y="5486400"/>
            <a:ext cx="11391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o-MO" sz="2400" b="1" i="1" spc="-20">
                <a:solidFill>
                  <a:srgbClr val="3333FF"/>
                </a:solidFill>
                <a:latin typeface="Times New Roman"/>
                <a:cs typeface="Times New Roman"/>
              </a:rPr>
              <a:t>Rezultat</a:t>
            </a:r>
            <a:endParaRPr sz="2400" b="1">
              <a:solidFill>
                <a:srgbClr val="3333FF"/>
              </a:solidFill>
              <a:latin typeface="Times New Roman"/>
              <a:cs typeface="Times New Roman"/>
            </a:endParaRPr>
          </a:p>
        </p:txBody>
      </p:sp>
      <p:sp>
        <p:nvSpPr>
          <p:cNvPr id="26" name="object 8"/>
          <p:cNvSpPr txBox="1"/>
          <p:nvPr/>
        </p:nvSpPr>
        <p:spPr>
          <a:xfrm>
            <a:off x="1447800" y="1600200"/>
            <a:ext cx="12726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60">
                <a:solidFill>
                  <a:srgbClr val="9A0000"/>
                </a:solidFill>
                <a:latin typeface="Times New Roman"/>
                <a:cs typeface="Times New Roman"/>
              </a:rPr>
              <a:t>Students</a:t>
            </a:r>
            <a:endParaRPr sz="2400" b="1">
              <a:latin typeface="Times New Roman"/>
              <a:cs typeface="Times New Roman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46667" r="41250" b="33333"/>
          <a:stretch>
            <a:fillRect/>
          </a:stretch>
        </p:blipFill>
        <p:spPr bwMode="auto">
          <a:xfrm>
            <a:off x="457200" y="1981200"/>
            <a:ext cx="3099040" cy="1371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4191000" y="838200"/>
            <a:ext cx="3276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3333FF"/>
                </a:solidFill>
              </a:rPr>
              <a:t>SELECT S.name, </a:t>
            </a:r>
            <a:r>
              <a:rPr lang="en-US" sz="2000" b="1" err="1">
                <a:solidFill>
                  <a:srgbClr val="3333FF"/>
                </a:solidFill>
              </a:rPr>
              <a:t>C.cname</a:t>
            </a:r>
            <a:r>
              <a:rPr lang="en-US" sz="2000" b="1">
                <a:solidFill>
                  <a:srgbClr val="3333FF"/>
                </a:solidFill>
              </a:rPr>
              <a:t> </a:t>
            </a:r>
          </a:p>
          <a:p>
            <a:r>
              <a:rPr lang="en-US" sz="2000" b="1">
                <a:solidFill>
                  <a:srgbClr val="3333FF"/>
                </a:solidFill>
              </a:rPr>
              <a:t>FROM Students S </a:t>
            </a:r>
          </a:p>
          <a:p>
            <a:r>
              <a:rPr lang="en-US" sz="2000" b="1" i="1">
                <a:solidFill>
                  <a:schemeClr val="accent6">
                    <a:lumMod val="75000"/>
                  </a:schemeClr>
                </a:solidFill>
              </a:rPr>
              <a:t>LEFT JOIN </a:t>
            </a:r>
            <a:r>
              <a:rPr lang="en-US" sz="2000" b="1">
                <a:solidFill>
                  <a:srgbClr val="3333FF"/>
                </a:solidFill>
              </a:rPr>
              <a:t>Enrolled E  </a:t>
            </a:r>
          </a:p>
          <a:p>
            <a:r>
              <a:rPr lang="en-US" sz="2000" b="1">
                <a:solidFill>
                  <a:srgbClr val="3333FF"/>
                </a:solidFill>
              </a:rPr>
              <a:t>ON S.sid = E.sid </a:t>
            </a:r>
          </a:p>
          <a:p>
            <a:r>
              <a:rPr lang="en-US" sz="2000" b="1" i="1">
                <a:solidFill>
                  <a:schemeClr val="accent6">
                    <a:lumMod val="75000"/>
                  </a:schemeClr>
                </a:solidFill>
              </a:rPr>
              <a:t>LEFT  JOIN </a:t>
            </a:r>
            <a:r>
              <a:rPr lang="en-US" sz="2000" b="1">
                <a:solidFill>
                  <a:srgbClr val="3333FF"/>
                </a:solidFill>
              </a:rPr>
              <a:t>Courses C </a:t>
            </a:r>
          </a:p>
          <a:p>
            <a:r>
              <a:rPr lang="en-US" sz="2000" b="1">
                <a:solidFill>
                  <a:srgbClr val="3333FF"/>
                </a:solidFill>
              </a:rPr>
              <a:t>ON E.cid = C.cid </a:t>
            </a:r>
          </a:p>
          <a:p>
            <a:r>
              <a:rPr lang="en-US" sz="2000" b="1">
                <a:solidFill>
                  <a:srgbClr val="3333FF"/>
                </a:solidFill>
              </a:rPr>
              <a:t>     WHERE  E.sid IS NULL</a:t>
            </a:r>
          </a:p>
          <a:p>
            <a:r>
              <a:rPr lang="ro-MO" sz="2000" b="1">
                <a:solidFill>
                  <a:srgbClr val="3333FF"/>
                </a:solidFill>
              </a:rPr>
              <a:t>    </a:t>
            </a:r>
            <a:r>
              <a:rPr lang="en-US" sz="2000" b="1">
                <a:solidFill>
                  <a:srgbClr val="FF0000"/>
                </a:solidFill>
              </a:rPr>
              <a:t>UNION </a:t>
            </a:r>
          </a:p>
          <a:p>
            <a:r>
              <a:rPr lang="en-US" sz="2000" b="1">
                <a:solidFill>
                  <a:srgbClr val="3333FF"/>
                </a:solidFill>
              </a:rPr>
              <a:t>SELECT S.name, </a:t>
            </a:r>
            <a:r>
              <a:rPr lang="en-US" sz="2000" b="1" err="1">
                <a:solidFill>
                  <a:srgbClr val="3333FF"/>
                </a:solidFill>
              </a:rPr>
              <a:t>C.cname</a:t>
            </a:r>
            <a:r>
              <a:rPr lang="en-US" sz="2000" b="1">
                <a:solidFill>
                  <a:srgbClr val="3333FF"/>
                </a:solidFill>
              </a:rPr>
              <a:t> </a:t>
            </a:r>
          </a:p>
          <a:p>
            <a:r>
              <a:rPr lang="en-US" sz="2000" b="1">
                <a:solidFill>
                  <a:srgbClr val="3333FF"/>
                </a:solidFill>
              </a:rPr>
              <a:t>FROM Enrolled E </a:t>
            </a:r>
          </a:p>
          <a:p>
            <a:r>
              <a:rPr lang="en-US" sz="2000" b="1" i="1">
                <a:solidFill>
                  <a:schemeClr val="accent6">
                    <a:lumMod val="75000"/>
                  </a:schemeClr>
                </a:solidFill>
              </a:rPr>
              <a:t>RIGHT JOIN </a:t>
            </a:r>
            <a:r>
              <a:rPr lang="en-US" sz="2000" b="1">
                <a:solidFill>
                  <a:srgbClr val="3333FF"/>
                </a:solidFill>
              </a:rPr>
              <a:t>Students S    </a:t>
            </a:r>
          </a:p>
          <a:p>
            <a:r>
              <a:rPr lang="en-US" sz="2000" b="1">
                <a:solidFill>
                  <a:srgbClr val="3333FF"/>
                </a:solidFill>
              </a:rPr>
              <a:t>ON S.sid = E.sid </a:t>
            </a:r>
          </a:p>
          <a:p>
            <a:r>
              <a:rPr lang="en-US" sz="2000" b="1" i="1">
                <a:solidFill>
                  <a:schemeClr val="accent6">
                    <a:lumMod val="75000"/>
                  </a:schemeClr>
                </a:solidFill>
              </a:rPr>
              <a:t>RIGHT  JOIN </a:t>
            </a:r>
            <a:r>
              <a:rPr lang="en-US" sz="2000" b="1">
                <a:solidFill>
                  <a:srgbClr val="3333FF"/>
                </a:solidFill>
              </a:rPr>
              <a:t>Courses C </a:t>
            </a:r>
          </a:p>
          <a:p>
            <a:r>
              <a:rPr lang="en-US" sz="2000" b="1">
                <a:solidFill>
                  <a:srgbClr val="3333FF"/>
                </a:solidFill>
              </a:rPr>
              <a:t>ON C.cid  = E.cid</a:t>
            </a:r>
          </a:p>
          <a:p>
            <a:r>
              <a:rPr lang="en-US" sz="2000" b="1">
                <a:solidFill>
                  <a:srgbClr val="3333FF"/>
                </a:solidFill>
              </a:rPr>
              <a:t>     WHERE  S.sid IS NULL</a:t>
            </a:r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 cstate="print"/>
          <a:srcRect l="23125" t="65556" r="65625" b="23333"/>
          <a:stretch>
            <a:fillRect/>
          </a:stretch>
        </p:blipFill>
        <p:spPr bwMode="auto">
          <a:xfrm>
            <a:off x="4572000" y="5867401"/>
            <a:ext cx="1981200" cy="990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8" name="Down Arrow 27"/>
          <p:cNvSpPr/>
          <p:nvPr/>
        </p:nvSpPr>
        <p:spPr>
          <a:xfrm>
            <a:off x="0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3333FF"/>
                </a:solidFill>
              </a:rPr>
              <a:t>SARCINI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105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S</a:t>
            </a:r>
            <a:r>
              <a:rPr lang="ro-MO" sz="2800" b="1"/>
              <a:t>ă</a:t>
            </a:r>
            <a:r>
              <a:rPr lang="en-US" sz="2800" b="1"/>
              <a:t> se determine </a:t>
            </a:r>
            <a:r>
              <a:rPr lang="ro-MO" sz="2800" b="1"/>
              <a:t>departamentele care nu au angajați!</a:t>
            </a:r>
            <a:endParaRPr lang="en-US" sz="2800" b="1"/>
          </a:p>
          <a:p>
            <a:r>
              <a:rPr lang="en-US" sz="2600" b="1">
                <a:solidFill>
                  <a:srgbClr val="3333FF"/>
                </a:solidFill>
              </a:rPr>
              <a:t>SELECT A.id, </a:t>
            </a:r>
            <a:r>
              <a:rPr lang="en-US" sz="2600" b="1" err="1">
                <a:solidFill>
                  <a:srgbClr val="3333FF"/>
                </a:solidFill>
              </a:rPr>
              <a:t>A.nume</a:t>
            </a:r>
            <a:r>
              <a:rPr lang="en-US" sz="2600" b="1">
                <a:solidFill>
                  <a:srgbClr val="3333FF"/>
                </a:solidFill>
              </a:rPr>
              <a:t> AS </a:t>
            </a:r>
            <a:r>
              <a:rPr lang="en-US" sz="2600" b="1" err="1">
                <a:solidFill>
                  <a:srgbClr val="3333FF"/>
                </a:solidFill>
              </a:rPr>
              <a:t>Departamentul</a:t>
            </a:r>
            <a:r>
              <a:rPr lang="en-US" sz="2600" b="1">
                <a:solidFill>
                  <a:srgbClr val="3333FF"/>
                </a:solidFill>
              </a:rPr>
              <a:t>, </a:t>
            </a:r>
            <a:r>
              <a:rPr lang="en-US" sz="2600" b="1" err="1">
                <a:solidFill>
                  <a:srgbClr val="3333FF"/>
                </a:solidFill>
              </a:rPr>
              <a:t>B.d_id</a:t>
            </a:r>
            <a:r>
              <a:rPr lang="en-US" sz="2600" b="1">
                <a:solidFill>
                  <a:srgbClr val="3333FF"/>
                </a:solidFill>
              </a:rPr>
              <a:t>, </a:t>
            </a:r>
            <a:r>
              <a:rPr lang="en-US" sz="2600" b="1" err="1">
                <a:solidFill>
                  <a:srgbClr val="3333FF"/>
                </a:solidFill>
              </a:rPr>
              <a:t>B.nume</a:t>
            </a:r>
            <a:r>
              <a:rPr lang="en-US" sz="2600" b="1">
                <a:solidFill>
                  <a:srgbClr val="3333FF"/>
                </a:solidFill>
              </a:rPr>
              <a:t> AS </a:t>
            </a:r>
            <a:r>
              <a:rPr lang="en-US" sz="2600" b="1" err="1">
                <a:solidFill>
                  <a:srgbClr val="3333FF"/>
                </a:solidFill>
              </a:rPr>
              <a:t>Angajatul</a:t>
            </a:r>
            <a:r>
              <a:rPr lang="en-US" sz="2600" b="1">
                <a:solidFill>
                  <a:srgbClr val="3333FF"/>
                </a:solidFill>
              </a:rPr>
              <a:t> </a:t>
            </a:r>
          </a:p>
          <a:p>
            <a:r>
              <a:rPr lang="en-US" sz="2600" b="1">
                <a:solidFill>
                  <a:srgbClr val="3333FF"/>
                </a:solidFill>
              </a:rPr>
              <a:t>FROM </a:t>
            </a:r>
            <a:r>
              <a:rPr lang="en-US" sz="2600" b="1" err="1">
                <a:solidFill>
                  <a:srgbClr val="3333FF"/>
                </a:solidFill>
              </a:rPr>
              <a:t>Departament</a:t>
            </a:r>
            <a:r>
              <a:rPr lang="en-US" sz="2600" b="1">
                <a:solidFill>
                  <a:srgbClr val="3333FF"/>
                </a:solidFill>
              </a:rPr>
              <a:t>  A </a:t>
            </a:r>
          </a:p>
          <a:p>
            <a:r>
              <a:rPr lang="en-US" sz="2600" b="1">
                <a:solidFill>
                  <a:schemeClr val="accent6">
                    <a:lumMod val="75000"/>
                  </a:schemeClr>
                </a:solidFill>
              </a:rPr>
              <a:t>LEFT JOIN </a:t>
            </a:r>
            <a:r>
              <a:rPr lang="en-US" sz="2600" b="1" err="1">
                <a:solidFill>
                  <a:srgbClr val="3333FF"/>
                </a:solidFill>
              </a:rPr>
              <a:t>Angajat</a:t>
            </a:r>
            <a:r>
              <a:rPr lang="en-US" sz="2600" b="1">
                <a:solidFill>
                  <a:srgbClr val="3333FF"/>
                </a:solidFill>
              </a:rPr>
              <a:t> B</a:t>
            </a:r>
          </a:p>
          <a:p>
            <a:r>
              <a:rPr lang="en-US" sz="2600" b="1">
                <a:solidFill>
                  <a:srgbClr val="3333FF"/>
                </a:solidFill>
              </a:rPr>
              <a:t>ON A.id=</a:t>
            </a:r>
            <a:r>
              <a:rPr lang="en-US" sz="2600" b="1" err="1">
                <a:solidFill>
                  <a:srgbClr val="3333FF"/>
                </a:solidFill>
              </a:rPr>
              <a:t>B.d_id</a:t>
            </a:r>
            <a:endParaRPr lang="en-US" sz="2600" b="1">
              <a:solidFill>
                <a:srgbClr val="3333FF"/>
              </a:solidFill>
            </a:endParaRPr>
          </a:p>
          <a:p>
            <a:r>
              <a:rPr lang="en-US" sz="2600" b="1">
                <a:solidFill>
                  <a:srgbClr val="3333FF"/>
                </a:solidFill>
              </a:rPr>
              <a:t>Where </a:t>
            </a:r>
            <a:r>
              <a:rPr lang="en-US" sz="2600" b="1" err="1">
                <a:solidFill>
                  <a:srgbClr val="3333FF"/>
                </a:solidFill>
              </a:rPr>
              <a:t>B.d_id</a:t>
            </a:r>
            <a:r>
              <a:rPr lang="en-US" sz="2600" b="1">
                <a:solidFill>
                  <a:srgbClr val="3333FF"/>
                </a:solidFill>
              </a:rPr>
              <a:t> IS NULL</a:t>
            </a:r>
            <a:endParaRPr lang="en-US" sz="2800" b="1">
              <a:solidFill>
                <a:srgbClr val="3333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3125" t="32222" r="1875" b="27778"/>
          <a:stretch>
            <a:fillRect/>
          </a:stretch>
        </p:blipFill>
        <p:spPr bwMode="auto">
          <a:xfrm>
            <a:off x="228600" y="3810000"/>
            <a:ext cx="8686800" cy="2743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Down Arrow 6"/>
          <p:cNvSpPr/>
          <p:nvPr/>
        </p:nvSpPr>
        <p:spPr>
          <a:xfrm>
            <a:off x="0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3333FF"/>
                </a:solidFill>
              </a:rPr>
              <a:t>SARCINI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106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S</a:t>
            </a:r>
            <a:r>
              <a:rPr lang="ro-MO" sz="2800" b="1"/>
              <a:t>ă</a:t>
            </a:r>
            <a:r>
              <a:rPr lang="en-US" sz="2800" b="1"/>
              <a:t> se determine </a:t>
            </a:r>
            <a:r>
              <a:rPr lang="ro-MO" sz="2800" b="1"/>
              <a:t>departamentele care nu au angajați!</a:t>
            </a:r>
            <a:endParaRPr lang="en-US" sz="2800" b="1"/>
          </a:p>
          <a:p>
            <a:r>
              <a:rPr lang="ro-MO" sz="2800" b="1">
                <a:solidFill>
                  <a:srgbClr val="3333FF"/>
                </a:solidFill>
              </a:rPr>
              <a:t>SELECT</a:t>
            </a:r>
            <a:r>
              <a:rPr lang="en-US" sz="2800" b="1">
                <a:solidFill>
                  <a:srgbClr val="3333FF"/>
                </a:solidFill>
              </a:rPr>
              <a:t> A.id, </a:t>
            </a:r>
            <a:r>
              <a:rPr lang="en-US" sz="2800" b="1" err="1">
                <a:solidFill>
                  <a:srgbClr val="3333FF"/>
                </a:solidFill>
              </a:rPr>
              <a:t>A.nume,B.nume</a:t>
            </a:r>
            <a:r>
              <a:rPr lang="en-US" sz="2800" b="1">
                <a:solidFill>
                  <a:srgbClr val="3333FF"/>
                </a:solidFill>
              </a:rPr>
              <a:t> AS </a:t>
            </a:r>
            <a:r>
              <a:rPr lang="en-US" sz="2800" b="1" err="1">
                <a:solidFill>
                  <a:srgbClr val="3333FF"/>
                </a:solidFill>
              </a:rPr>
              <a:t>Departament</a:t>
            </a:r>
            <a:r>
              <a:rPr lang="en-US" sz="2800" b="1">
                <a:solidFill>
                  <a:srgbClr val="3333FF"/>
                </a:solidFill>
              </a:rPr>
              <a:t> </a:t>
            </a:r>
            <a:endParaRPr lang="ro-MO" sz="2800" b="1">
              <a:solidFill>
                <a:srgbClr val="3333FF"/>
              </a:solidFill>
            </a:endParaRPr>
          </a:p>
          <a:p>
            <a:r>
              <a:rPr lang="en-US" sz="2800" b="1">
                <a:solidFill>
                  <a:srgbClr val="3333FF"/>
                </a:solidFill>
              </a:rPr>
              <a:t>FROM </a:t>
            </a:r>
            <a:r>
              <a:rPr lang="en-US" sz="2800" b="1" err="1">
                <a:solidFill>
                  <a:srgbClr val="3333FF"/>
                </a:solidFill>
              </a:rPr>
              <a:t>Angajat</a:t>
            </a:r>
            <a:r>
              <a:rPr lang="en-US" sz="2800" b="1">
                <a:solidFill>
                  <a:srgbClr val="3333FF"/>
                </a:solidFill>
              </a:rPr>
              <a:t> A </a:t>
            </a:r>
            <a:endParaRPr lang="ro-MO" sz="2800" b="1">
              <a:solidFill>
                <a:srgbClr val="3333FF"/>
              </a:solidFill>
            </a:endParaRPr>
          </a:p>
          <a:p>
            <a:r>
              <a:rPr lang="ro-MO" sz="2800" b="1">
                <a:solidFill>
                  <a:schemeClr val="accent6">
                    <a:lumMod val="75000"/>
                  </a:schemeClr>
                </a:solidFill>
              </a:rPr>
              <a:t>RIGHT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JOIN</a:t>
            </a:r>
            <a:r>
              <a:rPr lang="en-US" sz="2800" b="1">
                <a:solidFill>
                  <a:srgbClr val="3333FF"/>
                </a:solidFill>
              </a:rPr>
              <a:t> </a:t>
            </a:r>
            <a:r>
              <a:rPr lang="en-US" sz="2800" b="1" err="1">
                <a:solidFill>
                  <a:srgbClr val="3333FF"/>
                </a:solidFill>
              </a:rPr>
              <a:t>Departament</a:t>
            </a:r>
            <a:r>
              <a:rPr lang="en-US" sz="2800" b="1">
                <a:solidFill>
                  <a:srgbClr val="3333FF"/>
                </a:solidFill>
              </a:rPr>
              <a:t> B </a:t>
            </a:r>
            <a:endParaRPr lang="ro-MO" sz="2800" b="1">
              <a:solidFill>
                <a:srgbClr val="3333FF"/>
              </a:solidFill>
            </a:endParaRPr>
          </a:p>
          <a:p>
            <a:r>
              <a:rPr lang="en-US" sz="2800" b="1">
                <a:solidFill>
                  <a:srgbClr val="3333FF"/>
                </a:solidFill>
              </a:rPr>
              <a:t>ON </a:t>
            </a:r>
            <a:r>
              <a:rPr lang="en-US" sz="2800" b="1" err="1">
                <a:solidFill>
                  <a:srgbClr val="3333FF"/>
                </a:solidFill>
              </a:rPr>
              <a:t>A.d_id</a:t>
            </a:r>
            <a:r>
              <a:rPr lang="en-US" sz="2800" b="1">
                <a:solidFill>
                  <a:srgbClr val="3333FF"/>
                </a:solidFill>
              </a:rPr>
              <a:t>=B.id </a:t>
            </a:r>
            <a:endParaRPr lang="ro-MO" sz="2800" b="1">
              <a:solidFill>
                <a:srgbClr val="3333FF"/>
              </a:solidFill>
            </a:endParaRPr>
          </a:p>
          <a:p>
            <a:r>
              <a:rPr lang="en-US" sz="2800" b="1">
                <a:solidFill>
                  <a:srgbClr val="3333FF"/>
                </a:solidFill>
              </a:rPr>
              <a:t>WHERE </a:t>
            </a:r>
            <a:r>
              <a:rPr lang="en-US" sz="2800" b="1" err="1">
                <a:solidFill>
                  <a:srgbClr val="3333FF"/>
                </a:solidFill>
              </a:rPr>
              <a:t>A.Id</a:t>
            </a:r>
            <a:r>
              <a:rPr lang="en-US" sz="2800" b="1">
                <a:solidFill>
                  <a:srgbClr val="3333FF"/>
                </a:solidFill>
              </a:rPr>
              <a:t> </a:t>
            </a:r>
            <a:r>
              <a:rPr lang="ro-MO" sz="2800" b="1">
                <a:solidFill>
                  <a:srgbClr val="3333FF"/>
                </a:solidFill>
              </a:rPr>
              <a:t>IS </a:t>
            </a:r>
            <a:r>
              <a:rPr lang="en-US" sz="2800" b="1">
                <a:solidFill>
                  <a:srgbClr val="3333FF"/>
                </a:solidFill>
              </a:rPr>
              <a:t>NULL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3125" t="33333" r="9375" b="31111"/>
          <a:stretch>
            <a:fillRect/>
          </a:stretch>
        </p:blipFill>
        <p:spPr bwMode="auto">
          <a:xfrm>
            <a:off x="152400" y="3581400"/>
            <a:ext cx="8686800" cy="2819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Down Arrow 6"/>
          <p:cNvSpPr/>
          <p:nvPr/>
        </p:nvSpPr>
        <p:spPr>
          <a:xfrm>
            <a:off x="0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3333FF"/>
                </a:solidFill>
              </a:rPr>
              <a:t>SARCINI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107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S</a:t>
            </a:r>
            <a:r>
              <a:rPr lang="ro-MO" sz="2800" b="1"/>
              <a:t>ă</a:t>
            </a:r>
            <a:r>
              <a:rPr lang="en-US" sz="2800" b="1"/>
              <a:t> se determine </a:t>
            </a:r>
            <a:r>
              <a:rPr lang="ro-MO" sz="2800" b="1"/>
              <a:t>persoanele care sunt in TabelulA si nu sunt in TabelulB</a:t>
            </a:r>
            <a:endParaRPr lang="en-US" sz="2800" b="1"/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FROM </a:t>
            </a:r>
            <a:r>
              <a:rPr lang="ro-MO" sz="2800" b="1">
                <a:solidFill>
                  <a:srgbClr val="3333FF"/>
                </a:solidFill>
              </a:rPr>
              <a:t>T</a:t>
            </a:r>
            <a:r>
              <a:rPr lang="en-US" sz="2800" b="1" err="1">
                <a:solidFill>
                  <a:srgbClr val="3333FF"/>
                </a:solidFill>
              </a:rPr>
              <a:t>abelul</a:t>
            </a:r>
            <a:r>
              <a:rPr lang="ro-MO" sz="2800" b="1">
                <a:solidFill>
                  <a:srgbClr val="3333FF"/>
                </a:solidFill>
              </a:rPr>
              <a:t>A</a:t>
            </a:r>
            <a:endParaRPr lang="en-US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LEFT JOIN </a:t>
            </a:r>
            <a:r>
              <a:rPr lang="ro-MO" sz="2800" b="1">
                <a:solidFill>
                  <a:srgbClr val="3333FF"/>
                </a:solidFill>
              </a:rPr>
              <a:t>T</a:t>
            </a:r>
            <a:r>
              <a:rPr lang="en-US" sz="2800" b="1" err="1">
                <a:solidFill>
                  <a:srgbClr val="3333FF"/>
                </a:solidFill>
              </a:rPr>
              <a:t>abelul</a:t>
            </a:r>
            <a:r>
              <a:rPr lang="ro-MO" sz="2800" b="1">
                <a:solidFill>
                  <a:srgbClr val="3333FF"/>
                </a:solidFill>
              </a:rPr>
              <a:t>B</a:t>
            </a:r>
            <a:endParaRPr lang="en-US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   ON </a:t>
            </a:r>
            <a:r>
              <a:rPr lang="ro-MO" sz="2800" b="1">
                <a:solidFill>
                  <a:srgbClr val="3333FF"/>
                </a:solidFill>
              </a:rPr>
              <a:t>T</a:t>
            </a:r>
            <a:r>
              <a:rPr lang="en-US" sz="2800" b="1" err="1">
                <a:solidFill>
                  <a:srgbClr val="3333FF"/>
                </a:solidFill>
              </a:rPr>
              <a:t>abelul</a:t>
            </a:r>
            <a:r>
              <a:rPr lang="ro-MO" sz="2800" b="1">
                <a:solidFill>
                  <a:srgbClr val="3333FF"/>
                </a:solidFill>
              </a:rPr>
              <a:t>A</a:t>
            </a:r>
            <a:r>
              <a:rPr lang="en-US" sz="2800" b="1">
                <a:solidFill>
                  <a:srgbClr val="3333FF"/>
                </a:solidFill>
              </a:rPr>
              <a:t>.</a:t>
            </a:r>
            <a:r>
              <a:rPr lang="en-US" sz="2800" b="1" err="1">
                <a:solidFill>
                  <a:srgbClr val="3333FF"/>
                </a:solidFill>
              </a:rPr>
              <a:t>nume</a:t>
            </a:r>
            <a:r>
              <a:rPr lang="en-US" sz="2800" b="1">
                <a:solidFill>
                  <a:srgbClr val="3333FF"/>
                </a:solidFill>
              </a:rPr>
              <a:t>=</a:t>
            </a:r>
            <a:r>
              <a:rPr lang="ro-MO" sz="2800" b="1">
                <a:solidFill>
                  <a:srgbClr val="3333FF"/>
                </a:solidFill>
              </a:rPr>
              <a:t>T</a:t>
            </a:r>
            <a:r>
              <a:rPr lang="en-US" sz="2800" b="1" err="1">
                <a:solidFill>
                  <a:srgbClr val="3333FF"/>
                </a:solidFill>
              </a:rPr>
              <a:t>abelul</a:t>
            </a:r>
            <a:r>
              <a:rPr lang="ro-MO" sz="2800" b="1">
                <a:solidFill>
                  <a:srgbClr val="3333FF"/>
                </a:solidFill>
              </a:rPr>
              <a:t>B</a:t>
            </a:r>
            <a:r>
              <a:rPr lang="en-US" sz="2800" b="1">
                <a:solidFill>
                  <a:srgbClr val="3333FF"/>
                </a:solidFill>
              </a:rPr>
              <a:t>.</a:t>
            </a:r>
            <a:r>
              <a:rPr lang="en-US" sz="2800" b="1" err="1">
                <a:solidFill>
                  <a:srgbClr val="3333FF"/>
                </a:solidFill>
              </a:rPr>
              <a:t>nume</a:t>
            </a:r>
            <a:endParaRPr lang="en-US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sz="28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WHERE  </a:t>
            </a:r>
            <a:r>
              <a:rPr lang="en-US" sz="2800" b="1">
                <a:solidFill>
                  <a:srgbClr val="3333FF"/>
                </a:solidFill>
              </a:rPr>
              <a:t>TabelulB.id  IS NULL</a:t>
            </a:r>
            <a:endParaRPr lang="ro-MO" sz="2800" b="1">
              <a:solidFill>
                <a:srgbClr val="3333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3125" t="32222" r="18750" b="30000"/>
          <a:stretch>
            <a:fillRect/>
          </a:stretch>
        </p:blipFill>
        <p:spPr bwMode="auto">
          <a:xfrm>
            <a:off x="304800" y="3886200"/>
            <a:ext cx="8382000" cy="2590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Down Arrow 6"/>
          <p:cNvSpPr/>
          <p:nvPr/>
        </p:nvSpPr>
        <p:spPr>
          <a:xfrm>
            <a:off x="37787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3333FF"/>
                </a:solidFill>
              </a:rPr>
              <a:t>SARCINI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108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S</a:t>
            </a:r>
            <a:r>
              <a:rPr lang="ro-MO" sz="2800" b="1"/>
              <a:t>ă</a:t>
            </a:r>
            <a:r>
              <a:rPr lang="en-US" sz="2800" b="1"/>
              <a:t> se determine </a:t>
            </a:r>
            <a:r>
              <a:rPr lang="ro-MO" sz="2800" b="1"/>
              <a:t>persoanele care sunt in TabelulB si nu sunt in TabelulA</a:t>
            </a:r>
            <a:endParaRPr lang="en-US" sz="2800" b="1"/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sz="2800" b="1">
                <a:solidFill>
                  <a:srgbClr val="3333FF"/>
                </a:solidFill>
              </a:rPr>
              <a:t>SELECT</a:t>
            </a:r>
            <a:r>
              <a:rPr lang="en-US" sz="2800" b="1">
                <a:solidFill>
                  <a:srgbClr val="3333FF"/>
                </a:solidFill>
              </a:rPr>
              <a:t> * </a:t>
            </a:r>
            <a:endParaRPr lang="ro-MO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FROM </a:t>
            </a:r>
            <a:r>
              <a:rPr lang="en-US" sz="2800" b="1" err="1">
                <a:solidFill>
                  <a:srgbClr val="3333FF"/>
                </a:solidFill>
              </a:rPr>
              <a:t>TabelulA</a:t>
            </a:r>
            <a:r>
              <a:rPr lang="en-US" sz="2800" b="1">
                <a:solidFill>
                  <a:srgbClr val="3333FF"/>
                </a:solidFill>
              </a:rPr>
              <a:t> </a:t>
            </a:r>
            <a:endParaRPr lang="ro-MO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sz="2800" b="1">
                <a:solidFill>
                  <a:schemeClr val="accent6">
                    <a:lumMod val="75000"/>
                  </a:schemeClr>
                </a:solidFill>
              </a:rPr>
              <a:t>RIGHT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JOIN</a:t>
            </a:r>
            <a:r>
              <a:rPr lang="en-US" sz="2800" b="1">
                <a:solidFill>
                  <a:srgbClr val="3333FF"/>
                </a:solidFill>
              </a:rPr>
              <a:t> </a:t>
            </a:r>
            <a:r>
              <a:rPr lang="en-US" sz="2800" b="1" err="1">
                <a:solidFill>
                  <a:srgbClr val="3333FF"/>
                </a:solidFill>
              </a:rPr>
              <a:t>TabelulB</a:t>
            </a:r>
            <a:r>
              <a:rPr lang="en-US" sz="2800" b="1">
                <a:solidFill>
                  <a:srgbClr val="3333FF"/>
                </a:solidFill>
              </a:rPr>
              <a:t> </a:t>
            </a:r>
            <a:endParaRPr lang="ro-MO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ON </a:t>
            </a:r>
            <a:r>
              <a:rPr lang="en-US" sz="2800" b="1" err="1">
                <a:solidFill>
                  <a:srgbClr val="3333FF"/>
                </a:solidFill>
              </a:rPr>
              <a:t>TabelulA.nume</a:t>
            </a:r>
            <a:r>
              <a:rPr lang="en-US" sz="2800" b="1">
                <a:solidFill>
                  <a:srgbClr val="3333FF"/>
                </a:solidFill>
              </a:rPr>
              <a:t>=</a:t>
            </a:r>
            <a:r>
              <a:rPr lang="en-US" sz="2800" b="1" err="1">
                <a:solidFill>
                  <a:srgbClr val="3333FF"/>
                </a:solidFill>
              </a:rPr>
              <a:t>TabelulB.nume</a:t>
            </a:r>
            <a:r>
              <a:rPr lang="en-US" sz="2800" b="1">
                <a:solidFill>
                  <a:srgbClr val="3333FF"/>
                </a:solidFill>
              </a:rPr>
              <a:t> </a:t>
            </a:r>
            <a:endParaRPr lang="ro-MO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WHERE TabelulA.id </a:t>
            </a:r>
            <a:r>
              <a:rPr lang="en-US" sz="2800" b="1">
                <a:solidFill>
                  <a:srgbClr val="3333FF"/>
                </a:solidFill>
                <a:hlinkClick r:id="rId2"/>
              </a:rPr>
              <a:t>IS</a:t>
            </a:r>
            <a:r>
              <a:rPr lang="en-US" sz="2800" b="1">
                <a:solidFill>
                  <a:srgbClr val="3333FF"/>
                </a:solidFill>
              </a:rPr>
              <a:t> NULL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23125" t="33333" r="19375" b="30000"/>
          <a:stretch>
            <a:fillRect/>
          </a:stretch>
        </p:blipFill>
        <p:spPr bwMode="auto">
          <a:xfrm>
            <a:off x="304800" y="3886200"/>
            <a:ext cx="8534400" cy="2514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Down Arrow 6"/>
          <p:cNvSpPr/>
          <p:nvPr/>
        </p:nvSpPr>
        <p:spPr>
          <a:xfrm>
            <a:off x="53027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3333FF"/>
                </a:solidFill>
              </a:rPr>
              <a:t>SARCINI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109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609600"/>
            <a:ext cx="8686800" cy="4734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CREATE TABLE </a:t>
            </a:r>
            <a:r>
              <a:rPr lang="en-US" sz="22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Specialitatea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(</a:t>
            </a:r>
          </a:p>
          <a:p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  ids INT NOT NULL AUTO_INCREMENT,</a:t>
            </a:r>
          </a:p>
          <a:p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22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numes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VARCHAR(30) NOT NULL,</a:t>
            </a:r>
          </a:p>
          <a:p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  PRIMARY KEY (ids )</a:t>
            </a:r>
          </a:p>
          <a:p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22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ida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INT,</a:t>
            </a:r>
          </a:p>
          <a:p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  FOREIGN</a:t>
            </a:r>
            <a:r>
              <a:rPr lang="en-US" sz="220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KEY</a:t>
            </a:r>
            <a:r>
              <a:rPr lang="en-US" sz="220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2200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ida</a:t>
            </a:r>
            <a:r>
              <a:rPr lang="en-US" sz="220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REFERENCES</a:t>
            </a:r>
            <a:r>
              <a:rPr lang="en-US" sz="220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Angajat</a:t>
            </a:r>
            <a:r>
              <a:rPr lang="en-US" sz="220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(id)</a:t>
            </a:r>
            <a:r>
              <a:rPr lang="ro-MO" sz="220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) ENGINE=INNODB</a:t>
            </a:r>
            <a:r>
              <a:rPr lang="en-US" sz="2400" b="1">
                <a:solidFill>
                  <a:srgbClr val="3333FF"/>
                </a:solidFill>
              </a:rPr>
              <a:t>;</a:t>
            </a:r>
          </a:p>
          <a:p>
            <a:endParaRPr lang="en-US" sz="2400" b="1">
              <a:solidFill>
                <a:srgbClr val="3333FF"/>
              </a:solidFill>
            </a:endParaRPr>
          </a:p>
          <a:p>
            <a:r>
              <a:rPr lang="en-US" sz="2400" b="1">
                <a:solidFill>
                  <a:srgbClr val="3333FF"/>
                </a:solidFill>
              </a:rPr>
              <a:t>INSERT INTO </a:t>
            </a:r>
            <a:r>
              <a:rPr lang="en-US" sz="2400" b="1" err="1">
                <a:solidFill>
                  <a:srgbClr val="3333FF"/>
                </a:solidFill>
              </a:rPr>
              <a:t>Specialitatea</a:t>
            </a:r>
            <a:r>
              <a:rPr lang="en-US" sz="2400" b="1">
                <a:solidFill>
                  <a:srgbClr val="3333FF"/>
                </a:solidFill>
              </a:rPr>
              <a:t> (</a:t>
            </a:r>
            <a:r>
              <a:rPr lang="en-US" sz="2400" b="1" err="1">
                <a:solidFill>
                  <a:srgbClr val="3333FF"/>
                </a:solidFill>
              </a:rPr>
              <a:t>ids,numes,ida</a:t>
            </a:r>
            <a:r>
              <a:rPr lang="en-US" sz="2400" b="1">
                <a:solidFill>
                  <a:srgbClr val="3333FF"/>
                </a:solidFill>
              </a:rPr>
              <a:t>) VALUES (1,'Ing.progr.',1),(2,'Administrator',1),(3,'Contabil',5),(4,'Inginer cat.I',2), (5,'Proj.Mang',3), (6,'Tehnic',4);</a:t>
            </a:r>
            <a:endParaRPr lang="en-US" sz="2400" b="1" spc="-10">
              <a:solidFill>
                <a:srgbClr val="0000FF"/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lang="en-US" sz="2400" b="1">
              <a:solidFill>
                <a:srgbClr val="3333FF"/>
              </a:solidFill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lang="en-US" sz="2400" b="1">
              <a:solidFill>
                <a:srgbClr val="3333FF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 l="46250" t="28889" r="6875" b="51111"/>
          <a:stretch>
            <a:fillRect/>
          </a:stretch>
        </p:blipFill>
        <p:spPr bwMode="auto">
          <a:xfrm>
            <a:off x="1752600" y="4648200"/>
            <a:ext cx="5715000" cy="1371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7" name="Down Arrow 6"/>
          <p:cNvSpPr/>
          <p:nvPr/>
        </p:nvSpPr>
        <p:spPr>
          <a:xfrm>
            <a:off x="0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501172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5725" marR="5080" indent="-135572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568A0F7D-9257-453E-A985-5BA9CFBF3066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11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000" y="2057400"/>
            <a:ext cx="8269605" cy="2965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5"/>
              </a:spcBef>
            </a:pPr>
            <a:r>
              <a:rPr sz="3200" b="1" spc="-15">
                <a:solidFill>
                  <a:srgbClr val="0000FF"/>
                </a:solidFill>
                <a:latin typeface="Calibri"/>
                <a:cs typeface="Calibri"/>
              </a:rPr>
              <a:t>Inserarea </a:t>
            </a:r>
            <a:r>
              <a:rPr sz="3200" b="1">
                <a:solidFill>
                  <a:srgbClr val="0000FF"/>
                </a:solidFill>
                <a:latin typeface="Calibri"/>
                <a:cs typeface="Calibri"/>
              </a:rPr>
              <a:t>unor </a:t>
            </a:r>
            <a:r>
              <a:rPr sz="3200" b="1" spc="-10">
                <a:solidFill>
                  <a:srgbClr val="0000FF"/>
                </a:solidFill>
                <a:latin typeface="Calibri"/>
                <a:cs typeface="Calibri"/>
              </a:rPr>
              <a:t>valori</a:t>
            </a:r>
            <a:r>
              <a:rPr sz="3200" b="1" spc="-5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>
                <a:solidFill>
                  <a:srgbClr val="0000FF"/>
                </a:solidFill>
                <a:latin typeface="Calibri"/>
                <a:cs typeface="Calibri"/>
              </a:rPr>
              <a:t>speciale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5" err="1">
                <a:latin typeface="Calibri"/>
                <a:cs typeface="Calibri"/>
              </a:rPr>
              <a:t>Funcţia</a:t>
            </a:r>
            <a:r>
              <a:rPr sz="3200" spc="-5">
                <a:latin typeface="Calibri"/>
                <a:cs typeface="Calibri"/>
              </a:rPr>
              <a:t> </a:t>
            </a:r>
            <a:r>
              <a:rPr sz="3200" b="1" spc="-65">
                <a:solidFill>
                  <a:srgbClr val="0000FF"/>
                </a:solidFill>
                <a:latin typeface="Calibri"/>
                <a:cs typeface="Calibri"/>
              </a:rPr>
              <a:t>SYSDATE</a:t>
            </a:r>
            <a:r>
              <a:rPr lang="en-US" sz="3200" b="1" spc="-65">
                <a:solidFill>
                  <a:srgbClr val="0000FF"/>
                </a:solidFill>
                <a:latin typeface="Calibri"/>
                <a:cs typeface="Calibri"/>
              </a:rPr>
              <a:t>()</a:t>
            </a:r>
            <a:r>
              <a:rPr sz="3200" b="1" spc="-6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spc="-15">
                <a:latin typeface="Calibri"/>
                <a:cs typeface="Calibri"/>
              </a:rPr>
              <a:t>înregistrează </a:t>
            </a:r>
            <a:r>
              <a:rPr sz="3200" b="1" i="1" spc="-20">
                <a:solidFill>
                  <a:srgbClr val="FF0000"/>
                </a:solidFill>
                <a:latin typeface="Calibri"/>
                <a:cs typeface="Calibri"/>
              </a:rPr>
              <a:t>data </a:t>
            </a:r>
            <a:r>
              <a:rPr sz="3200" b="1" i="1" spc="-15">
                <a:solidFill>
                  <a:srgbClr val="FF0000"/>
                </a:solidFill>
                <a:latin typeface="Calibri"/>
                <a:cs typeface="Calibri"/>
              </a:rPr>
              <a:t>curentă </a:t>
            </a:r>
            <a:r>
              <a:rPr sz="3200" b="1" i="1">
                <a:solidFill>
                  <a:srgbClr val="FF0000"/>
                </a:solidFill>
                <a:latin typeface="Calibri"/>
                <a:cs typeface="Calibri"/>
              </a:rPr>
              <a:t>şi</a:t>
            </a:r>
            <a:r>
              <a:rPr sz="3200" b="1" i="1" spc="1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>
                <a:solidFill>
                  <a:srgbClr val="FF0000"/>
                </a:solidFill>
                <a:latin typeface="Calibri"/>
                <a:cs typeface="Calibri"/>
              </a:rPr>
              <a:t>ora</a:t>
            </a:r>
            <a:r>
              <a:rPr sz="3200" b="1">
                <a:latin typeface="Calibri"/>
                <a:cs typeface="Calibri"/>
              </a:rPr>
              <a:t>.</a:t>
            </a:r>
          </a:p>
          <a:p>
            <a:pPr marL="355600" marR="167640" indent="571500">
              <a:lnSpc>
                <a:spcPct val="100000"/>
              </a:lnSpc>
            </a:pPr>
            <a:r>
              <a:rPr sz="3200" spc="-10" err="1">
                <a:latin typeface="Calibri"/>
                <a:cs typeface="Calibri"/>
              </a:rPr>
              <a:t>Putem</a:t>
            </a:r>
            <a:r>
              <a:rPr sz="3200" spc="-10">
                <a:latin typeface="Calibri"/>
                <a:cs typeface="Calibri"/>
              </a:rPr>
              <a:t> </a:t>
            </a:r>
            <a:r>
              <a:rPr sz="3200" spc="-15">
                <a:latin typeface="Calibri"/>
                <a:cs typeface="Calibri"/>
              </a:rPr>
              <a:t>utiliza </a:t>
            </a:r>
            <a:r>
              <a:rPr sz="3200" spc="-20">
                <a:latin typeface="Calibri"/>
                <a:cs typeface="Calibri"/>
              </a:rPr>
              <a:t>diferite </a:t>
            </a:r>
            <a:r>
              <a:rPr sz="3200" spc="-5">
                <a:latin typeface="Calibri"/>
                <a:cs typeface="Calibri"/>
              </a:rPr>
              <a:t>funcţii pentru </a:t>
            </a:r>
            <a:r>
              <a:rPr sz="3200">
                <a:latin typeface="Calibri"/>
                <a:cs typeface="Calibri"/>
              </a:rPr>
              <a:t>a </a:t>
            </a:r>
            <a:r>
              <a:rPr sz="3200" spc="-15">
                <a:latin typeface="Calibri"/>
                <a:cs typeface="Calibri"/>
              </a:rPr>
              <a:t>insera  </a:t>
            </a:r>
            <a:r>
              <a:rPr sz="3200" spc="-10">
                <a:latin typeface="Calibri"/>
                <a:cs typeface="Calibri"/>
              </a:rPr>
              <a:t>valori </a:t>
            </a:r>
            <a:r>
              <a:rPr sz="3200" spc="-5">
                <a:latin typeface="Calibri"/>
                <a:cs typeface="Calibri"/>
              </a:rPr>
              <a:t>speciale în </a:t>
            </a:r>
            <a:r>
              <a:rPr sz="3200" spc="-10">
                <a:latin typeface="Calibri"/>
                <a:cs typeface="Calibri"/>
              </a:rPr>
              <a:t>tabela</a:t>
            </a:r>
            <a:r>
              <a:rPr sz="3200" spc="30">
                <a:latin typeface="Calibri"/>
                <a:cs typeface="Calibri"/>
              </a:rPr>
              <a:t> </a:t>
            </a:r>
            <a:r>
              <a:rPr sz="3200" spc="-15">
                <a:latin typeface="Calibri"/>
                <a:cs typeface="Calibri"/>
              </a:rPr>
              <a:t>noastră.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381000" y="914400"/>
            <a:ext cx="304800" cy="1143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3333FF"/>
                </a:solidFill>
              </a:rPr>
              <a:t>SARCINI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110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609600"/>
            <a:ext cx="8686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O" sz="2400">
                <a:latin typeface="Arial" pitchFamily="34" charset="0"/>
                <a:cs typeface="Arial" pitchFamily="34" charset="0"/>
              </a:rPr>
              <a:t>De prezentat</a:t>
            </a:r>
            <a:r>
              <a:rPr lang="vi-VN" sz="2400">
                <a:latin typeface="Arial" pitchFamily="34" charset="0"/>
                <a:cs typeface="Arial" pitchFamily="34" charset="0"/>
              </a:rPr>
              <a:t> toate </a:t>
            </a:r>
            <a:r>
              <a:rPr lang="en-US" sz="2400" b="1" i="1" err="1">
                <a:latin typeface="Arial" pitchFamily="34" charset="0"/>
                <a:cs typeface="Arial" pitchFamily="34" charset="0"/>
              </a:rPr>
              <a:t>Departamentele</a:t>
            </a:r>
            <a:r>
              <a:rPr lang="vi-VN" sz="2400">
                <a:latin typeface="Arial" pitchFamily="34" charset="0"/>
                <a:cs typeface="Arial" pitchFamily="34" charset="0"/>
              </a:rPr>
              <a:t> </a:t>
            </a:r>
            <a:r>
              <a:rPr lang="ro-MO" sz="2400">
                <a:latin typeface="Arial" pitchFamily="34" charset="0"/>
                <a:cs typeface="Arial" pitchFamily="34" charset="0"/>
              </a:rPr>
              <a:t> </a:t>
            </a:r>
            <a:r>
              <a:rPr lang="vi-VN" sz="2400">
                <a:latin typeface="Arial" pitchFamily="34" charset="0"/>
                <a:cs typeface="Arial" pitchFamily="34" charset="0"/>
              </a:rPr>
              <a:t>și </a:t>
            </a:r>
            <a:r>
              <a:rPr lang="ro-MO" sz="2400" b="1" i="1">
                <a:latin typeface="Arial" pitchFamily="34" charset="0"/>
                <a:cs typeface="Arial" pitchFamily="34" charset="0"/>
              </a:rPr>
              <a:t>S</a:t>
            </a:r>
            <a:r>
              <a:rPr lang="en-US" sz="2400" b="1" i="1" err="1">
                <a:latin typeface="Arial" pitchFamily="34" charset="0"/>
                <a:cs typeface="Arial" pitchFamily="34" charset="0"/>
              </a:rPr>
              <a:t>pecialit</a:t>
            </a:r>
            <a:r>
              <a:rPr lang="ro-MO" sz="2400" b="1" i="1">
                <a:latin typeface="Arial" pitchFamily="34" charset="0"/>
                <a:cs typeface="Arial" pitchFamily="34" charset="0"/>
              </a:rPr>
              <a:t>ăți</a:t>
            </a:r>
            <a:r>
              <a:rPr lang="en-US" sz="2400" b="1" i="1">
                <a:latin typeface="Arial" pitchFamily="34" charset="0"/>
                <a:cs typeface="Arial" pitchFamily="34" charset="0"/>
              </a:rPr>
              <a:t>le</a:t>
            </a:r>
            <a:r>
              <a:rPr lang="vi-VN" sz="2400" b="1" i="1">
                <a:latin typeface="Arial" pitchFamily="34" charset="0"/>
                <a:cs typeface="Arial" pitchFamily="34" charset="0"/>
              </a:rPr>
              <a:t> </a:t>
            </a:r>
            <a:r>
              <a:rPr lang="vi-VN" sz="2400">
                <a:latin typeface="Arial" pitchFamily="34" charset="0"/>
                <a:cs typeface="Arial" pitchFamily="34" charset="0"/>
              </a:rPr>
              <a:t>care </a:t>
            </a:r>
            <a:r>
              <a:rPr lang="en-US" sz="2400">
                <a:latin typeface="Arial" pitchFamily="34" charset="0"/>
                <a:cs typeface="Arial" pitchFamily="34" charset="0"/>
              </a:rPr>
              <a:t>se </a:t>
            </a:r>
            <a:r>
              <a:rPr lang="en-US" sz="2400" err="1">
                <a:latin typeface="Arial" pitchFamily="34" charset="0"/>
                <a:cs typeface="Arial" pitchFamily="34" charset="0"/>
              </a:rPr>
              <a:t>reg</a:t>
            </a:r>
            <a:r>
              <a:rPr lang="ro-MO" sz="2400">
                <a:latin typeface="Arial" pitchFamily="34" charset="0"/>
                <a:cs typeface="Arial" pitchFamily="34" charset="0"/>
              </a:rPr>
              <a:t>ă</a:t>
            </a:r>
            <a:r>
              <a:rPr lang="en-US" sz="2400" err="1">
                <a:latin typeface="Arial" pitchFamily="34" charset="0"/>
                <a:cs typeface="Arial" pitchFamily="34" charset="0"/>
              </a:rPr>
              <a:t>sesc</a:t>
            </a:r>
            <a:r>
              <a:rPr lang="en-US" sz="2400">
                <a:latin typeface="Arial" pitchFamily="34" charset="0"/>
                <a:cs typeface="Arial" pitchFamily="34" charset="0"/>
              </a:rPr>
              <a:t> in</a:t>
            </a:r>
            <a:r>
              <a:rPr lang="vi-VN" sz="2400">
                <a:latin typeface="Arial" pitchFamily="34" charset="0"/>
                <a:cs typeface="Arial" pitchFamily="34" charset="0"/>
              </a:rPr>
              <a:t> aceste </a:t>
            </a:r>
            <a:r>
              <a:rPr lang="en-US" sz="2400" b="1" i="1" err="1">
                <a:latin typeface="Arial" pitchFamily="34" charset="0"/>
                <a:cs typeface="Arial" pitchFamily="34" charset="0"/>
              </a:rPr>
              <a:t>Departamente</a:t>
            </a:r>
            <a:r>
              <a:rPr lang="vi-VN" sz="2400">
                <a:latin typeface="Arial" pitchFamily="34" charset="0"/>
                <a:cs typeface="Arial" pitchFamily="34" charset="0"/>
              </a:rPr>
              <a:t>. Pentru fiecare </a:t>
            </a:r>
            <a:r>
              <a:rPr lang="en-US" sz="2400" b="1" i="1" err="1">
                <a:latin typeface="Arial" pitchFamily="34" charset="0"/>
                <a:cs typeface="Arial" pitchFamily="34" charset="0"/>
              </a:rPr>
              <a:t>Departament</a:t>
            </a:r>
            <a:r>
              <a:rPr lang="vi-VN" sz="2400">
                <a:latin typeface="Arial" pitchFamily="34" charset="0"/>
                <a:cs typeface="Arial" pitchFamily="34" charset="0"/>
              </a:rPr>
              <a:t> </a:t>
            </a:r>
            <a:r>
              <a:rPr lang="ro-MO" sz="2400">
                <a:latin typeface="Arial" pitchFamily="34" charset="0"/>
                <a:cs typeface="Arial" pitchFamily="34" charset="0"/>
              </a:rPr>
              <a:t> de afișat </a:t>
            </a:r>
            <a:r>
              <a:rPr lang="en-US" sz="2400" err="1">
                <a:latin typeface="Arial" pitchFamily="34" charset="0"/>
                <a:cs typeface="Arial" pitchFamily="34" charset="0"/>
              </a:rPr>
              <a:t>numele</a:t>
            </a:r>
            <a:r>
              <a:rPr lang="en-US" sz="2400">
                <a:latin typeface="Arial" pitchFamily="34" charset="0"/>
                <a:cs typeface="Arial" pitchFamily="34" charset="0"/>
              </a:rPr>
              <a:t> </a:t>
            </a:r>
            <a:r>
              <a:rPr lang="en-US" sz="2400" err="1">
                <a:latin typeface="Arial" pitchFamily="34" charset="0"/>
                <a:cs typeface="Arial" pitchFamily="34" charset="0"/>
              </a:rPr>
              <a:t>lui</a:t>
            </a:r>
            <a:r>
              <a:rPr lang="vi-VN" sz="2400">
                <a:latin typeface="Arial" pitchFamily="34" charset="0"/>
                <a:cs typeface="Arial" pitchFamily="34" charset="0"/>
              </a:rPr>
              <a:t>, </a:t>
            </a:r>
            <a:r>
              <a:rPr lang="en-US" sz="2400" err="1">
                <a:latin typeface="Arial" pitchFamily="34" charset="0"/>
                <a:cs typeface="Arial" pitchFamily="34" charset="0"/>
              </a:rPr>
              <a:t>numele</a:t>
            </a:r>
            <a:r>
              <a:rPr lang="en-US" sz="240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err="1">
                <a:latin typeface="Arial" pitchFamily="34" charset="0"/>
                <a:cs typeface="Arial" pitchFamily="34" charset="0"/>
              </a:rPr>
              <a:t>Angajatului</a:t>
            </a:r>
            <a:r>
              <a:rPr lang="ro-MO" sz="2400" b="1" i="1">
                <a:latin typeface="Arial" pitchFamily="34" charset="0"/>
                <a:cs typeface="Arial" pitchFamily="34" charset="0"/>
              </a:rPr>
              <a:t>,</a:t>
            </a:r>
            <a:r>
              <a:rPr lang="ro-MO" sz="2400">
                <a:latin typeface="Arial" pitchFamily="34" charset="0"/>
                <a:cs typeface="Arial" pitchFamily="34" charset="0"/>
              </a:rPr>
              <a:t> </a:t>
            </a:r>
            <a:r>
              <a:rPr lang="en-US" sz="2400" err="1">
                <a:latin typeface="Arial" pitchFamily="34" charset="0"/>
                <a:cs typeface="Arial" pitchFamily="34" charset="0"/>
              </a:rPr>
              <a:t>precum</a:t>
            </a:r>
            <a:r>
              <a:rPr lang="en-US" sz="2400">
                <a:latin typeface="Arial" pitchFamily="34" charset="0"/>
                <a:cs typeface="Arial" pitchFamily="34" charset="0"/>
              </a:rPr>
              <a:t> </a:t>
            </a:r>
            <a:r>
              <a:rPr lang="en-US" sz="2400" err="1">
                <a:latin typeface="Arial" pitchFamily="34" charset="0"/>
                <a:cs typeface="Arial" pitchFamily="34" charset="0"/>
              </a:rPr>
              <a:t>si</a:t>
            </a:r>
            <a:r>
              <a:rPr lang="en-US" sz="2400">
                <a:latin typeface="Arial" pitchFamily="34" charset="0"/>
                <a:cs typeface="Arial" pitchFamily="34" charset="0"/>
              </a:rPr>
              <a:t> </a:t>
            </a:r>
            <a:r>
              <a:rPr lang="en-US" sz="2400" err="1">
                <a:latin typeface="Arial" pitchFamily="34" charset="0"/>
                <a:cs typeface="Arial" pitchFamily="34" charset="0"/>
              </a:rPr>
              <a:t>Specialitatea</a:t>
            </a:r>
            <a:r>
              <a:rPr lang="en-US" sz="2400">
                <a:latin typeface="Arial" pitchFamily="34" charset="0"/>
                <a:cs typeface="Arial" pitchFamily="34" charset="0"/>
              </a:rPr>
              <a:t> </a:t>
            </a:r>
            <a:r>
              <a:rPr lang="ro-MO" sz="2400">
                <a:latin typeface="Arial" pitchFamily="34" charset="0"/>
                <a:cs typeface="Arial" pitchFamily="34" charset="0"/>
              </a:rPr>
              <a:t>pe care o are</a:t>
            </a:r>
            <a:r>
              <a:rPr lang="vi-VN" sz="2400">
                <a:latin typeface="Arial" pitchFamily="34" charset="0"/>
                <a:cs typeface="Arial" pitchFamily="34" charset="0"/>
              </a:rPr>
              <a:t>. </a:t>
            </a:r>
            <a:r>
              <a:rPr lang="ro-MO" sz="2400">
                <a:latin typeface="Arial" pitchFamily="34" charset="0"/>
                <a:cs typeface="Arial" pitchFamily="34" charset="0"/>
              </a:rPr>
              <a:t>De prezentat</a:t>
            </a:r>
            <a:r>
              <a:rPr lang="vi-VN" sz="2400">
                <a:latin typeface="Arial" pitchFamily="34" charset="0"/>
                <a:cs typeface="Arial" pitchFamily="34" charset="0"/>
              </a:rPr>
              <a:t> chiar și </a:t>
            </a:r>
            <a:r>
              <a:rPr lang="en-US" sz="2400" b="1" i="1" err="1">
                <a:latin typeface="Arial" pitchFamily="34" charset="0"/>
                <a:cs typeface="Arial" pitchFamily="34" charset="0"/>
              </a:rPr>
              <a:t>Departamentele</a:t>
            </a:r>
            <a:r>
              <a:rPr lang="en-US" sz="2400">
                <a:latin typeface="Arial" pitchFamily="34" charset="0"/>
                <a:cs typeface="Arial" pitchFamily="34" charset="0"/>
              </a:rPr>
              <a:t> </a:t>
            </a:r>
            <a:r>
              <a:rPr lang="ro-MO" sz="2400">
                <a:latin typeface="Arial" pitchFamily="34" charset="0"/>
                <a:cs typeface="Arial" pitchFamily="34" charset="0"/>
              </a:rPr>
              <a:t> </a:t>
            </a:r>
            <a:r>
              <a:rPr lang="en-US" sz="2400">
                <a:latin typeface="Arial" pitchFamily="34" charset="0"/>
                <a:cs typeface="Arial" pitchFamily="34" charset="0"/>
              </a:rPr>
              <a:t>f</a:t>
            </a:r>
            <a:r>
              <a:rPr lang="ro-MO" sz="2400">
                <a:latin typeface="Arial" pitchFamily="34" charset="0"/>
                <a:cs typeface="Arial" pitchFamily="34" charset="0"/>
              </a:rPr>
              <a:t>ără angajati cu </a:t>
            </a:r>
            <a:r>
              <a:rPr lang="ro-MO" sz="2400" b="1" i="1">
                <a:latin typeface="Arial" pitchFamily="34" charset="0"/>
                <a:cs typeface="Arial" pitchFamily="34" charset="0"/>
              </a:rPr>
              <a:t>Specialități</a:t>
            </a:r>
            <a:r>
              <a:rPr lang="ro-MO" sz="2400">
                <a:latin typeface="Arial" pitchFamily="34" charset="0"/>
                <a:cs typeface="Arial" pitchFamily="34" charset="0"/>
              </a:rPr>
              <a:t>.</a:t>
            </a:r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ro-MO" sz="2400" b="1">
                <a:solidFill>
                  <a:srgbClr val="3333FF"/>
                </a:solidFill>
              </a:rPr>
              <a:t>SELECT A.id,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ro-MO" sz="2400" b="1">
                <a:solidFill>
                  <a:srgbClr val="3333FF"/>
                </a:solidFill>
              </a:rPr>
              <a:t>A.nume AS </a:t>
            </a:r>
            <a:r>
              <a:rPr lang="en-US" sz="2400" b="1" err="1">
                <a:solidFill>
                  <a:srgbClr val="3333FF"/>
                </a:solidFill>
              </a:rPr>
              <a:t>Departament</a:t>
            </a:r>
            <a:r>
              <a:rPr lang="ro-MO" sz="2400" b="1">
                <a:solidFill>
                  <a:srgbClr val="3333FF"/>
                </a:solidFill>
              </a:rPr>
              <a:t>,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ro-MO" sz="2400" b="1">
                <a:solidFill>
                  <a:srgbClr val="3333FF"/>
                </a:solidFill>
              </a:rPr>
              <a:t>B.nume AS Angajat,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ro-MO" sz="2400" b="1">
                <a:solidFill>
                  <a:srgbClr val="3333FF"/>
                </a:solidFill>
              </a:rPr>
              <a:t>C.nume</a:t>
            </a:r>
            <a:r>
              <a:rPr lang="en-US" sz="2400" b="1">
                <a:solidFill>
                  <a:srgbClr val="3333FF"/>
                </a:solidFill>
              </a:rPr>
              <a:t>s</a:t>
            </a:r>
            <a:r>
              <a:rPr lang="ro-MO" sz="2400" b="1">
                <a:solidFill>
                  <a:srgbClr val="3333FF"/>
                </a:solidFill>
              </a:rPr>
              <a:t> AS </a:t>
            </a:r>
            <a:r>
              <a:rPr lang="en-US" sz="2400" b="1" err="1">
                <a:solidFill>
                  <a:srgbClr val="3333FF"/>
                </a:solidFill>
              </a:rPr>
              <a:t>Specialitatea</a:t>
            </a:r>
            <a:endParaRPr lang="ro-MO" sz="2400" b="1">
              <a:solidFill>
                <a:srgbClr val="3333FF"/>
              </a:solidFill>
            </a:endParaRPr>
          </a:p>
          <a:p>
            <a:r>
              <a:rPr lang="ro-MO" sz="2400" b="1">
                <a:solidFill>
                  <a:srgbClr val="3333FF"/>
                </a:solidFill>
              </a:rPr>
              <a:t>FROM </a:t>
            </a:r>
            <a:r>
              <a:rPr lang="en-US" sz="2400" b="1" err="1">
                <a:solidFill>
                  <a:srgbClr val="3333FF"/>
                </a:solidFill>
              </a:rPr>
              <a:t>Departament</a:t>
            </a:r>
            <a:r>
              <a:rPr lang="ro-MO" sz="2400" b="1">
                <a:solidFill>
                  <a:srgbClr val="3333FF"/>
                </a:solidFill>
              </a:rPr>
              <a:t> A</a:t>
            </a:r>
          </a:p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INNER</a:t>
            </a:r>
            <a:r>
              <a:rPr lang="ro-MO" sz="2400" b="1">
                <a:solidFill>
                  <a:schemeClr val="accent6">
                    <a:lumMod val="75000"/>
                  </a:schemeClr>
                </a:solidFill>
              </a:rPr>
              <a:t> JOIN </a:t>
            </a:r>
            <a:r>
              <a:rPr lang="ro-MO" sz="2400" b="1">
                <a:solidFill>
                  <a:srgbClr val="3333FF"/>
                </a:solidFill>
              </a:rPr>
              <a:t>Angajat B</a:t>
            </a:r>
          </a:p>
          <a:p>
            <a:r>
              <a:rPr lang="ro-MO" sz="2400" b="1">
                <a:solidFill>
                  <a:srgbClr val="3333FF"/>
                </a:solidFill>
              </a:rPr>
              <a:t>ON B.</a:t>
            </a:r>
            <a:r>
              <a:rPr lang="en-US" sz="2400" b="1">
                <a:solidFill>
                  <a:srgbClr val="3333FF"/>
                </a:solidFill>
              </a:rPr>
              <a:t>d</a:t>
            </a:r>
            <a:r>
              <a:rPr lang="ro-MO" sz="2400" b="1">
                <a:solidFill>
                  <a:srgbClr val="3333FF"/>
                </a:solidFill>
              </a:rPr>
              <a:t>_id=A.id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endParaRPr lang="ro-MO" sz="2400" b="1">
              <a:solidFill>
                <a:srgbClr val="3333FF"/>
              </a:solidFill>
            </a:endParaRPr>
          </a:p>
          <a:p>
            <a:r>
              <a:rPr lang="ro-MO" sz="2400" b="1">
                <a:solidFill>
                  <a:schemeClr val="accent6">
                    <a:lumMod val="75000"/>
                  </a:schemeClr>
                </a:solidFill>
              </a:rPr>
              <a:t>INNER JOIN </a:t>
            </a:r>
            <a:r>
              <a:rPr lang="en-US" sz="2400" b="1" err="1">
                <a:solidFill>
                  <a:srgbClr val="3333FF"/>
                </a:solidFill>
              </a:rPr>
              <a:t>Specialitatea</a:t>
            </a:r>
            <a:r>
              <a:rPr lang="ro-MO" sz="2400" b="1">
                <a:solidFill>
                  <a:srgbClr val="3333FF"/>
                </a:solidFill>
              </a:rPr>
              <a:t> C</a:t>
            </a:r>
          </a:p>
          <a:p>
            <a:r>
              <a:rPr lang="ro-MO" sz="2400" b="1">
                <a:solidFill>
                  <a:srgbClr val="3333FF"/>
                </a:solidFill>
              </a:rPr>
              <a:t>ON C.id</a:t>
            </a:r>
            <a:r>
              <a:rPr lang="en-US" sz="2400" b="1">
                <a:solidFill>
                  <a:srgbClr val="3333FF"/>
                </a:solidFill>
              </a:rPr>
              <a:t>a</a:t>
            </a:r>
            <a:r>
              <a:rPr lang="ro-MO" sz="2400" b="1">
                <a:solidFill>
                  <a:srgbClr val="3333FF"/>
                </a:solidFill>
              </a:rPr>
              <a:t>=B. Id</a:t>
            </a:r>
          </a:p>
          <a:p>
            <a:r>
              <a:rPr lang="en-US" sz="2400" b="1">
                <a:solidFill>
                  <a:srgbClr val="3333FF"/>
                </a:solidFill>
              </a:rPr>
              <a:t>ORDER BY A.id</a:t>
            </a:r>
            <a:endParaRPr lang="ro-MO" sz="2400" b="1">
              <a:solidFill>
                <a:srgbClr val="3333FF"/>
              </a:solidFill>
            </a:endParaRP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print"/>
          <a:srcRect l="46250" t="28889" r="6875" b="51111"/>
          <a:stretch>
            <a:fillRect/>
          </a:stretch>
        </p:blipFill>
        <p:spPr bwMode="auto">
          <a:xfrm>
            <a:off x="3276600" y="5029200"/>
            <a:ext cx="5715000" cy="1371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22500" t="61111" r="50625" b="13333"/>
          <a:stretch>
            <a:fillRect/>
          </a:stretch>
        </p:blipFill>
        <p:spPr bwMode="auto">
          <a:xfrm>
            <a:off x="4572000" y="3048000"/>
            <a:ext cx="3276600" cy="1752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Down Arrow 7"/>
          <p:cNvSpPr/>
          <p:nvPr/>
        </p:nvSpPr>
        <p:spPr>
          <a:xfrm>
            <a:off x="53027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3333FF"/>
                </a:solidFill>
              </a:rPr>
              <a:t>SARCINI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111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609600"/>
            <a:ext cx="8686800" cy="830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200">
                <a:latin typeface="Arial" pitchFamily="34" charset="0"/>
                <a:cs typeface="Arial" pitchFamily="34" charset="0"/>
              </a:rPr>
              <a:t>Deși ordinea JOIN-urilor în </a:t>
            </a:r>
            <a:r>
              <a:rPr lang="ro-RO" sz="22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INNER JOIN </a:t>
            </a:r>
            <a:r>
              <a:rPr lang="ro-RO" sz="2200">
                <a:latin typeface="Arial" pitchFamily="34" charset="0"/>
                <a:cs typeface="Arial" pitchFamily="34" charset="0"/>
              </a:rPr>
              <a:t>nu este importantă, nu se poate spune același lucru și pentru </a:t>
            </a:r>
            <a:r>
              <a:rPr lang="ro-RO" sz="22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LEFT JOIN</a:t>
            </a:r>
            <a:r>
              <a:rPr lang="ro-RO" sz="2200">
                <a:latin typeface="Arial" pitchFamily="34" charset="0"/>
                <a:cs typeface="Arial" pitchFamily="34" charset="0"/>
              </a:rPr>
              <a:t>. Când folosim </a:t>
            </a:r>
            <a:r>
              <a:rPr lang="ro-RO" sz="22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LEFT JOIN</a:t>
            </a:r>
            <a:r>
              <a:rPr lang="ro-RO" sz="2200">
                <a:latin typeface="Arial" pitchFamily="34" charset="0"/>
                <a:cs typeface="Arial" pitchFamily="34" charset="0"/>
              </a:rPr>
              <a:t> pentru a asocia mai multe tabele, este important să ne amintim că această îmbinare va include toate rândurile din tabelul din partea STÂNGA a JOIN. Să rearanjam interogarea anterioară, pentru a solutiona următoarea sarcina: </a:t>
            </a:r>
            <a:r>
              <a:rPr lang="ro-MO" sz="2200" b="1" i="1">
                <a:latin typeface="Arial" pitchFamily="34" charset="0"/>
                <a:cs typeface="Arial" pitchFamily="34" charset="0"/>
              </a:rPr>
              <a:t>prezentati</a:t>
            </a:r>
            <a:r>
              <a:rPr lang="vi-VN" sz="2200" b="1" i="1">
                <a:latin typeface="Arial" pitchFamily="34" charset="0"/>
                <a:cs typeface="Arial" pitchFamily="34" charset="0"/>
              </a:rPr>
              <a:t> numele tuturor </a:t>
            </a:r>
            <a:r>
              <a:rPr lang="ro-MO" sz="2200" b="1" i="1">
                <a:latin typeface="Arial" pitchFamily="34" charset="0"/>
                <a:cs typeface="Arial" pitchFamily="34" charset="0"/>
              </a:rPr>
              <a:t>Specialitatilor</a:t>
            </a:r>
            <a:r>
              <a:rPr lang="vi-VN" sz="2200" b="1" i="1">
                <a:latin typeface="Arial" pitchFamily="34" charset="0"/>
                <a:cs typeface="Arial" pitchFamily="34" charset="0"/>
              </a:rPr>
              <a:t>, </a:t>
            </a:r>
            <a:r>
              <a:rPr lang="ro-MO" sz="2200" b="1" i="1">
                <a:latin typeface="Arial" pitchFamily="34" charset="0"/>
                <a:cs typeface="Arial" pitchFamily="34" charset="0"/>
              </a:rPr>
              <a:t>Angajatii, </a:t>
            </a:r>
            <a:r>
              <a:rPr lang="vi-VN" sz="2200" b="1" i="1">
                <a:latin typeface="Arial" pitchFamily="34" charset="0"/>
                <a:cs typeface="Arial" pitchFamily="34" charset="0"/>
              </a:rPr>
              <a:t>precum și </a:t>
            </a:r>
            <a:r>
              <a:rPr lang="ro-MO" sz="2200" b="1" i="1">
                <a:latin typeface="Arial" pitchFamily="34" charset="0"/>
                <a:cs typeface="Arial" pitchFamily="34" charset="0"/>
              </a:rPr>
              <a:t>Departamentele</a:t>
            </a:r>
            <a:r>
              <a:rPr lang="vi-VN" sz="2200" b="1" i="1">
                <a:latin typeface="Arial" pitchFamily="34" charset="0"/>
                <a:cs typeface="Arial" pitchFamily="34" charset="0"/>
              </a:rPr>
              <a:t> în care </a:t>
            </a:r>
            <a:r>
              <a:rPr lang="ro-MO" sz="2200" b="1" i="1">
                <a:latin typeface="Arial" pitchFamily="34" charset="0"/>
                <a:cs typeface="Arial" pitchFamily="34" charset="0"/>
              </a:rPr>
              <a:t>sunt prezente aceste Specialități</a:t>
            </a:r>
            <a:r>
              <a:rPr lang="vi-VN" sz="2200" b="1" i="1">
                <a:latin typeface="Arial" pitchFamily="34" charset="0"/>
                <a:cs typeface="Arial" pitchFamily="34" charset="0"/>
              </a:rPr>
              <a:t>. Returnați chiar și </a:t>
            </a:r>
            <a:r>
              <a:rPr lang="ro-MO" sz="2200" b="1" i="1">
                <a:latin typeface="Arial" pitchFamily="34" charset="0"/>
                <a:cs typeface="Arial" pitchFamily="34" charset="0"/>
              </a:rPr>
              <a:t>Specialitatile</a:t>
            </a:r>
            <a:r>
              <a:rPr lang="vi-VN" sz="2200" b="1" i="1">
                <a:latin typeface="Arial" pitchFamily="34" charset="0"/>
                <a:cs typeface="Arial" pitchFamily="34" charset="0"/>
              </a:rPr>
              <a:t> fără </a:t>
            </a:r>
            <a:r>
              <a:rPr lang="ro-MO" sz="2200" b="1" i="1">
                <a:latin typeface="Arial" pitchFamily="34" charset="0"/>
                <a:cs typeface="Arial" pitchFamily="34" charset="0"/>
              </a:rPr>
              <a:t>angajati</a:t>
            </a:r>
            <a:r>
              <a:rPr lang="vi-VN" sz="2200" b="1" i="1">
                <a:latin typeface="Arial" pitchFamily="34" charset="0"/>
                <a:cs typeface="Arial" pitchFamily="34" charset="0"/>
              </a:rPr>
              <a:t> și </a:t>
            </a:r>
            <a:r>
              <a:rPr lang="ro-MO" sz="2200" b="1" i="1">
                <a:latin typeface="Arial" pitchFamily="34" charset="0"/>
                <a:cs typeface="Arial" pitchFamily="34" charset="0"/>
              </a:rPr>
              <a:t>Departamente</a:t>
            </a:r>
            <a:r>
              <a:rPr lang="vi-VN" sz="2200" b="1" i="1">
                <a:latin typeface="Arial" pitchFamily="34" charset="0"/>
                <a:cs typeface="Arial" pitchFamily="34" charset="0"/>
              </a:rPr>
              <a:t>. </a:t>
            </a:r>
            <a:endParaRPr lang="ro-MO" sz="2200" b="1" i="1">
              <a:latin typeface="Arial" pitchFamily="34" charset="0"/>
              <a:cs typeface="Arial" pitchFamily="34" charset="0"/>
            </a:endParaRPr>
          </a:p>
          <a:p>
            <a:r>
              <a:rPr lang="ro-MO" sz="2400" b="1">
                <a:solidFill>
                  <a:srgbClr val="3333FF"/>
                </a:solidFill>
              </a:rPr>
              <a:t>SELECT A.ids,A.numes AS Specialitatea,B.nume AS Angajat,C.nume  AS Depatament </a:t>
            </a:r>
          </a:p>
          <a:p>
            <a:r>
              <a:rPr lang="ro-MO" sz="2400" b="1">
                <a:solidFill>
                  <a:srgbClr val="3333FF"/>
                </a:solidFill>
              </a:rPr>
              <a:t>FROM Specialitatea A</a:t>
            </a:r>
          </a:p>
          <a:p>
            <a:r>
              <a:rPr lang="ro-MO" sz="2400" b="1">
                <a:solidFill>
                  <a:srgbClr val="3333FF"/>
                </a:solidFill>
              </a:rPr>
              <a:t>LEFT 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ro-MO" sz="2400" b="1">
                <a:solidFill>
                  <a:srgbClr val="3333FF"/>
                </a:solidFill>
              </a:rPr>
              <a:t>JOIN Angajat B</a:t>
            </a:r>
          </a:p>
          <a:p>
            <a:r>
              <a:rPr lang="ro-MO" sz="2400" b="1">
                <a:solidFill>
                  <a:srgbClr val="3333FF"/>
                </a:solidFill>
              </a:rPr>
              <a:t>ON A.ida=B.id</a:t>
            </a:r>
          </a:p>
          <a:p>
            <a:r>
              <a:rPr lang="ro-MO" sz="2400" b="1">
                <a:solidFill>
                  <a:srgbClr val="3333FF"/>
                </a:solidFill>
              </a:rPr>
              <a:t>LEFT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ro-MO" sz="2400" b="1">
                <a:solidFill>
                  <a:srgbClr val="3333FF"/>
                </a:solidFill>
              </a:rPr>
              <a:t> JOIN Departament C</a:t>
            </a:r>
          </a:p>
          <a:p>
            <a:r>
              <a:rPr lang="ro-MO" sz="2400" b="1">
                <a:solidFill>
                  <a:srgbClr val="3333FF"/>
                </a:solidFill>
              </a:rPr>
              <a:t>ON B.d_id =C.id</a:t>
            </a:r>
          </a:p>
          <a:p>
            <a:r>
              <a:rPr lang="ro-MO" sz="2400" b="1">
                <a:solidFill>
                  <a:srgbClr val="3333FF"/>
                </a:solidFill>
              </a:rPr>
              <a:t>ORDER BY A.ids </a:t>
            </a:r>
          </a:p>
          <a:p>
            <a:pPr fontAlgn="base" latinLnBrk="1"/>
            <a:endParaRPr lang="ro-MO" sz="2400"/>
          </a:p>
          <a:p>
            <a:pPr fontAlgn="base" latinLnBrk="1"/>
            <a:endParaRPr lang="en-US" sz="2400"/>
          </a:p>
          <a:p>
            <a:endParaRPr lang="en-US" sz="2400" b="1">
              <a:solidFill>
                <a:srgbClr val="3333FF"/>
              </a:solidFill>
            </a:endParaRPr>
          </a:p>
          <a:p>
            <a:endParaRPr lang="en-US" sz="2400" b="1">
              <a:solidFill>
                <a:srgbClr val="3333FF"/>
              </a:solidFill>
            </a:endParaRPr>
          </a:p>
          <a:p>
            <a:endParaRPr lang="en-US" sz="2400" b="1">
              <a:solidFill>
                <a:srgbClr val="3333FF"/>
              </a:solidFill>
            </a:endParaRPr>
          </a:p>
          <a:p>
            <a:endParaRPr lang="en-US" sz="2400" b="1">
              <a:solidFill>
                <a:srgbClr val="3333FF"/>
              </a:solidFill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print"/>
          <a:srcRect l="46250" t="28889" r="6875" b="51111"/>
          <a:stretch>
            <a:fillRect/>
          </a:stretch>
        </p:blipFill>
        <p:spPr bwMode="auto">
          <a:xfrm>
            <a:off x="8839200" y="228600"/>
            <a:ext cx="4267200" cy="1143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810000" y="4272677"/>
            <a:ext cx="5181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O"/>
              <a:t>C</a:t>
            </a:r>
            <a:r>
              <a:rPr lang="vi-VN"/>
              <a:t>um funcționează LEFT JOIN</a:t>
            </a:r>
            <a:r>
              <a:rPr lang="ro-MO"/>
              <a:t>? </a:t>
            </a:r>
            <a:r>
              <a:rPr lang="vi-VN"/>
              <a:t>Acesta ia primul tabel (</a:t>
            </a:r>
            <a:r>
              <a:rPr lang="ro-MO"/>
              <a:t>Specialitatea</a:t>
            </a:r>
            <a:r>
              <a:rPr lang="vi-VN"/>
              <a:t>) și unește toate rândurile sale (</a:t>
            </a:r>
            <a:r>
              <a:rPr lang="ro-MO"/>
              <a:t>6</a:t>
            </a:r>
            <a:r>
              <a:rPr lang="vi-VN"/>
              <a:t> dintre ele) </a:t>
            </a:r>
            <a:r>
              <a:rPr lang="ro-MO"/>
              <a:t>cu</a:t>
            </a:r>
            <a:r>
              <a:rPr lang="vi-VN"/>
              <a:t> următorul tabel (</a:t>
            </a:r>
            <a:r>
              <a:rPr lang="ro-MO"/>
              <a:t>Angajat</a:t>
            </a:r>
            <a:r>
              <a:rPr lang="vi-VN"/>
              <a:t>)</a:t>
            </a:r>
            <a:r>
              <a:rPr lang="ro-MO"/>
              <a:t> (5 inscrieri)</a:t>
            </a:r>
            <a:r>
              <a:rPr lang="vi-VN"/>
              <a:t>. Rezultatul este </a:t>
            </a:r>
            <a:r>
              <a:rPr lang="ro-MO"/>
              <a:t>6</a:t>
            </a:r>
            <a:r>
              <a:rPr lang="vi-VN"/>
              <a:t> rânduri, deoarece </a:t>
            </a:r>
            <a:r>
              <a:rPr lang="ro-MO"/>
              <a:t>mai multe Specialitati pot </a:t>
            </a:r>
            <a:r>
              <a:rPr lang="vi-VN"/>
              <a:t>aparține unui </a:t>
            </a:r>
            <a:r>
              <a:rPr lang="ro-MO"/>
              <a:t>Angajat  </a:t>
            </a:r>
            <a:r>
              <a:rPr lang="vi-VN"/>
              <a:t>Apoi unim aceste </a:t>
            </a:r>
            <a:r>
              <a:rPr lang="ro-MO"/>
              <a:t>6</a:t>
            </a:r>
            <a:r>
              <a:rPr lang="vi-VN"/>
              <a:t> rânduri la următorul tabel (</a:t>
            </a:r>
            <a:r>
              <a:rPr lang="ro-MO"/>
              <a:t>Departament</a:t>
            </a:r>
            <a:r>
              <a:rPr lang="vi-VN"/>
              <a:t>), și din nou avem </a:t>
            </a:r>
            <a:r>
              <a:rPr lang="ro-MO"/>
              <a:t>6</a:t>
            </a:r>
            <a:r>
              <a:rPr lang="vi-VN"/>
              <a:t> rânduri pentru că </a:t>
            </a:r>
            <a:r>
              <a:rPr lang="ro-MO"/>
              <a:t>Angajatul</a:t>
            </a:r>
            <a:r>
              <a:rPr lang="vi-VN"/>
              <a:t> ar putea aparține doar un</a:t>
            </a:r>
            <a:r>
              <a:rPr lang="ro-MO"/>
              <a:t>ui</a:t>
            </a:r>
            <a:r>
              <a:rPr lang="vi-VN"/>
              <a:t> </a:t>
            </a:r>
            <a:r>
              <a:rPr lang="ro-MO"/>
              <a:t>Departament</a:t>
            </a:r>
            <a:r>
              <a:rPr lang="vi-VN"/>
              <a:t> 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23125" t="53333" r="49375" b="22222"/>
          <a:stretch>
            <a:fillRect/>
          </a:stretch>
        </p:blipFill>
        <p:spPr bwMode="auto">
          <a:xfrm>
            <a:off x="8839200" y="1371600"/>
            <a:ext cx="3352800" cy="1676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0" name="Down Arrow 9"/>
          <p:cNvSpPr/>
          <p:nvPr/>
        </p:nvSpPr>
        <p:spPr>
          <a:xfrm>
            <a:off x="-41566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/>
          </a:bodyPr>
          <a:lstStyle/>
          <a:p>
            <a:r>
              <a:rPr lang="ro-MO" sz="2400" b="1">
                <a:solidFill>
                  <a:srgbClr val="FF0000"/>
                </a:solidFill>
              </a:rPr>
              <a:t>REMARCĂ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112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457200"/>
            <a:ext cx="8610600" cy="74789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ro-MO" sz="2400" b="1" err="1"/>
              <a:t>Folosind</a:t>
            </a:r>
            <a:r>
              <a:rPr lang="ro-MO" sz="2400" b="1"/>
              <a:t> </a:t>
            </a:r>
            <a:r>
              <a:rPr lang="ro-MO" sz="2400" b="1">
                <a:solidFill>
                  <a:schemeClr val="accent6">
                    <a:lumMod val="75000"/>
                  </a:schemeClr>
                </a:solidFill>
              </a:rPr>
              <a:t>INNER JOIN </a:t>
            </a:r>
            <a:r>
              <a:rPr lang="ro-MO" sz="2400" b="1"/>
              <a:t>de </a:t>
            </a:r>
            <a:r>
              <a:rPr lang="ro-MO" sz="2400" b="1" err="1"/>
              <a:t>prezentat</a:t>
            </a:r>
            <a:r>
              <a:rPr lang="ro-MO" sz="2400" b="1"/>
              <a:t> </a:t>
            </a:r>
            <a:r>
              <a:rPr lang="ro-MO" sz="2400" b="1" err="1"/>
              <a:t>lista</a:t>
            </a:r>
            <a:r>
              <a:rPr lang="ro-MO" sz="2400" b="1"/>
              <a:t> </a:t>
            </a:r>
            <a:r>
              <a:rPr lang="ro-MO" sz="2400" b="1" err="1">
                <a:solidFill>
                  <a:schemeClr val="accent6">
                    <a:lumMod val="75000"/>
                  </a:schemeClr>
                </a:solidFill>
              </a:rPr>
              <a:t>autorilor</a:t>
            </a:r>
            <a:r>
              <a:rPr lang="ro-MO" sz="2400" b="1"/>
              <a:t> </a:t>
            </a:r>
            <a:r>
              <a:rPr lang="ro-MO" sz="2400" b="1" err="1"/>
              <a:t>si</a:t>
            </a:r>
            <a:r>
              <a:rPr lang="ro-MO" sz="2400" b="1"/>
              <a:t> </a:t>
            </a:r>
            <a:r>
              <a:rPr lang="ro-MO" sz="2400" b="1" err="1">
                <a:solidFill>
                  <a:schemeClr val="accent6">
                    <a:lumMod val="75000"/>
                  </a:schemeClr>
                </a:solidFill>
              </a:rPr>
              <a:t>cartile</a:t>
            </a:r>
            <a:r>
              <a:rPr lang="ro-MO" sz="2400" b="1"/>
              <a:t> pe care le-au </a:t>
            </a:r>
            <a:r>
              <a:rPr lang="ro-MO" sz="2400" b="1" err="1"/>
              <a:t>scris</a:t>
            </a:r>
            <a:endParaRPr lang="ru-RU" sz="2400" b="1" err="1">
              <a:cs typeface="Calibri"/>
            </a:endParaRPr>
          </a:p>
          <a:p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SELECT 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A.nume_autor</a:t>
            </a:r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,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B.titlu</a:t>
            </a:r>
            <a:endParaRPr lang="ro-MO" err="1"/>
          </a:p>
          <a:p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From Autor A</a:t>
            </a:r>
            <a:endParaRPr lang="ro-MO"/>
          </a:p>
          <a:p>
            <a:r>
              <a:rPr lang="ro-MO" sz="24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INNER JOIN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Carti</a:t>
            </a:r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 B</a:t>
            </a:r>
            <a:endParaRPr lang="ro-MO"/>
          </a:p>
          <a:p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On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A.id_autor</a:t>
            </a:r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=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B.id_autor</a:t>
            </a:r>
            <a:endParaRPr lang="en-US" sz="2400" b="1" err="1">
              <a:solidFill>
                <a:srgbClr val="3333FF"/>
              </a:solidFill>
              <a:latin typeface="Arial"/>
              <a:cs typeface="Arial"/>
            </a:endParaRPr>
          </a:p>
          <a:p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SELECT 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A.nume_autor</a:t>
            </a:r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,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B.titlu</a:t>
            </a:r>
          </a:p>
          <a:p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From Autor A</a:t>
            </a:r>
          </a:p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LEFT</a:t>
            </a:r>
            <a:r>
              <a:rPr lang="ro-MO" sz="24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JOIN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Carti</a:t>
            </a:r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 B</a:t>
            </a:r>
          </a:p>
          <a:p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On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A.id_autor</a:t>
            </a:r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=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B.id_autor</a:t>
            </a:r>
            <a:endParaRPr lang="en-US" sz="2400" b="1" err="1">
              <a:solidFill>
                <a:srgbClr val="3333FF"/>
              </a:solidFill>
              <a:latin typeface="Arial"/>
              <a:cs typeface="Arial"/>
            </a:endParaRPr>
          </a:p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[</a:t>
            </a:r>
            <a:r>
              <a:rPr lang="en-US" sz="2400" b="1">
                <a:solidFill>
                  <a:srgbClr val="3333FF"/>
                </a:solidFill>
                <a:latin typeface="Arial"/>
                <a:cs typeface="Arial"/>
              </a:rPr>
              <a:t>Where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B.titlu</a:t>
            </a:r>
            <a:r>
              <a:rPr lang="en-US" sz="2400" b="1">
                <a:solidFill>
                  <a:srgbClr val="3333FF"/>
                </a:solidFill>
                <a:latin typeface="Arial"/>
                <a:cs typeface="Arial"/>
              </a:rPr>
              <a:t> is null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] /</a:t>
            </a:r>
            <a:r>
              <a:rPr lang="en-US" sz="2400" b="1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autorii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care nu au </a:t>
            </a:r>
            <a:r>
              <a:rPr lang="en-US" sz="2400" b="1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carti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/</a:t>
            </a:r>
          </a:p>
          <a:p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SELECT 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A.nume_autor</a:t>
            </a:r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,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B.titlu</a:t>
            </a:r>
          </a:p>
          <a:p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From Autor A</a:t>
            </a:r>
          </a:p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RIGHT</a:t>
            </a:r>
            <a:r>
              <a:rPr lang="ro-MO" sz="2400" b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JOIN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Carti</a:t>
            </a:r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 B</a:t>
            </a:r>
          </a:p>
          <a:p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On 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A.id_autor</a:t>
            </a:r>
            <a:r>
              <a:rPr lang="ro-MO" sz="2400" b="1">
                <a:solidFill>
                  <a:srgbClr val="3333FF"/>
                </a:solidFill>
                <a:latin typeface="Arial"/>
                <a:cs typeface="Arial"/>
              </a:rPr>
              <a:t>=</a:t>
            </a:r>
            <a:r>
              <a:rPr lang="ro-MO" sz="2400" b="1" err="1">
                <a:solidFill>
                  <a:srgbClr val="3333FF"/>
                </a:solidFill>
                <a:latin typeface="Arial"/>
                <a:cs typeface="Arial"/>
              </a:rPr>
              <a:t>B.id_autor</a:t>
            </a:r>
          </a:p>
          <a:p>
            <a:endParaRPr lang="ro-MO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b="1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 l="23125" t="57778" r="63750" b="28889"/>
          <a:stretch>
            <a:fillRect/>
          </a:stretch>
        </p:blipFill>
        <p:spPr bwMode="auto">
          <a:xfrm>
            <a:off x="7391400" y="3581400"/>
            <a:ext cx="1600200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3733800" y="4191000"/>
            <a:ext cx="37338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own Arrow 7"/>
          <p:cNvSpPr/>
          <p:nvPr/>
        </p:nvSpPr>
        <p:spPr>
          <a:xfrm>
            <a:off x="-7933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ro-MO" b="1">
                <a:solidFill>
                  <a:srgbClr val="FF0000"/>
                </a:solidFill>
              </a:rPr>
              <a:t>REMARCĂ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113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762000"/>
            <a:ext cx="8610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O" sz="2400" b="1"/>
              <a:t>Folosind </a:t>
            </a:r>
            <a:r>
              <a:rPr lang="ro-MO" sz="2400" b="1">
                <a:solidFill>
                  <a:schemeClr val="accent6">
                    <a:lumMod val="75000"/>
                  </a:schemeClr>
                </a:solidFill>
              </a:rPr>
              <a:t>INNER JOIN </a:t>
            </a:r>
            <a:r>
              <a:rPr lang="ro-MO" sz="2400" b="1"/>
              <a:t>de prezentat lista autorilor si </a:t>
            </a:r>
            <a:r>
              <a:rPr lang="en-US" sz="2400" b="1" err="1"/>
              <a:t>cantitatea</a:t>
            </a:r>
            <a:r>
              <a:rPr lang="en-US" sz="2400" b="1"/>
              <a:t> de </a:t>
            </a:r>
            <a:r>
              <a:rPr lang="ro-MO" sz="2400" b="1"/>
              <a:t>cărți pe care le-au scris</a:t>
            </a:r>
          </a:p>
          <a:p>
            <a:r>
              <a:rPr lang="ro-MO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 A.nume_autor, </a:t>
            </a:r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SUM(</a:t>
            </a:r>
            <a:r>
              <a:rPr lang="ro-MO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B.</a:t>
            </a:r>
            <a:r>
              <a:rPr lang="en-US" sz="24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Cantitatea</a:t>
            </a:r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) AS </a:t>
            </a:r>
            <a:r>
              <a:rPr lang="en-US" sz="24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Cantitatea</a:t>
            </a:r>
            <a:endParaRPr lang="ro-MO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ro-MO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From Autor A</a:t>
            </a:r>
          </a:p>
          <a:p>
            <a:r>
              <a:rPr lang="ro-MO" sz="24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INNER JOIN </a:t>
            </a:r>
            <a:r>
              <a:rPr lang="ro-MO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Carti B</a:t>
            </a:r>
          </a:p>
          <a:p>
            <a:r>
              <a:rPr lang="ro-MO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On A.id_autor=B.id_autor</a:t>
            </a:r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GROUP BY NUME_AUTOR</a:t>
            </a:r>
          </a:p>
          <a:p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ORDER BY </a:t>
            </a:r>
            <a:r>
              <a:rPr lang="en-US" sz="24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A.nume_autor</a:t>
            </a:r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(0.0074)</a:t>
            </a:r>
          </a:p>
          <a:p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b="1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 l="23125" t="61111" r="59375" b="17778"/>
          <a:stretch>
            <a:fillRect/>
          </a:stretch>
        </p:blipFill>
        <p:spPr bwMode="auto">
          <a:xfrm>
            <a:off x="228600" y="4267200"/>
            <a:ext cx="2133600" cy="1447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 l="40000" t="34444" r="46875" b="27778"/>
          <a:stretch>
            <a:fillRect/>
          </a:stretch>
        </p:blipFill>
        <p:spPr bwMode="auto">
          <a:xfrm>
            <a:off x="2590800" y="4038600"/>
            <a:ext cx="1600200" cy="2590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 l="39375" t="20000" r="15000" b="18889"/>
          <a:stretch>
            <a:fillRect/>
          </a:stretch>
        </p:blipFill>
        <p:spPr bwMode="auto">
          <a:xfrm>
            <a:off x="4648200" y="2209800"/>
            <a:ext cx="5562600" cy="419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9" name="Down Arrow 8"/>
          <p:cNvSpPr/>
          <p:nvPr/>
        </p:nvSpPr>
        <p:spPr>
          <a:xfrm>
            <a:off x="53027" y="47428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ro-MO" b="1">
                <a:solidFill>
                  <a:srgbClr val="FF0000"/>
                </a:solidFill>
              </a:rPr>
              <a:t>REMARCĂ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114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762000"/>
            <a:ext cx="8610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O" sz="2400" b="1"/>
              <a:t>Folosind </a:t>
            </a:r>
            <a:r>
              <a:rPr lang="ro-MO" sz="2400" b="1">
                <a:solidFill>
                  <a:schemeClr val="accent6">
                    <a:lumMod val="75000"/>
                  </a:schemeClr>
                </a:solidFill>
              </a:rPr>
              <a:t>LEFT JOIN </a:t>
            </a:r>
            <a:r>
              <a:rPr lang="ro-MO" sz="2400" b="1"/>
              <a:t>de prezentat lista autorilor si </a:t>
            </a:r>
            <a:r>
              <a:rPr lang="en-US" sz="2400" b="1" err="1"/>
              <a:t>cantitatea</a:t>
            </a:r>
            <a:r>
              <a:rPr lang="en-US" sz="2400" b="1"/>
              <a:t> de </a:t>
            </a:r>
            <a:r>
              <a:rPr lang="ro-MO" sz="2400" b="1"/>
              <a:t>cărți pe care le-au scris, INCLUSIV SI A CELOR CE NU AU SCRIS CARTI</a:t>
            </a:r>
          </a:p>
          <a:p>
            <a:r>
              <a:rPr lang="ro-MO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 A.nume_autor, </a:t>
            </a:r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SUM(</a:t>
            </a:r>
            <a:r>
              <a:rPr lang="ro-MO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B.</a:t>
            </a:r>
            <a:r>
              <a:rPr lang="en-US" sz="24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Cantitatea</a:t>
            </a:r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) AS </a:t>
            </a:r>
            <a:r>
              <a:rPr lang="en-US" sz="24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Cantitatea</a:t>
            </a:r>
            <a:endParaRPr lang="ro-MO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ro-MO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From Autor A</a:t>
            </a:r>
          </a:p>
          <a:p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LEFT</a:t>
            </a:r>
            <a:r>
              <a:rPr lang="ro-MO" sz="24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JOIN </a:t>
            </a:r>
            <a:r>
              <a:rPr lang="ro-MO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Carti B</a:t>
            </a:r>
          </a:p>
          <a:p>
            <a:r>
              <a:rPr lang="ro-MO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On A.id_autor=B.id_autor</a:t>
            </a:r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GROUP BY NUME_AUTOR</a:t>
            </a:r>
          </a:p>
          <a:p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ORDER BY </a:t>
            </a:r>
            <a:r>
              <a:rPr lang="en-US" sz="24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A.nume_autor</a:t>
            </a:r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(0.00</a:t>
            </a:r>
            <a:r>
              <a:rPr lang="ro-MO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49</a:t>
            </a:r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b="1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 l="39375" t="20000" r="13750" b="17778"/>
          <a:stretch>
            <a:fillRect/>
          </a:stretch>
        </p:blipFill>
        <p:spPr bwMode="auto">
          <a:xfrm>
            <a:off x="4419600" y="1828800"/>
            <a:ext cx="5715000" cy="4267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 l="40000" t="34444" r="46875" b="27778"/>
          <a:stretch>
            <a:fillRect/>
          </a:stretch>
        </p:blipFill>
        <p:spPr bwMode="auto">
          <a:xfrm>
            <a:off x="2590800" y="4038600"/>
            <a:ext cx="1600200" cy="2590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l="23750" t="47778" r="58750" b="17778"/>
          <a:stretch>
            <a:fillRect/>
          </a:stretch>
        </p:blipFill>
        <p:spPr bwMode="auto">
          <a:xfrm>
            <a:off x="152400" y="4267200"/>
            <a:ext cx="2133600" cy="2362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9" name="Down Arrow 8"/>
          <p:cNvSpPr/>
          <p:nvPr/>
        </p:nvSpPr>
        <p:spPr>
          <a:xfrm>
            <a:off x="83507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001" y="461899"/>
            <a:ext cx="3017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>
                <a:solidFill>
                  <a:srgbClr val="FF0000"/>
                </a:solidFill>
                <a:latin typeface="Calibri"/>
                <a:cs typeface="Calibri"/>
              </a:rPr>
              <a:t>Limbajul</a:t>
            </a:r>
            <a:r>
              <a:rPr b="1" spc="-7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rgbClr val="FF0000"/>
                </a:solidFill>
                <a:latin typeface="Calibri"/>
                <a:cs typeface="Calibri"/>
              </a:rPr>
              <a:t>SQL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040A6C9B-344E-4734-AAFD-BD1F8014649C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115</a:t>
            </a:fld>
            <a:endParaRPr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 cstate="print"/>
          <a:srcRect l="20505" t="26405" r="34263" b="21307"/>
          <a:stretch>
            <a:fillRect/>
          </a:stretch>
        </p:blipFill>
        <p:spPr bwMode="auto">
          <a:xfrm>
            <a:off x="914401" y="1219200"/>
            <a:ext cx="7467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82296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b="1">
                <a:solidFill>
                  <a:srgbClr val="FF0000"/>
                </a:solidFill>
              </a:rPr>
              <a:t>Limbajul</a:t>
            </a:r>
            <a:r>
              <a:rPr b="1" spc="-75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SQL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FF455B63-7762-472F-AFA0-4AC360277867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/>
              <a:t>Curs </a:t>
            </a:r>
            <a:r>
              <a:t>- </a:t>
            </a:r>
            <a:r>
              <a:rPr spc="-5"/>
              <a:t>Baze de</a:t>
            </a:r>
            <a:r>
              <a:rPr spc="-45"/>
              <a:t> </a:t>
            </a:r>
            <a:r>
              <a:rPr spc="-5"/>
              <a:t>date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116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762000"/>
            <a:ext cx="7710170" cy="21589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571500">
              <a:lnSpc>
                <a:spcPct val="100000"/>
              </a:lnSpc>
              <a:spcBef>
                <a:spcPts val="95"/>
              </a:spcBef>
            </a:pPr>
            <a:r>
              <a:rPr sz="2800" b="1" spc="-5">
                <a:solidFill>
                  <a:srgbClr val="FF0000"/>
                </a:solidFill>
                <a:latin typeface="Calibri"/>
                <a:cs typeface="Calibri"/>
              </a:rPr>
              <a:t>SQL </a:t>
            </a:r>
            <a:r>
              <a:rPr sz="2800" spc="-20">
                <a:latin typeface="Calibri"/>
                <a:cs typeface="Calibri"/>
              </a:rPr>
              <a:t>utilizează </a:t>
            </a:r>
            <a:r>
              <a:rPr sz="2800" spc="-5">
                <a:latin typeface="Calibri"/>
                <a:cs typeface="Calibri"/>
              </a:rPr>
              <a:t>o </a:t>
            </a:r>
            <a:r>
              <a:rPr sz="2800" spc="-25">
                <a:latin typeface="Calibri"/>
                <a:cs typeface="Calibri"/>
              </a:rPr>
              <a:t>sintaxă </a:t>
            </a:r>
            <a:r>
              <a:rPr sz="2800" spc="-20">
                <a:latin typeface="Calibri"/>
                <a:cs typeface="Calibri"/>
              </a:rPr>
              <a:t>foarte </a:t>
            </a:r>
            <a:r>
              <a:rPr sz="2800" spc="-10">
                <a:latin typeface="Calibri"/>
                <a:cs typeface="Calibri"/>
              </a:rPr>
              <a:t>simplă </a:t>
            </a:r>
            <a:r>
              <a:rPr sz="2800" spc="-5">
                <a:latin typeface="Calibri"/>
                <a:cs typeface="Calibri"/>
              </a:rPr>
              <a:t>şi </a:t>
            </a:r>
            <a:r>
              <a:rPr sz="2800" spc="-10">
                <a:latin typeface="Calibri"/>
                <a:cs typeface="Calibri"/>
              </a:rPr>
              <a:t>uşor de  </a:t>
            </a:r>
            <a:r>
              <a:rPr sz="2800" spc="-15">
                <a:latin typeface="Calibri"/>
                <a:cs typeface="Calibri"/>
              </a:rPr>
              <a:t>folosit.</a:t>
            </a:r>
            <a:endParaRPr sz="2800">
              <a:latin typeface="Calibri"/>
              <a:cs typeface="Calibri"/>
            </a:endParaRPr>
          </a:p>
          <a:p>
            <a:pPr marL="355600" marR="217804" indent="571500">
              <a:lnSpc>
                <a:spcPct val="100000"/>
              </a:lnSpc>
            </a:pPr>
            <a:r>
              <a:rPr sz="2800" spc="-10">
                <a:latin typeface="Calibri"/>
                <a:cs typeface="Calibri"/>
              </a:rPr>
              <a:t>Comenzile </a:t>
            </a:r>
            <a:r>
              <a:rPr sz="2800" b="1" spc="-5">
                <a:solidFill>
                  <a:srgbClr val="FF0000"/>
                </a:solidFill>
                <a:latin typeface="Calibri"/>
                <a:cs typeface="Calibri"/>
              </a:rPr>
              <a:t>SQL </a:t>
            </a:r>
            <a:r>
              <a:rPr sz="2800" spc="-15">
                <a:latin typeface="Calibri"/>
                <a:cs typeface="Calibri"/>
              </a:rPr>
              <a:t>sunt grupate </a:t>
            </a:r>
            <a:r>
              <a:rPr sz="2800" spc="-10">
                <a:latin typeface="Calibri"/>
                <a:cs typeface="Calibri"/>
              </a:rPr>
              <a:t>în </a:t>
            </a:r>
            <a:r>
              <a:rPr sz="2800" spc="-5">
                <a:latin typeface="Calibri"/>
                <a:cs typeface="Calibri"/>
              </a:rPr>
              <a:t>cinci </a:t>
            </a:r>
            <a:r>
              <a:rPr sz="2800" spc="-15">
                <a:latin typeface="Calibri"/>
                <a:cs typeface="Calibri"/>
              </a:rPr>
              <a:t>categorii,  </a:t>
            </a:r>
            <a:r>
              <a:rPr sz="2800" spc="-20" err="1">
                <a:latin typeface="Calibri"/>
                <a:cs typeface="Calibri"/>
              </a:rPr>
              <a:t>astfel</a:t>
            </a:r>
            <a:r>
              <a:rPr sz="2800" spc="-2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</p:txBody>
      </p:sp>
      <p:sp>
        <p:nvSpPr>
          <p:cNvPr id="18436" name="AutoShape 4" descr="SQL Comman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2" cstate="print"/>
          <a:srcRect l="27867" t="13211" r="15160" b="19081"/>
          <a:stretch>
            <a:fillRect/>
          </a:stretch>
        </p:blipFill>
        <p:spPr bwMode="auto">
          <a:xfrm>
            <a:off x="838200" y="2590800"/>
            <a:ext cx="8001000" cy="38100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52400" y="3048000"/>
            <a:ext cx="2595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Data Definition Language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3505200"/>
            <a:ext cx="2936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Data Manipulation Language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24400" y="5486400"/>
            <a:ext cx="2348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Data Control Language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3352800"/>
            <a:ext cx="299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Transaction Control Language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304800" y="152400"/>
            <a:ext cx="457200" cy="1143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95600" y="4267200"/>
            <a:ext cx="838200" cy="228600"/>
          </a:xfrm>
          <a:prstGeom prst="rect">
            <a:avLst/>
          </a:prstGeom>
          <a:solidFill>
            <a:srgbClr val="FFFF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FF455B63-7762-472F-AFA0-4AC360277867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/>
              <a:t>Curs </a:t>
            </a:r>
            <a:r>
              <a:t>- </a:t>
            </a:r>
            <a:r>
              <a:rPr spc="-5"/>
              <a:t>Baze de</a:t>
            </a:r>
            <a:r>
              <a:rPr spc="-45"/>
              <a:t> </a:t>
            </a:r>
            <a:r>
              <a:rPr spc="-5"/>
              <a:t>date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117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762000"/>
            <a:ext cx="7710170" cy="5175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355600" marR="411480" indent="-342900">
              <a:lnSpc>
                <a:spcPct val="100000"/>
              </a:lnSpc>
            </a:pPr>
            <a:r>
              <a:rPr sz="2800" b="1" spc="-5">
                <a:solidFill>
                  <a:srgbClr val="3333FF"/>
                </a:solidFill>
                <a:latin typeface="Calibri"/>
                <a:cs typeface="Calibri"/>
              </a:rPr>
              <a:t>1. Limbajul de </a:t>
            </a:r>
            <a:r>
              <a:rPr sz="2800" b="1" spc="-25">
                <a:solidFill>
                  <a:srgbClr val="3333FF"/>
                </a:solidFill>
                <a:latin typeface="Calibri"/>
                <a:cs typeface="Calibri"/>
              </a:rPr>
              <a:t>interogare </a:t>
            </a:r>
            <a:r>
              <a:rPr sz="2800" spc="-15">
                <a:latin typeface="Calibri"/>
                <a:cs typeface="Calibri"/>
              </a:rPr>
              <a:t>permite </a:t>
            </a:r>
            <a:r>
              <a:rPr sz="2800" spc="-20">
                <a:latin typeface="Calibri"/>
                <a:cs typeface="Calibri"/>
              </a:rPr>
              <a:t>regăsirea </a:t>
            </a:r>
            <a:r>
              <a:rPr sz="2800" spc="-10">
                <a:latin typeface="Calibri"/>
                <a:cs typeface="Calibri"/>
              </a:rPr>
              <a:t>liniilor  </a:t>
            </a:r>
            <a:r>
              <a:rPr sz="2800" spc="-20">
                <a:latin typeface="Calibri"/>
                <a:cs typeface="Calibri"/>
              </a:rPr>
              <a:t>memorate </a:t>
            </a:r>
            <a:r>
              <a:rPr sz="2800" spc="-10">
                <a:latin typeface="Calibri"/>
                <a:cs typeface="Calibri"/>
              </a:rPr>
              <a:t>în tabelele </a:t>
            </a:r>
            <a:r>
              <a:rPr sz="2800" spc="-15">
                <a:latin typeface="Calibri"/>
                <a:cs typeface="Calibri"/>
              </a:rPr>
              <a:t>bazelor </a:t>
            </a:r>
            <a:r>
              <a:rPr sz="2800" spc="-5">
                <a:latin typeface="Calibri"/>
                <a:cs typeface="Calibri"/>
              </a:rPr>
              <a:t>de</a:t>
            </a:r>
            <a:r>
              <a:rPr sz="2800" spc="35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date.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800" spc="-10">
                <a:latin typeface="Calibri"/>
                <a:cs typeface="Calibri"/>
              </a:rPr>
              <a:t>Comanda </a:t>
            </a:r>
            <a:r>
              <a:rPr sz="2800" spc="-20">
                <a:latin typeface="Calibri"/>
                <a:cs typeface="Calibri"/>
              </a:rPr>
              <a:t>utilizată este</a:t>
            </a:r>
            <a:r>
              <a:rPr sz="2800" spc="50">
                <a:latin typeface="Calibri"/>
                <a:cs typeface="Calibri"/>
              </a:rPr>
              <a:t> </a:t>
            </a:r>
            <a:r>
              <a:rPr sz="2800" b="1" spc="-10">
                <a:solidFill>
                  <a:srgbClr val="FF0000"/>
                </a:solidFill>
                <a:latin typeface="Calibri"/>
                <a:cs typeface="Calibri"/>
              </a:rPr>
              <a:t>SELECT</a:t>
            </a:r>
            <a:r>
              <a:rPr sz="2800" spc="-10">
                <a:latin typeface="Calibri"/>
                <a:cs typeface="Calibri"/>
              </a:rPr>
              <a:t>.</a:t>
            </a:r>
            <a:endParaRPr lang="ru-RU" sz="2800" spc="-1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endParaRPr lang="ru-RU" sz="2800" spc="-1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lang="en-US" sz="2800" b="1">
                <a:solidFill>
                  <a:srgbClr val="FF0000"/>
                </a:solidFill>
              </a:rPr>
              <a:t>SELECT</a:t>
            </a:r>
            <a:r>
              <a:rPr lang="en-US" sz="2800"/>
              <a:t> [</a:t>
            </a:r>
            <a:r>
              <a:rPr lang="en-US" sz="2800" b="1">
                <a:solidFill>
                  <a:srgbClr val="FF0000"/>
                </a:solidFill>
              </a:rPr>
              <a:t>DISTINCT|ALL</a:t>
            </a:r>
            <a:r>
              <a:rPr lang="en-US" sz="2800"/>
              <a:t> ] { * | [</a:t>
            </a:r>
            <a:r>
              <a:rPr lang="en-US" sz="2800" err="1"/>
              <a:t>fieldExpression</a:t>
            </a:r>
            <a:r>
              <a:rPr lang="en-US" sz="2800"/>
              <a:t> [</a:t>
            </a:r>
            <a:r>
              <a:rPr lang="en-US" sz="2800" b="1">
                <a:solidFill>
                  <a:srgbClr val="FF0000"/>
                </a:solidFill>
              </a:rPr>
              <a:t>AS </a:t>
            </a:r>
            <a:r>
              <a:rPr lang="en-US" sz="2800" err="1"/>
              <a:t>newName</a:t>
            </a:r>
            <a:r>
              <a:rPr lang="en-US" sz="2800"/>
              <a:t>]} </a:t>
            </a:r>
            <a:endParaRPr lang="ru-RU" sz="2800"/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lang="en-US" sz="2800" b="1">
                <a:solidFill>
                  <a:srgbClr val="FF0000"/>
                </a:solidFill>
              </a:rPr>
              <a:t>FROM </a:t>
            </a:r>
            <a:r>
              <a:rPr lang="en-US" sz="2800" err="1"/>
              <a:t>tableName</a:t>
            </a:r>
            <a:r>
              <a:rPr lang="en-US" sz="2800"/>
              <a:t> [alias] </a:t>
            </a:r>
            <a:endParaRPr lang="ru-RU" sz="2800"/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lang="en-US" sz="2800"/>
              <a:t>[</a:t>
            </a:r>
            <a:r>
              <a:rPr lang="en-US" sz="2800" b="1">
                <a:solidFill>
                  <a:srgbClr val="FF0000"/>
                </a:solidFill>
              </a:rPr>
              <a:t>WHERE</a:t>
            </a:r>
            <a:r>
              <a:rPr lang="en-US" sz="2800"/>
              <a:t> condition]</a:t>
            </a:r>
            <a:endParaRPr lang="ru-RU" sz="2800"/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lang="en-US" sz="2800"/>
              <a:t>[</a:t>
            </a:r>
            <a:r>
              <a:rPr lang="en-US" sz="2800" b="1">
                <a:solidFill>
                  <a:srgbClr val="FF0000"/>
                </a:solidFill>
              </a:rPr>
              <a:t>GROUP BY </a:t>
            </a:r>
            <a:r>
              <a:rPr lang="en-US" sz="2800" err="1"/>
              <a:t>fieldName</a:t>
            </a:r>
            <a:r>
              <a:rPr lang="en-US" sz="2800"/>
              <a:t>(s)] </a:t>
            </a:r>
            <a:endParaRPr lang="ru-RU" sz="2800"/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lang="en-US" sz="2800"/>
              <a:t>[</a:t>
            </a:r>
            <a:r>
              <a:rPr lang="en-US" sz="2800" b="1">
                <a:solidFill>
                  <a:srgbClr val="FF0000"/>
                </a:solidFill>
              </a:rPr>
              <a:t>HAVING</a:t>
            </a:r>
            <a:r>
              <a:rPr lang="en-US" sz="2800"/>
              <a:t> condition] </a:t>
            </a:r>
            <a:endParaRPr lang="ru-RU" sz="2800"/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lang="en-US" sz="2800" b="1">
                <a:solidFill>
                  <a:srgbClr val="FF0000"/>
                </a:solidFill>
              </a:rPr>
              <a:t>ORDER BY </a:t>
            </a:r>
            <a:r>
              <a:rPr lang="en-US" sz="2800" err="1"/>
              <a:t>fieldName</a:t>
            </a:r>
            <a:r>
              <a:rPr lang="en-US" sz="2800"/>
              <a:t>(s)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228600" y="152400"/>
            <a:ext cx="457200" cy="914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https://i0.wp.com/fb.ru/misc/i/gallery/48362/18648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0"/>
            <a:ext cx="1676400" cy="1653436"/>
          </a:xfrm>
          <a:prstGeom prst="rect">
            <a:avLst/>
          </a:prstGeom>
          <a:noFill/>
        </p:spPr>
      </p:pic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lang="en-US" sz="3600" b="1" i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C23FA4BD-3D83-4A02-AE97-0A567CC01495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/>
              <a:t>Curs </a:t>
            </a:r>
            <a:r>
              <a:t>- </a:t>
            </a:r>
            <a:r>
              <a:rPr spc="-5"/>
              <a:t>Baze de</a:t>
            </a:r>
            <a:r>
              <a:rPr spc="-45"/>
              <a:t> </a:t>
            </a:r>
            <a:r>
              <a:rPr spc="-5"/>
              <a:t>date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118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4065" y="1710943"/>
            <a:ext cx="8206105" cy="3874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725805" indent="-342900">
              <a:lnSpc>
                <a:spcPct val="100000"/>
              </a:lnSpc>
              <a:spcBef>
                <a:spcPts val="95"/>
              </a:spcBef>
              <a:buAutoNum type="arabicPeriod" startAt="2"/>
              <a:tabLst>
                <a:tab pos="369570" algn="l"/>
              </a:tabLst>
            </a:pPr>
            <a:r>
              <a:rPr sz="2800" b="1" spc="-5">
                <a:solidFill>
                  <a:srgbClr val="3333FF"/>
                </a:solidFill>
                <a:latin typeface="Calibri"/>
                <a:cs typeface="Calibri"/>
              </a:rPr>
              <a:t>Limbajul de </a:t>
            </a:r>
            <a:r>
              <a:rPr sz="2800" b="1" spc="-10">
                <a:solidFill>
                  <a:srgbClr val="3333FF"/>
                </a:solidFill>
                <a:latin typeface="Calibri"/>
                <a:cs typeface="Calibri"/>
              </a:rPr>
              <a:t>manipulare </a:t>
            </a:r>
            <a:r>
              <a:rPr sz="2800" b="1" spc="-5">
                <a:solidFill>
                  <a:srgbClr val="3333FF"/>
                </a:solidFill>
                <a:latin typeface="Calibri"/>
                <a:cs typeface="Calibri"/>
              </a:rPr>
              <a:t>a </a:t>
            </a:r>
            <a:r>
              <a:rPr sz="2800" b="1" spc="-15">
                <a:solidFill>
                  <a:srgbClr val="3333FF"/>
                </a:solidFill>
                <a:latin typeface="Calibri"/>
                <a:cs typeface="Calibri"/>
              </a:rPr>
              <a:t>datelor </a:t>
            </a:r>
            <a:r>
              <a:rPr sz="2800" b="1" spc="-5">
                <a:solidFill>
                  <a:srgbClr val="3333FF"/>
                </a:solidFill>
                <a:latin typeface="Calibri"/>
                <a:cs typeface="Calibri"/>
              </a:rPr>
              <a:t>(LMD) </a:t>
            </a:r>
            <a:r>
              <a:rPr sz="2800" spc="-15">
                <a:latin typeface="Calibri"/>
                <a:cs typeface="Calibri"/>
              </a:rPr>
              <a:t>permite  </a:t>
            </a:r>
            <a:r>
              <a:rPr sz="2800" spc="-10">
                <a:latin typeface="Calibri"/>
                <a:cs typeface="Calibri"/>
              </a:rPr>
              <a:t>modificarea conţinutului</a:t>
            </a:r>
            <a:r>
              <a:rPr sz="2800" spc="70">
                <a:latin typeface="Calibri"/>
                <a:cs typeface="Calibri"/>
              </a:rPr>
              <a:t> </a:t>
            </a:r>
            <a:r>
              <a:rPr sz="2800" spc="-35">
                <a:latin typeface="Calibri"/>
                <a:cs typeface="Calibri"/>
              </a:rPr>
              <a:t>tabelelor.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err="1">
                <a:latin typeface="Calibri"/>
                <a:cs typeface="Calibri"/>
              </a:rPr>
              <a:t>Comenzile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spc="-20">
                <a:latin typeface="Calibri"/>
                <a:cs typeface="Calibri"/>
              </a:rPr>
              <a:t>utilizate</a:t>
            </a:r>
            <a:r>
              <a:rPr sz="2800" spc="10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sunt:</a:t>
            </a:r>
            <a:endParaRPr sz="2800">
              <a:latin typeface="Calibri"/>
              <a:cs typeface="Calibri"/>
            </a:endParaRPr>
          </a:p>
          <a:p>
            <a:pPr marL="800735" lvl="1" indent="-51625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00735" algn="l"/>
                <a:tab pos="801370" algn="l"/>
              </a:tabLst>
            </a:pPr>
            <a:r>
              <a:rPr sz="2800" b="1" spc="-10">
                <a:solidFill>
                  <a:srgbClr val="FF0000"/>
                </a:solidFill>
                <a:latin typeface="Calibri"/>
                <a:cs typeface="Calibri"/>
              </a:rPr>
              <a:t>INSERT </a:t>
            </a:r>
            <a:r>
              <a:rPr sz="2800" spc="-5">
                <a:latin typeface="Calibri"/>
                <a:cs typeface="Calibri"/>
              </a:rPr>
              <a:t>– </a:t>
            </a:r>
            <a:r>
              <a:rPr sz="2800" spc="-10">
                <a:latin typeface="Calibri"/>
                <a:cs typeface="Calibri"/>
              </a:rPr>
              <a:t>pentru </a:t>
            </a:r>
            <a:r>
              <a:rPr sz="2800" spc="-15">
                <a:latin typeface="Calibri"/>
                <a:cs typeface="Calibri"/>
              </a:rPr>
              <a:t>adăugarea </a:t>
            </a:r>
            <a:r>
              <a:rPr sz="2800" spc="-5">
                <a:latin typeface="Calibri"/>
                <a:cs typeface="Calibri"/>
              </a:rPr>
              <a:t>de noi </a:t>
            </a:r>
            <a:r>
              <a:rPr sz="2800" spc="-10">
                <a:latin typeface="Calibri"/>
                <a:cs typeface="Calibri"/>
              </a:rPr>
              <a:t>linii într-o</a:t>
            </a:r>
            <a:r>
              <a:rPr sz="2800" spc="12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800735" marR="253365" lvl="1" indent="-515620">
              <a:lnSpc>
                <a:spcPct val="100000"/>
              </a:lnSpc>
              <a:buAutoNum type="arabicPeriod"/>
              <a:tabLst>
                <a:tab pos="800735" algn="l"/>
                <a:tab pos="801370" algn="l"/>
              </a:tabLst>
            </a:pPr>
            <a:r>
              <a:rPr sz="2800" b="1" spc="-50">
                <a:solidFill>
                  <a:srgbClr val="FF0000"/>
                </a:solidFill>
                <a:latin typeface="Calibri"/>
                <a:cs typeface="Calibri"/>
              </a:rPr>
              <a:t>UPDATE </a:t>
            </a:r>
            <a:r>
              <a:rPr sz="2800" spc="-5">
                <a:latin typeface="Calibri"/>
                <a:cs typeface="Calibri"/>
              </a:rPr>
              <a:t>– </a:t>
            </a:r>
            <a:r>
              <a:rPr sz="2800" spc="-10">
                <a:latin typeface="Calibri"/>
                <a:cs typeface="Calibri"/>
              </a:rPr>
              <a:t>pentru </a:t>
            </a:r>
            <a:r>
              <a:rPr sz="2800" spc="-15">
                <a:latin typeface="Calibri"/>
                <a:cs typeface="Calibri"/>
              </a:rPr>
              <a:t>modificarea </a:t>
            </a:r>
            <a:r>
              <a:rPr sz="2800" spc="-10">
                <a:latin typeface="Calibri"/>
                <a:cs typeface="Calibri"/>
              </a:rPr>
              <a:t>valorilor </a:t>
            </a:r>
            <a:r>
              <a:rPr sz="2800" spc="-20">
                <a:latin typeface="Calibri"/>
                <a:cs typeface="Calibri"/>
              </a:rPr>
              <a:t>memorate  </a:t>
            </a:r>
            <a:r>
              <a:rPr sz="2800" spc="-15">
                <a:latin typeface="Calibri"/>
                <a:cs typeface="Calibri"/>
              </a:rPr>
              <a:t>într-o</a:t>
            </a:r>
            <a:r>
              <a:rPr sz="2800" spc="2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FF0000"/>
              </a:buClr>
              <a:buFont typeface="Calibri"/>
              <a:buAutoNum type="arabicPeriod"/>
            </a:pPr>
            <a:endParaRPr sz="2750">
              <a:latin typeface="Calibri"/>
              <a:cs typeface="Calibri"/>
            </a:endParaRPr>
          </a:p>
          <a:p>
            <a:pPr marL="800735" lvl="1" indent="-516255">
              <a:lnSpc>
                <a:spcPct val="100000"/>
              </a:lnSpc>
              <a:buAutoNum type="arabicPeriod"/>
              <a:tabLst>
                <a:tab pos="800735" algn="l"/>
                <a:tab pos="801370" algn="l"/>
              </a:tabLst>
            </a:pPr>
            <a:r>
              <a:rPr sz="2800" b="1" spc="-5">
                <a:solidFill>
                  <a:srgbClr val="FF0000"/>
                </a:solidFill>
                <a:latin typeface="Calibri"/>
                <a:cs typeface="Calibri"/>
              </a:rPr>
              <a:t>DELETE </a:t>
            </a:r>
            <a:r>
              <a:rPr sz="2800" spc="-5">
                <a:latin typeface="Calibri"/>
                <a:cs typeface="Calibri"/>
              </a:rPr>
              <a:t>– </a:t>
            </a:r>
            <a:r>
              <a:rPr sz="2800" spc="-10">
                <a:latin typeface="Calibri"/>
                <a:cs typeface="Calibri"/>
              </a:rPr>
              <a:t>pentru </a:t>
            </a:r>
            <a:r>
              <a:rPr sz="2800" spc="-25">
                <a:latin typeface="Calibri"/>
                <a:cs typeface="Calibri"/>
              </a:rPr>
              <a:t>ştergerea </a:t>
            </a:r>
            <a:r>
              <a:rPr sz="2800" spc="-10">
                <a:latin typeface="Calibri"/>
                <a:cs typeface="Calibri"/>
              </a:rPr>
              <a:t>liniilor </a:t>
            </a:r>
            <a:r>
              <a:rPr sz="2800" spc="-15">
                <a:latin typeface="Calibri"/>
                <a:cs typeface="Calibri"/>
              </a:rPr>
              <a:t>dintr-o</a:t>
            </a:r>
            <a:r>
              <a:rPr sz="2800" spc="12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81000" y="381000"/>
            <a:ext cx="609600" cy="1143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lang="en-US" sz="3600" b="1" i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C4CD57C1-C23A-4A19-85D4-923CB8B5F564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/>
              <a:t>Curs </a:t>
            </a:r>
            <a:r>
              <a:t>- </a:t>
            </a:r>
            <a:r>
              <a:rPr spc="-5"/>
              <a:t>Baze de</a:t>
            </a:r>
            <a:r>
              <a:rPr spc="-45"/>
              <a:t> </a:t>
            </a:r>
            <a:r>
              <a:rPr spc="-5"/>
              <a:t>date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119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590" y="1494790"/>
            <a:ext cx="8409305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94945" indent="-342900">
              <a:lnSpc>
                <a:spcPct val="100000"/>
              </a:lnSpc>
              <a:spcBef>
                <a:spcPts val="95"/>
              </a:spcBef>
              <a:buAutoNum type="arabicPeriod" startAt="3"/>
              <a:tabLst>
                <a:tab pos="369570" algn="l"/>
              </a:tabLst>
            </a:pPr>
            <a:r>
              <a:rPr sz="2800" b="1" spc="-5">
                <a:solidFill>
                  <a:srgbClr val="3333FF"/>
                </a:solidFill>
                <a:latin typeface="Calibri"/>
                <a:cs typeface="Calibri"/>
              </a:rPr>
              <a:t>Limbajul de </a:t>
            </a:r>
            <a:r>
              <a:rPr sz="2800" b="1" spc="-15">
                <a:solidFill>
                  <a:srgbClr val="3333FF"/>
                </a:solidFill>
                <a:latin typeface="Calibri"/>
                <a:cs typeface="Calibri"/>
              </a:rPr>
              <a:t>definire </a:t>
            </a:r>
            <a:r>
              <a:rPr sz="2800" b="1" spc="-5">
                <a:solidFill>
                  <a:srgbClr val="3333FF"/>
                </a:solidFill>
                <a:latin typeface="Calibri"/>
                <a:cs typeface="Calibri"/>
              </a:rPr>
              <a:t>a </a:t>
            </a:r>
            <a:r>
              <a:rPr sz="2800" b="1" spc="-15">
                <a:solidFill>
                  <a:srgbClr val="3333FF"/>
                </a:solidFill>
                <a:latin typeface="Calibri"/>
                <a:cs typeface="Calibri"/>
              </a:rPr>
              <a:t>datelor </a:t>
            </a:r>
            <a:r>
              <a:rPr sz="2800" b="1" spc="-5">
                <a:solidFill>
                  <a:srgbClr val="3333FF"/>
                </a:solidFill>
                <a:latin typeface="Calibri"/>
                <a:cs typeface="Calibri"/>
              </a:rPr>
              <a:t>(LDD) </a:t>
            </a:r>
            <a:r>
              <a:rPr sz="2800" spc="-15">
                <a:latin typeface="Calibri"/>
                <a:cs typeface="Calibri"/>
              </a:rPr>
              <a:t>permite definirea  </a:t>
            </a:r>
            <a:r>
              <a:rPr sz="2800" spc="-10">
                <a:latin typeface="Calibri"/>
                <a:cs typeface="Calibri"/>
              </a:rPr>
              <a:t>structurii tabelelor </a:t>
            </a:r>
            <a:r>
              <a:rPr sz="2800" spc="-5">
                <a:latin typeface="Calibri"/>
                <a:cs typeface="Calibri"/>
              </a:rPr>
              <a:t>ce </a:t>
            </a:r>
            <a:r>
              <a:rPr sz="2800" spc="-10">
                <a:latin typeface="Calibri"/>
                <a:cs typeface="Calibri"/>
              </a:rPr>
              <a:t>compun </a:t>
            </a:r>
            <a:r>
              <a:rPr sz="2800" spc="-15">
                <a:latin typeface="Calibri"/>
                <a:cs typeface="Calibri"/>
              </a:rPr>
              <a:t>bazele </a:t>
            </a:r>
            <a:r>
              <a:rPr sz="2800" spc="-5">
                <a:latin typeface="Calibri"/>
                <a:cs typeface="Calibri"/>
              </a:rPr>
              <a:t>de</a:t>
            </a:r>
            <a:r>
              <a:rPr sz="2800" spc="110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date.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333FF"/>
              </a:buClr>
              <a:buFont typeface="Calibri"/>
              <a:buAutoNum type="arabicPeriod" startAt="3"/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>
                <a:latin typeface="Calibri"/>
                <a:cs typeface="Calibri"/>
              </a:rPr>
              <a:t>Comenzile </a:t>
            </a:r>
            <a:r>
              <a:rPr sz="2800" spc="-20">
                <a:latin typeface="Calibri"/>
                <a:cs typeface="Calibri"/>
              </a:rPr>
              <a:t>utilizate</a:t>
            </a:r>
            <a:r>
              <a:rPr sz="2800" spc="15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sunt:</a:t>
            </a:r>
            <a:endParaRPr sz="2800">
              <a:latin typeface="Calibri"/>
              <a:cs typeface="Calibri"/>
            </a:endParaRPr>
          </a:p>
          <a:p>
            <a:pPr marL="800735" marR="5080" lvl="1" indent="-515620">
              <a:lnSpc>
                <a:spcPct val="100000"/>
              </a:lnSpc>
              <a:buAutoNum type="arabicPeriod"/>
              <a:tabLst>
                <a:tab pos="800735" algn="l"/>
                <a:tab pos="801370" algn="l"/>
              </a:tabLst>
            </a:pPr>
            <a:r>
              <a:rPr sz="2800" b="1" spc="-50">
                <a:solidFill>
                  <a:srgbClr val="FF0000"/>
                </a:solidFill>
                <a:latin typeface="Calibri"/>
                <a:cs typeface="Calibri"/>
              </a:rPr>
              <a:t>CREATE </a:t>
            </a:r>
            <a:r>
              <a:rPr sz="2800" spc="-5">
                <a:latin typeface="Calibri"/>
                <a:cs typeface="Calibri"/>
              </a:rPr>
              <a:t>– </a:t>
            </a:r>
            <a:r>
              <a:rPr sz="2800" spc="-10">
                <a:latin typeface="Calibri"/>
                <a:cs typeface="Calibri"/>
              </a:rPr>
              <a:t>pentru </a:t>
            </a:r>
            <a:r>
              <a:rPr sz="2800" spc="-15">
                <a:latin typeface="Calibri"/>
                <a:cs typeface="Calibri"/>
              </a:rPr>
              <a:t>crearea </a:t>
            </a:r>
            <a:r>
              <a:rPr sz="2800" spc="-10">
                <a:latin typeface="Calibri"/>
                <a:cs typeface="Calibri"/>
              </a:rPr>
              <a:t>structurii unei </a:t>
            </a:r>
            <a:r>
              <a:rPr sz="2800" spc="-20">
                <a:latin typeface="Calibri"/>
                <a:cs typeface="Calibri"/>
              </a:rPr>
              <a:t>baze </a:t>
            </a:r>
            <a:r>
              <a:rPr sz="2800" spc="-5">
                <a:latin typeface="Calibri"/>
                <a:cs typeface="Calibri"/>
              </a:rPr>
              <a:t>de </a:t>
            </a:r>
            <a:r>
              <a:rPr sz="2800" spc="-20">
                <a:latin typeface="Calibri"/>
                <a:cs typeface="Calibri"/>
              </a:rPr>
              <a:t>date  </a:t>
            </a:r>
            <a:r>
              <a:rPr sz="2800" spc="-10">
                <a:latin typeface="Calibri"/>
                <a:cs typeface="Calibri"/>
              </a:rPr>
              <a:t>sau </a:t>
            </a:r>
            <a:r>
              <a:rPr sz="2800" spc="-5">
                <a:latin typeface="Calibri"/>
                <a:cs typeface="Calibri"/>
              </a:rPr>
              <a:t>a </a:t>
            </a:r>
            <a:r>
              <a:rPr sz="2800" spc="-10">
                <a:latin typeface="Calibri"/>
                <a:cs typeface="Calibri"/>
              </a:rPr>
              <a:t>unei</a:t>
            </a:r>
            <a:r>
              <a:rPr sz="2800" spc="2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tabele</a:t>
            </a:r>
            <a:endParaRPr sz="2800">
              <a:latin typeface="Calibri"/>
              <a:cs typeface="Calibri"/>
            </a:endParaRPr>
          </a:p>
          <a:p>
            <a:pPr marL="800735" marR="307975" lvl="1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00735" algn="l"/>
                <a:tab pos="801370" algn="l"/>
              </a:tabLst>
            </a:pPr>
            <a:r>
              <a:rPr sz="2800" b="1" spc="-50">
                <a:solidFill>
                  <a:srgbClr val="FF0000"/>
                </a:solidFill>
                <a:latin typeface="Calibri"/>
                <a:cs typeface="Calibri"/>
              </a:rPr>
              <a:t>ALTER </a:t>
            </a:r>
            <a:r>
              <a:rPr sz="2800" spc="-5">
                <a:latin typeface="Calibri"/>
                <a:cs typeface="Calibri"/>
              </a:rPr>
              <a:t>– </a:t>
            </a:r>
            <a:r>
              <a:rPr sz="2800" spc="-10">
                <a:latin typeface="Calibri"/>
                <a:cs typeface="Calibri"/>
              </a:rPr>
              <a:t>pentru </a:t>
            </a:r>
            <a:r>
              <a:rPr sz="2800" spc="-15">
                <a:latin typeface="Calibri"/>
                <a:cs typeface="Calibri"/>
              </a:rPr>
              <a:t>modificarea </a:t>
            </a:r>
            <a:r>
              <a:rPr sz="2800" spc="-10">
                <a:latin typeface="Calibri"/>
                <a:cs typeface="Calibri"/>
              </a:rPr>
              <a:t>structurii unei </a:t>
            </a:r>
            <a:r>
              <a:rPr sz="2800" spc="-20">
                <a:latin typeface="Calibri"/>
                <a:cs typeface="Calibri"/>
              </a:rPr>
              <a:t>baze </a:t>
            </a:r>
            <a:r>
              <a:rPr sz="2800" spc="-10">
                <a:latin typeface="Calibri"/>
                <a:cs typeface="Calibri"/>
              </a:rPr>
              <a:t>de  </a:t>
            </a:r>
            <a:r>
              <a:rPr sz="2800" spc="-20">
                <a:latin typeface="Calibri"/>
                <a:cs typeface="Calibri"/>
              </a:rPr>
              <a:t>date </a:t>
            </a:r>
            <a:r>
              <a:rPr sz="2800" spc="-10">
                <a:latin typeface="Calibri"/>
                <a:cs typeface="Calibri"/>
              </a:rPr>
              <a:t>sau </a:t>
            </a:r>
            <a:r>
              <a:rPr sz="2800" spc="-5">
                <a:latin typeface="Calibri"/>
                <a:cs typeface="Calibri"/>
              </a:rPr>
              <a:t>a </a:t>
            </a:r>
            <a:r>
              <a:rPr sz="2800" spc="-10">
                <a:latin typeface="Calibri"/>
                <a:cs typeface="Calibri"/>
              </a:rPr>
              <a:t>unei</a:t>
            </a:r>
            <a:r>
              <a:rPr sz="2800" spc="6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tabele</a:t>
            </a:r>
            <a:endParaRPr sz="2800">
              <a:latin typeface="Calibri"/>
              <a:cs typeface="Calibri"/>
            </a:endParaRPr>
          </a:p>
          <a:p>
            <a:pPr marL="800735" lvl="1" indent="-516255">
              <a:lnSpc>
                <a:spcPct val="100000"/>
              </a:lnSpc>
              <a:buAutoNum type="arabicPeriod"/>
              <a:tabLst>
                <a:tab pos="800735" algn="l"/>
                <a:tab pos="801370" algn="l"/>
              </a:tabLst>
            </a:pPr>
            <a:r>
              <a:rPr sz="2800" b="1" spc="-15">
                <a:solidFill>
                  <a:srgbClr val="FF0000"/>
                </a:solidFill>
                <a:latin typeface="Calibri"/>
                <a:cs typeface="Calibri"/>
              </a:rPr>
              <a:t>DROP </a:t>
            </a:r>
            <a:r>
              <a:rPr sz="2800" spc="-5">
                <a:latin typeface="Calibri"/>
                <a:cs typeface="Calibri"/>
              </a:rPr>
              <a:t>– </a:t>
            </a:r>
            <a:r>
              <a:rPr sz="2800" spc="-10">
                <a:latin typeface="Calibri"/>
                <a:cs typeface="Calibri"/>
              </a:rPr>
              <a:t>pentru </a:t>
            </a:r>
            <a:r>
              <a:rPr sz="2800" spc="-25">
                <a:latin typeface="Calibri"/>
                <a:cs typeface="Calibri"/>
              </a:rPr>
              <a:t>ştergerea </a:t>
            </a:r>
            <a:r>
              <a:rPr sz="2800" spc="-10">
                <a:latin typeface="Calibri"/>
                <a:cs typeface="Calibri"/>
              </a:rPr>
              <a:t>structurii </a:t>
            </a:r>
            <a:r>
              <a:rPr sz="2800" spc="-20">
                <a:latin typeface="Calibri"/>
                <a:cs typeface="Calibri"/>
              </a:rPr>
              <a:t>bazei </a:t>
            </a:r>
            <a:r>
              <a:rPr sz="2800" spc="-5">
                <a:latin typeface="Calibri"/>
                <a:cs typeface="Calibri"/>
              </a:rPr>
              <a:t>de</a:t>
            </a:r>
            <a:r>
              <a:rPr sz="2800" spc="145">
                <a:latin typeface="Calibri"/>
                <a:cs typeface="Calibri"/>
              </a:rPr>
              <a:t> </a:t>
            </a:r>
            <a:r>
              <a:rPr sz="2800" spc="-20">
                <a:latin typeface="Calibri"/>
                <a:cs typeface="Calibri"/>
              </a:rPr>
              <a:t>date</a:t>
            </a:r>
            <a:endParaRPr sz="2800">
              <a:latin typeface="Calibri"/>
              <a:cs typeface="Calibri"/>
            </a:endParaRPr>
          </a:p>
          <a:p>
            <a:pPr marL="800735" lvl="1" indent="-516255">
              <a:lnSpc>
                <a:spcPct val="100000"/>
              </a:lnSpc>
              <a:buAutoNum type="arabicPeriod"/>
              <a:tabLst>
                <a:tab pos="800735" algn="l"/>
                <a:tab pos="801370" algn="l"/>
              </a:tabLst>
            </a:pPr>
            <a:r>
              <a:rPr sz="2800" b="1" spc="-5">
                <a:solidFill>
                  <a:srgbClr val="FF0000"/>
                </a:solidFill>
                <a:latin typeface="Calibri"/>
                <a:cs typeface="Calibri"/>
              </a:rPr>
              <a:t>RENAME </a:t>
            </a:r>
            <a:r>
              <a:rPr sz="2800" spc="-5">
                <a:latin typeface="Calibri"/>
                <a:cs typeface="Calibri"/>
              </a:rPr>
              <a:t>– </a:t>
            </a:r>
            <a:r>
              <a:rPr sz="2800" spc="-15">
                <a:latin typeface="Calibri"/>
                <a:cs typeface="Calibri"/>
              </a:rPr>
              <a:t>schimbarea </a:t>
            </a:r>
            <a:r>
              <a:rPr sz="2800" spc="-10">
                <a:latin typeface="Calibri"/>
                <a:cs typeface="Calibri"/>
              </a:rPr>
              <a:t>numelui unei</a:t>
            </a:r>
            <a:r>
              <a:rPr sz="2800" spc="13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tabele</a:t>
            </a:r>
            <a:endParaRPr sz="2800">
              <a:latin typeface="Calibri"/>
              <a:cs typeface="Calibri"/>
            </a:endParaRPr>
          </a:p>
          <a:p>
            <a:pPr marL="800735" lvl="1" indent="-516255">
              <a:lnSpc>
                <a:spcPct val="100000"/>
              </a:lnSpc>
              <a:buAutoNum type="arabicPeriod"/>
              <a:tabLst>
                <a:tab pos="800735" algn="l"/>
                <a:tab pos="801370" algn="l"/>
              </a:tabLst>
            </a:pPr>
            <a:r>
              <a:rPr sz="2800" b="1" spc="-40">
                <a:solidFill>
                  <a:srgbClr val="FF0000"/>
                </a:solidFill>
                <a:latin typeface="Calibri"/>
                <a:cs typeface="Calibri"/>
              </a:rPr>
              <a:t>TRUNCATE </a:t>
            </a:r>
            <a:r>
              <a:rPr sz="2800" spc="-5">
                <a:latin typeface="Calibri"/>
                <a:cs typeface="Calibri"/>
              </a:rPr>
              <a:t>– </a:t>
            </a:r>
            <a:r>
              <a:rPr sz="2800" spc="-25">
                <a:latin typeface="Calibri"/>
                <a:cs typeface="Calibri"/>
              </a:rPr>
              <a:t>ştergerea </a:t>
            </a:r>
            <a:r>
              <a:rPr sz="2800" spc="-10">
                <a:latin typeface="Calibri"/>
                <a:cs typeface="Calibri"/>
              </a:rPr>
              <a:t>conţinutului unei</a:t>
            </a:r>
            <a:r>
              <a:rPr sz="2800" spc="19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81000" y="381000"/>
            <a:ext cx="609600" cy="1143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Limbajul SQL:</a:t>
            </a:r>
            <a:r>
              <a:rPr kumimoji="0" lang="en-US" sz="3600" b="1" i="0" u="none" strike="noStrike" kern="1200" cap="none" spc="-1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DDL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-78266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438" marR="5080" indent="-360363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AB609D6F-9A1F-4805-9DFF-B736226AD2B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12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533400"/>
            <a:ext cx="8458200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3565">
              <a:lnSpc>
                <a:spcPct val="100000"/>
              </a:lnSpc>
              <a:spcBef>
                <a:spcPts val="95"/>
              </a:spcBef>
            </a:pPr>
            <a:r>
              <a:rPr sz="2800" b="1" u="sng" spc="-15">
                <a:latin typeface="Calibri"/>
                <a:cs typeface="Calibri"/>
              </a:rPr>
              <a:t>Exemplu</a:t>
            </a:r>
            <a:endParaRPr sz="2800" b="1" u="sng">
              <a:latin typeface="Calibri"/>
              <a:cs typeface="Calibri"/>
            </a:endParaRPr>
          </a:p>
          <a:p>
            <a:pPr marL="12700" marR="5080" indent="570865">
              <a:lnSpc>
                <a:spcPct val="100000"/>
              </a:lnSpc>
            </a:pPr>
            <a:r>
              <a:rPr sz="2800" spc="-15" err="1">
                <a:latin typeface="Calibri"/>
                <a:cs typeface="Calibri"/>
              </a:rPr>
              <a:t>Inserează</a:t>
            </a:r>
            <a:r>
              <a:rPr sz="2800" spc="-1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în tabela</a:t>
            </a:r>
            <a:r>
              <a:rPr sz="2800" b="1" i="1" spc="-10">
                <a:latin typeface="Calibri"/>
                <a:cs typeface="Calibri"/>
              </a:rPr>
              <a:t> Angajati </a:t>
            </a:r>
            <a:r>
              <a:rPr sz="2800" spc="-15">
                <a:latin typeface="Calibri"/>
                <a:cs typeface="Calibri"/>
              </a:rPr>
              <a:t>datele </a:t>
            </a:r>
            <a:r>
              <a:rPr sz="2800" spc="-10">
                <a:latin typeface="Calibri"/>
                <a:cs typeface="Calibri"/>
              </a:rPr>
              <a:t>personale,  </a:t>
            </a:r>
            <a:r>
              <a:rPr sz="2800" spc="-15">
                <a:latin typeface="Calibri"/>
                <a:cs typeface="Calibri"/>
              </a:rPr>
              <a:t>precum </a:t>
            </a:r>
            <a:r>
              <a:rPr sz="2800" spc="-5">
                <a:latin typeface="Calibri"/>
                <a:cs typeface="Calibri"/>
              </a:rPr>
              <a:t>şi </a:t>
            </a:r>
            <a:r>
              <a:rPr sz="2800" spc="-20">
                <a:latin typeface="Calibri"/>
                <a:cs typeface="Calibri"/>
              </a:rPr>
              <a:t>data </a:t>
            </a:r>
            <a:r>
              <a:rPr sz="2800" spc="-10">
                <a:latin typeface="Calibri"/>
                <a:cs typeface="Calibri"/>
              </a:rPr>
              <a:t>când </a:t>
            </a:r>
            <a:r>
              <a:rPr sz="2800" spc="-15">
                <a:latin typeface="Calibri"/>
                <a:cs typeface="Calibri"/>
              </a:rPr>
              <a:t>acestea </a:t>
            </a:r>
            <a:r>
              <a:rPr sz="2800" spc="-5">
                <a:latin typeface="Calibri"/>
                <a:cs typeface="Calibri"/>
              </a:rPr>
              <a:t>au </a:t>
            </a:r>
            <a:r>
              <a:rPr sz="2800" spc="-30">
                <a:latin typeface="Calibri"/>
                <a:cs typeface="Calibri"/>
              </a:rPr>
              <a:t>fost </a:t>
            </a:r>
            <a:r>
              <a:rPr sz="2800" spc="-15">
                <a:latin typeface="Calibri"/>
                <a:cs typeface="Calibri"/>
              </a:rPr>
              <a:t>introduse, </a:t>
            </a:r>
            <a:r>
              <a:rPr sz="2800" spc="-10">
                <a:latin typeface="Calibri"/>
                <a:cs typeface="Calibri"/>
              </a:rPr>
              <a:t>prin  </a:t>
            </a:r>
            <a:r>
              <a:rPr sz="2800" spc="-15">
                <a:latin typeface="Calibri"/>
                <a:cs typeface="Calibri"/>
              </a:rPr>
              <a:t>utilizarea </a:t>
            </a:r>
            <a:r>
              <a:rPr sz="2800" spc="-10" err="1">
                <a:latin typeface="Calibri"/>
                <a:cs typeface="Calibri"/>
              </a:rPr>
              <a:t>comenzii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b="1" spc="-50">
                <a:solidFill>
                  <a:srgbClr val="0000FF"/>
                </a:solidFill>
                <a:latin typeface="Calibri"/>
                <a:cs typeface="Calibri"/>
              </a:rPr>
              <a:t>SYSDATE</a:t>
            </a:r>
            <a:r>
              <a:rPr lang="en-US" sz="2800" b="1" spc="-50">
                <a:solidFill>
                  <a:srgbClr val="0000FF"/>
                </a:solidFill>
                <a:latin typeface="Calibri"/>
                <a:cs typeface="Calibri"/>
              </a:rPr>
              <a:t>()</a:t>
            </a:r>
            <a:r>
              <a:rPr sz="2800" spc="-50">
                <a:latin typeface="Calibri"/>
                <a:cs typeface="Calibri"/>
              </a:rPr>
              <a:t>, </a:t>
            </a:r>
            <a:r>
              <a:rPr sz="2800" spc="-20">
                <a:latin typeface="Calibri"/>
                <a:cs typeface="Calibri"/>
              </a:rPr>
              <a:t>care </a:t>
            </a:r>
            <a:r>
              <a:rPr sz="2800" spc="-25">
                <a:latin typeface="Calibri"/>
                <a:cs typeface="Calibri"/>
              </a:rPr>
              <a:t>reprezintă </a:t>
            </a:r>
            <a:r>
              <a:rPr sz="2800" spc="-20">
                <a:latin typeface="Calibri"/>
                <a:cs typeface="Calibri"/>
              </a:rPr>
              <a:t>data  </a:t>
            </a:r>
            <a:r>
              <a:rPr sz="2800" spc="-15">
                <a:latin typeface="Calibri"/>
                <a:cs typeface="Calibri"/>
              </a:rPr>
              <a:t>sistemului.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39359" t="47023" r="15020" b="21832"/>
          <a:stretch>
            <a:fillRect/>
          </a:stretch>
        </p:blipFill>
        <p:spPr bwMode="auto">
          <a:xfrm>
            <a:off x="152400" y="4114800"/>
            <a:ext cx="4191000" cy="27432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52400" y="2362200"/>
            <a:ext cx="4572000" cy="707886"/>
          </a:xfrm>
          <a:prstGeom prst="rect">
            <a:avLst/>
          </a:prstGeom>
          <a:ln w="3175">
            <a:solidFill>
              <a:srgbClr val="00B050"/>
            </a:solidFill>
          </a:ln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ALTER TABLE </a:t>
            </a:r>
            <a:r>
              <a:rPr lang="en-US" sz="2000" b="1" err="1">
                <a:solidFill>
                  <a:srgbClr val="FF0000"/>
                </a:solidFill>
              </a:rPr>
              <a:t>carti</a:t>
            </a:r>
            <a:r>
              <a:rPr lang="en-US" sz="2000" b="1">
                <a:solidFill>
                  <a:srgbClr val="3333FF"/>
                </a:solidFill>
              </a:rPr>
              <a:t> ADD COLUMN  </a:t>
            </a:r>
            <a:r>
              <a:rPr lang="en-US" sz="2000" b="1" err="1">
                <a:solidFill>
                  <a:srgbClr val="00B0F0"/>
                </a:solidFill>
              </a:rPr>
              <a:t>data_n</a:t>
            </a:r>
            <a:r>
              <a:rPr lang="en-US" sz="2000" b="1">
                <a:solidFill>
                  <a:srgbClr val="3333FF"/>
                </a:solidFill>
              </a:rPr>
              <a:t>  DATE AFTER  </a:t>
            </a:r>
            <a:r>
              <a:rPr lang="en-US" sz="2000" b="1" err="1">
                <a:solidFill>
                  <a:srgbClr val="3333FF"/>
                </a:solidFill>
              </a:rPr>
              <a:t>autor</a:t>
            </a:r>
            <a:r>
              <a:rPr lang="en-US" sz="2000" b="1">
                <a:solidFill>
                  <a:srgbClr val="3333FF"/>
                </a:solidFill>
              </a:rPr>
              <a:t>;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 l="23930" t="24435" r="34808" b="61582"/>
          <a:stretch>
            <a:fillRect/>
          </a:stretch>
        </p:blipFill>
        <p:spPr bwMode="auto">
          <a:xfrm>
            <a:off x="152400" y="3124200"/>
            <a:ext cx="4191000" cy="83820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/>
          <p:nvPr/>
        </p:nvPicPr>
        <p:blipFill>
          <a:blip r:embed="rId4" cstate="print"/>
          <a:srcRect l="39437" t="46328" r="10165" b="21610"/>
          <a:stretch>
            <a:fillRect/>
          </a:stretch>
        </p:blipFill>
        <p:spPr bwMode="auto">
          <a:xfrm>
            <a:off x="5257800" y="3581400"/>
            <a:ext cx="4648200" cy="27432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Up Arrow 10"/>
          <p:cNvSpPr/>
          <p:nvPr/>
        </p:nvSpPr>
        <p:spPr>
          <a:xfrm rot="10800000">
            <a:off x="6591300" y="2461260"/>
            <a:ext cx="381000" cy="685800"/>
          </a:xfrm>
          <a:prstGeom prst="up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53200" y="3543300"/>
            <a:ext cx="457200" cy="274320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152400" y="152400"/>
            <a:ext cx="457200" cy="1143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 rot="5400000">
            <a:off x="4724400" y="4419600"/>
            <a:ext cx="381000" cy="685800"/>
          </a:xfrm>
          <a:prstGeom prst="upArrow">
            <a:avLst/>
          </a:prstGeom>
          <a:solidFill>
            <a:srgbClr val="0000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524000"/>
            <a:ext cx="7911084" cy="4077398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42265" indent="-342265">
              <a:lnSpc>
                <a:spcPts val="2880"/>
              </a:lnSpc>
              <a:spcBef>
                <a:spcPts val="79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42265" algn="l"/>
                <a:tab pos="342900" algn="l"/>
              </a:tabLst>
            </a:pPr>
            <a:r>
              <a:rPr sz="3000" b="1" spc="30">
                <a:latin typeface="Cambria"/>
                <a:cs typeface="Cambria"/>
              </a:rPr>
              <a:t>Instrucțiunea </a:t>
            </a:r>
            <a:r>
              <a:rPr sz="3000" b="1" spc="5">
                <a:solidFill>
                  <a:srgbClr val="0000FF"/>
                </a:solidFill>
                <a:latin typeface="Palatino Linotype"/>
                <a:cs typeface="Palatino Linotype"/>
              </a:rPr>
              <a:t>CREATE </a:t>
            </a:r>
            <a:r>
              <a:rPr sz="3000" b="1" spc="10">
                <a:solidFill>
                  <a:srgbClr val="0000FF"/>
                </a:solidFill>
                <a:latin typeface="Palatino Linotype"/>
                <a:cs typeface="Palatino Linotype"/>
              </a:rPr>
              <a:t>TABLE </a:t>
            </a:r>
            <a:r>
              <a:rPr sz="3000" b="1" spc="-25">
                <a:latin typeface="Cambria"/>
                <a:cs typeface="Cambria"/>
              </a:rPr>
              <a:t>se </a:t>
            </a:r>
            <a:r>
              <a:rPr sz="3000" b="1" spc="-65">
                <a:latin typeface="Cambria"/>
                <a:cs typeface="Cambria"/>
              </a:rPr>
              <a:t>folosește  </a:t>
            </a:r>
            <a:r>
              <a:rPr sz="3000" b="1" spc="35">
                <a:latin typeface="Cambria"/>
                <a:cs typeface="Cambria"/>
              </a:rPr>
              <a:t>pentru a </a:t>
            </a:r>
            <a:r>
              <a:rPr sz="3000" b="1" spc="-10">
                <a:latin typeface="Cambria"/>
                <a:cs typeface="Cambria"/>
              </a:rPr>
              <a:t>crea </a:t>
            </a:r>
            <a:r>
              <a:rPr sz="3000" b="1" spc="114">
                <a:latin typeface="Cambria"/>
                <a:cs typeface="Cambria"/>
              </a:rPr>
              <a:t>un </a:t>
            </a:r>
            <a:r>
              <a:rPr sz="3000" b="1" spc="5">
                <a:latin typeface="Cambria"/>
                <a:cs typeface="Cambria"/>
              </a:rPr>
              <a:t>tabel într-o </a:t>
            </a:r>
            <a:r>
              <a:rPr sz="3000" b="1" spc="50">
                <a:latin typeface="Cambria"/>
                <a:cs typeface="Cambria"/>
              </a:rPr>
              <a:t>bază </a:t>
            </a:r>
            <a:r>
              <a:rPr sz="3000" b="1" spc="70">
                <a:latin typeface="Cambria"/>
                <a:cs typeface="Cambria"/>
              </a:rPr>
              <a:t>de</a:t>
            </a:r>
            <a:r>
              <a:rPr sz="3000" b="1" spc="420">
                <a:latin typeface="Cambria"/>
                <a:cs typeface="Cambria"/>
              </a:rPr>
              <a:t> </a:t>
            </a:r>
            <a:r>
              <a:rPr sz="3000" b="1" spc="35">
                <a:latin typeface="Cambria"/>
                <a:cs typeface="Cambria"/>
              </a:rPr>
              <a:t>date</a:t>
            </a:r>
            <a:endParaRPr sz="3000" b="1">
              <a:latin typeface="Cambria"/>
              <a:cs typeface="Cambria"/>
            </a:endParaRPr>
          </a:p>
          <a:p>
            <a:pPr marL="342265" indent="-342265">
              <a:lnSpc>
                <a:spcPct val="100000"/>
              </a:lnSpc>
              <a:spcBef>
                <a:spcPts val="3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42265" algn="l"/>
                <a:tab pos="342900" algn="l"/>
              </a:tabLst>
            </a:pPr>
            <a:r>
              <a:rPr sz="3000" b="1" u="sng" spc="35">
                <a:latin typeface="Cambria"/>
                <a:cs typeface="Cambria"/>
              </a:rPr>
              <a:t>Sintaxa:</a:t>
            </a:r>
            <a:endParaRPr sz="3000" b="1" u="sng">
              <a:latin typeface="Cambria"/>
              <a:cs typeface="Cambria"/>
            </a:endParaRPr>
          </a:p>
          <a:p>
            <a:pPr marL="1123315" marR="1887855" indent="-208915">
              <a:lnSpc>
                <a:spcPct val="100000"/>
              </a:lnSpc>
            </a:pPr>
            <a:r>
              <a:rPr sz="3000" b="1" spc="-5">
                <a:solidFill>
                  <a:srgbClr val="3333FF"/>
                </a:solidFill>
                <a:latin typeface="Consolas"/>
                <a:cs typeface="Consolas"/>
              </a:rPr>
              <a:t>CREATE </a:t>
            </a:r>
            <a:r>
              <a:rPr sz="3000" b="1">
                <a:solidFill>
                  <a:srgbClr val="3333FF"/>
                </a:solidFill>
                <a:latin typeface="Consolas"/>
                <a:cs typeface="Consolas"/>
              </a:rPr>
              <a:t>TABLE</a:t>
            </a:r>
            <a:r>
              <a:rPr sz="3000" b="1" spc="-90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3000" b="1">
                <a:solidFill>
                  <a:srgbClr val="3333FF"/>
                </a:solidFill>
                <a:latin typeface="Consolas"/>
                <a:cs typeface="Consolas"/>
              </a:rPr>
              <a:t>table_name  (</a:t>
            </a:r>
          </a:p>
          <a:p>
            <a:pPr marL="2456815" marR="345440" indent="-915035">
              <a:lnSpc>
                <a:spcPct val="100000"/>
              </a:lnSpc>
            </a:pPr>
            <a:r>
              <a:rPr sz="3000" b="1" spc="-5">
                <a:solidFill>
                  <a:srgbClr val="3333FF"/>
                </a:solidFill>
                <a:latin typeface="Consolas"/>
                <a:cs typeface="Consolas"/>
              </a:rPr>
              <a:t>column_name1 data_type,  column_name2</a:t>
            </a:r>
            <a:r>
              <a:rPr sz="3000" b="1" spc="-20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3000" b="1" spc="-5">
                <a:solidFill>
                  <a:srgbClr val="3333FF"/>
                </a:solidFill>
                <a:latin typeface="Consolas"/>
                <a:cs typeface="Consolas"/>
              </a:rPr>
              <a:t>data_type,</a:t>
            </a:r>
            <a:endParaRPr sz="3000" b="1">
              <a:solidFill>
                <a:srgbClr val="3333FF"/>
              </a:solidFill>
              <a:latin typeface="Consolas"/>
              <a:cs typeface="Consolas"/>
            </a:endParaRPr>
          </a:p>
          <a:p>
            <a:pPr marL="2456815">
              <a:lnSpc>
                <a:spcPct val="100000"/>
              </a:lnSpc>
            </a:pPr>
            <a:r>
              <a:rPr sz="3000" b="1">
                <a:solidFill>
                  <a:srgbClr val="3333FF"/>
                </a:solidFill>
                <a:latin typeface="Consolas"/>
                <a:cs typeface="Consolas"/>
              </a:rPr>
              <a:t>…</a:t>
            </a:r>
          </a:p>
          <a:p>
            <a:pPr marL="2037714">
              <a:lnSpc>
                <a:spcPct val="100000"/>
              </a:lnSpc>
              <a:spcBef>
                <a:spcPts val="5"/>
              </a:spcBef>
            </a:pPr>
            <a:r>
              <a:rPr sz="3000" b="1" spc="-5">
                <a:solidFill>
                  <a:srgbClr val="3333FF"/>
                </a:solidFill>
                <a:latin typeface="Consolas"/>
                <a:cs typeface="Consolas"/>
              </a:rPr>
              <a:t>);</a:t>
            </a:r>
            <a:endParaRPr sz="3000" b="1">
              <a:solidFill>
                <a:srgbClr val="3333FF"/>
              </a:solidFill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400" y="1295400"/>
            <a:ext cx="7959725" cy="48744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42900" indent="-342900">
              <a:lnSpc>
                <a:spcPts val="3240"/>
              </a:lnSpc>
              <a:spcBef>
                <a:spcPts val="509"/>
              </a:spcBef>
              <a:tabLst>
                <a:tab pos="342265" algn="l"/>
              </a:tabLst>
            </a:pPr>
            <a:r>
              <a:rPr sz="2250" spc="1120">
                <a:solidFill>
                  <a:srgbClr val="9A0000"/>
                </a:solidFill>
                <a:latin typeface="Wingdings"/>
                <a:cs typeface="Wingdings"/>
              </a:rPr>
              <a:t>◼</a:t>
            </a:r>
            <a:r>
              <a:rPr sz="2250" spc="1120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3000" b="1" spc="100">
                <a:latin typeface="Cambria"/>
                <a:cs typeface="Cambria"/>
              </a:rPr>
              <a:t>Dorim </a:t>
            </a:r>
            <a:r>
              <a:rPr sz="3000" b="1" spc="5">
                <a:latin typeface="Cambria"/>
                <a:cs typeface="Cambria"/>
              </a:rPr>
              <a:t>să </a:t>
            </a:r>
            <a:r>
              <a:rPr sz="3000" b="1" spc="25">
                <a:latin typeface="Cambria"/>
                <a:cs typeface="Cambria"/>
              </a:rPr>
              <a:t>creăm </a:t>
            </a:r>
            <a:r>
              <a:rPr sz="3000" b="1" spc="110">
                <a:latin typeface="Cambria"/>
                <a:cs typeface="Cambria"/>
              </a:rPr>
              <a:t>un </a:t>
            </a:r>
            <a:r>
              <a:rPr sz="3000" b="1" spc="5">
                <a:latin typeface="Cambria"/>
                <a:cs typeface="Cambria"/>
              </a:rPr>
              <a:t>tabel </a:t>
            </a:r>
            <a:r>
              <a:rPr sz="3000" b="1" spc="75">
                <a:latin typeface="Cambria"/>
                <a:cs typeface="Cambria"/>
              </a:rPr>
              <a:t>numit </a:t>
            </a:r>
            <a:r>
              <a:rPr sz="3000" b="1" i="1" spc="-65">
                <a:latin typeface="Times New Roman"/>
                <a:cs typeface="Times New Roman"/>
              </a:rPr>
              <a:t>Persoane </a:t>
            </a:r>
            <a:r>
              <a:rPr sz="3000" b="1" spc="-10">
                <a:latin typeface="Cambria"/>
                <a:cs typeface="Cambria"/>
              </a:rPr>
              <a:t>care  </a:t>
            </a:r>
            <a:r>
              <a:rPr sz="3000" b="1" spc="30">
                <a:latin typeface="Cambria"/>
                <a:cs typeface="Cambria"/>
              </a:rPr>
              <a:t>conține </a:t>
            </a:r>
            <a:r>
              <a:rPr sz="3000" b="1" spc="55">
                <a:latin typeface="Cambria"/>
                <a:cs typeface="Cambria"/>
              </a:rPr>
              <a:t>câmpurile </a:t>
            </a:r>
            <a:r>
              <a:rPr sz="3000" b="1" i="1" spc="40">
                <a:latin typeface="Times New Roman"/>
                <a:cs typeface="Times New Roman"/>
              </a:rPr>
              <a:t>id</a:t>
            </a:r>
            <a:r>
              <a:rPr sz="3000" b="1" spc="40">
                <a:latin typeface="Cambria"/>
                <a:cs typeface="Cambria"/>
              </a:rPr>
              <a:t>, </a:t>
            </a:r>
            <a:r>
              <a:rPr sz="3000" b="1" i="1" spc="85">
                <a:latin typeface="Times New Roman"/>
                <a:cs typeface="Times New Roman"/>
              </a:rPr>
              <a:t>nume</a:t>
            </a:r>
            <a:r>
              <a:rPr sz="3000" b="1" spc="85">
                <a:latin typeface="Cambria"/>
                <a:cs typeface="Cambria"/>
              </a:rPr>
              <a:t>, </a:t>
            </a:r>
            <a:r>
              <a:rPr sz="3000" b="1" i="1" spc="35">
                <a:latin typeface="Times New Roman"/>
                <a:cs typeface="Times New Roman"/>
              </a:rPr>
              <a:t>prenume</a:t>
            </a:r>
            <a:r>
              <a:rPr sz="3000" b="1" spc="35">
                <a:latin typeface="Cambria"/>
                <a:cs typeface="Cambria"/>
              </a:rPr>
              <a:t>,</a:t>
            </a:r>
            <a:r>
              <a:rPr sz="3000" b="1" spc="225">
                <a:latin typeface="Cambria"/>
                <a:cs typeface="Cambria"/>
              </a:rPr>
              <a:t> </a:t>
            </a:r>
            <a:r>
              <a:rPr sz="3000" b="1" i="1" spc="-50">
                <a:latin typeface="Times New Roman"/>
                <a:cs typeface="Times New Roman"/>
              </a:rPr>
              <a:t>localitate</a:t>
            </a:r>
            <a:endParaRPr sz="3000" b="1">
              <a:latin typeface="Times New Roman"/>
              <a:cs typeface="Times New Roman"/>
            </a:endParaRPr>
          </a:p>
          <a:p>
            <a:pPr marL="1123315" marR="2639060" indent="-208915">
              <a:lnSpc>
                <a:spcPts val="4000"/>
              </a:lnSpc>
              <a:spcBef>
                <a:spcPts val="114"/>
              </a:spcBef>
            </a:pPr>
            <a:r>
              <a:rPr sz="3000" b="1" spc="-5">
                <a:solidFill>
                  <a:srgbClr val="3333FF"/>
                </a:solidFill>
                <a:latin typeface="Consolas"/>
                <a:cs typeface="Consolas"/>
              </a:rPr>
              <a:t>CREATE </a:t>
            </a:r>
            <a:r>
              <a:rPr sz="3000" b="1">
                <a:solidFill>
                  <a:srgbClr val="3333FF"/>
                </a:solidFill>
                <a:latin typeface="Consolas"/>
                <a:cs typeface="Consolas"/>
              </a:rPr>
              <a:t>TABLE</a:t>
            </a:r>
            <a:r>
              <a:rPr sz="3000" b="1" spc="-55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3000" b="1" spc="-5">
                <a:solidFill>
                  <a:srgbClr val="3333FF"/>
                </a:solidFill>
                <a:latin typeface="Consolas"/>
                <a:cs typeface="Consolas"/>
              </a:rPr>
              <a:t>Persoane  </a:t>
            </a:r>
            <a:r>
              <a:rPr sz="3000" b="1">
                <a:solidFill>
                  <a:srgbClr val="3333FF"/>
                </a:solidFill>
                <a:latin typeface="Consolas"/>
                <a:cs typeface="Consolas"/>
              </a:rPr>
              <a:t>(</a:t>
            </a:r>
          </a:p>
          <a:p>
            <a:pPr marL="1542415">
              <a:lnSpc>
                <a:spcPct val="100000"/>
              </a:lnSpc>
              <a:spcBef>
                <a:spcPts val="155"/>
              </a:spcBef>
            </a:pPr>
            <a:r>
              <a:rPr sz="3000" b="1">
                <a:solidFill>
                  <a:srgbClr val="3333FF"/>
                </a:solidFill>
                <a:latin typeface="Consolas"/>
                <a:cs typeface="Consolas"/>
              </a:rPr>
              <a:t>id</a:t>
            </a:r>
            <a:r>
              <a:rPr sz="3000" b="1" spc="-15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3000" b="1" spc="-5">
                <a:solidFill>
                  <a:srgbClr val="3333FF"/>
                </a:solidFill>
                <a:latin typeface="Consolas"/>
                <a:cs typeface="Consolas"/>
              </a:rPr>
              <a:t>INT,</a:t>
            </a:r>
            <a:endParaRPr sz="3000" b="1">
              <a:solidFill>
                <a:srgbClr val="3333FF"/>
              </a:solidFill>
              <a:latin typeface="Consolas"/>
              <a:cs typeface="Consolas"/>
            </a:endParaRPr>
          </a:p>
          <a:p>
            <a:pPr marL="2456815">
              <a:lnSpc>
                <a:spcPct val="100000"/>
              </a:lnSpc>
              <a:spcBef>
                <a:spcPts val="360"/>
              </a:spcBef>
            </a:pPr>
            <a:r>
              <a:rPr sz="3000" b="1">
                <a:solidFill>
                  <a:srgbClr val="3333FF"/>
                </a:solidFill>
                <a:latin typeface="Consolas"/>
                <a:cs typeface="Consolas"/>
              </a:rPr>
              <a:t>nume</a:t>
            </a:r>
            <a:r>
              <a:rPr sz="3000" b="1" spc="-5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3000" b="1">
                <a:solidFill>
                  <a:srgbClr val="3333FF"/>
                </a:solidFill>
                <a:latin typeface="Consolas"/>
                <a:cs typeface="Consolas"/>
              </a:rPr>
              <a:t>VARCHAR(30),</a:t>
            </a:r>
          </a:p>
          <a:p>
            <a:pPr marL="2456815" marR="881380" indent="-363220">
              <a:lnSpc>
                <a:spcPts val="3960"/>
              </a:lnSpc>
              <a:spcBef>
                <a:spcPts val="195"/>
              </a:spcBef>
            </a:pPr>
            <a:r>
              <a:rPr sz="3000" b="1" spc="-5">
                <a:solidFill>
                  <a:srgbClr val="3333FF"/>
                </a:solidFill>
                <a:latin typeface="Consolas"/>
                <a:cs typeface="Consolas"/>
              </a:rPr>
              <a:t>prenume </a:t>
            </a:r>
            <a:r>
              <a:rPr sz="3000" b="1">
                <a:solidFill>
                  <a:srgbClr val="3333FF"/>
                </a:solidFill>
                <a:latin typeface="Consolas"/>
                <a:cs typeface="Consolas"/>
              </a:rPr>
              <a:t>VARCHAR(30),  localitate</a:t>
            </a:r>
            <a:r>
              <a:rPr sz="3000" b="1" spc="-80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3000" b="1">
                <a:solidFill>
                  <a:srgbClr val="3333FF"/>
                </a:solidFill>
                <a:latin typeface="Consolas"/>
                <a:cs typeface="Consolas"/>
              </a:rPr>
              <a:t>VARCHAR(30)</a:t>
            </a:r>
          </a:p>
          <a:p>
            <a:pPr marL="2037714">
              <a:lnSpc>
                <a:spcPct val="100000"/>
              </a:lnSpc>
              <a:spcBef>
                <a:spcPts val="170"/>
              </a:spcBef>
            </a:pPr>
            <a:r>
              <a:rPr sz="3000" b="1" spc="-5">
                <a:solidFill>
                  <a:srgbClr val="3333FF"/>
                </a:solidFill>
                <a:latin typeface="Consolas"/>
                <a:cs typeface="Consolas"/>
              </a:rPr>
              <a:t>);</a:t>
            </a:r>
            <a:endParaRPr sz="3000" b="1">
              <a:solidFill>
                <a:srgbClr val="3333FF"/>
              </a:solidFill>
              <a:latin typeface="Consolas"/>
              <a:cs typeface="Consolas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533400" y="381000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Limbajul</a:t>
            </a:r>
            <a:r>
              <a:rPr kumimoji="0" lang="en-US" sz="3600" b="1" i="0" u="none" strike="noStrike" kern="1200" cap="none" spc="-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SQL:</a:t>
            </a:r>
            <a:r>
              <a:rPr kumimoji="0" lang="en-US" sz="3600" b="1" i="0" u="none" strike="noStrike" kern="1200" cap="none" spc="-1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DDL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3943" y="1219200"/>
            <a:ext cx="7359015" cy="4831450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54965" marR="464184" indent="-342900">
              <a:lnSpc>
                <a:spcPts val="3329"/>
              </a:lnSpc>
              <a:spcBef>
                <a:spcPts val="234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spc="25">
                <a:latin typeface="Cambria"/>
                <a:cs typeface="Cambria"/>
              </a:rPr>
              <a:t>Instrucțiunea </a:t>
            </a:r>
            <a:r>
              <a:rPr sz="2800" b="1">
                <a:solidFill>
                  <a:srgbClr val="0000FF"/>
                </a:solidFill>
                <a:latin typeface="Palatino Linotype"/>
                <a:cs typeface="Palatino Linotype"/>
              </a:rPr>
              <a:t>ALTER TABLE </a:t>
            </a:r>
            <a:r>
              <a:rPr sz="2800" spc="-25">
                <a:latin typeface="Cambria"/>
                <a:cs typeface="Cambria"/>
              </a:rPr>
              <a:t>se </a:t>
            </a:r>
            <a:r>
              <a:rPr sz="2800" spc="-35">
                <a:latin typeface="Cambria"/>
                <a:cs typeface="Cambria"/>
              </a:rPr>
              <a:t>folosește  </a:t>
            </a:r>
            <a:r>
              <a:rPr sz="2800" spc="30">
                <a:latin typeface="Cambria"/>
                <a:cs typeface="Cambria"/>
              </a:rPr>
              <a:t>pentru a </a:t>
            </a:r>
            <a:r>
              <a:rPr sz="2800" spc="65">
                <a:latin typeface="Cambria"/>
                <a:cs typeface="Cambria"/>
              </a:rPr>
              <a:t>modifica </a:t>
            </a:r>
            <a:r>
              <a:rPr sz="2800" spc="10">
                <a:latin typeface="Cambria"/>
                <a:cs typeface="Cambria"/>
              </a:rPr>
              <a:t>structura </a:t>
            </a:r>
            <a:r>
              <a:rPr sz="2800" spc="90">
                <a:latin typeface="Cambria"/>
                <a:cs typeface="Cambria"/>
              </a:rPr>
              <a:t>unui</a:t>
            </a:r>
            <a:r>
              <a:rPr sz="2800" spc="240">
                <a:latin typeface="Cambria"/>
                <a:cs typeface="Cambria"/>
              </a:rPr>
              <a:t> </a:t>
            </a:r>
            <a:r>
              <a:rPr sz="2800" spc="5">
                <a:latin typeface="Cambria"/>
                <a:cs typeface="Cambria"/>
              </a:rPr>
              <a:t>tabel</a:t>
            </a:r>
            <a:endParaRPr sz="2800">
              <a:latin typeface="Cambria"/>
              <a:cs typeface="Cambria"/>
            </a:endParaRPr>
          </a:p>
          <a:p>
            <a:pPr marL="354965" marR="140335" indent="-342900">
              <a:lnSpc>
                <a:spcPts val="3320"/>
              </a:lnSpc>
              <a:spcBef>
                <a:spcPts val="74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spc="40">
                <a:latin typeface="Cambria"/>
                <a:cs typeface="Cambria"/>
              </a:rPr>
              <a:t>Sintaxa </a:t>
            </a:r>
            <a:r>
              <a:rPr sz="2800" spc="35">
                <a:latin typeface="Cambria"/>
                <a:cs typeface="Cambria"/>
              </a:rPr>
              <a:t>instrucțiunii </a:t>
            </a:r>
            <a:r>
              <a:rPr sz="2800" spc="30">
                <a:latin typeface="Cambria"/>
                <a:cs typeface="Cambria"/>
              </a:rPr>
              <a:t>pentru </a:t>
            </a:r>
            <a:r>
              <a:rPr sz="2800" b="1" u="sng" spc="55">
                <a:latin typeface="Cambria"/>
                <a:cs typeface="Cambria"/>
              </a:rPr>
              <a:t>adăugarea</a:t>
            </a:r>
            <a:r>
              <a:rPr sz="2800" spc="55">
                <a:latin typeface="Cambria"/>
                <a:cs typeface="Cambria"/>
              </a:rPr>
              <a:t> </a:t>
            </a:r>
            <a:r>
              <a:rPr sz="2800" spc="-50">
                <a:latin typeface="Cambria"/>
                <a:cs typeface="Cambria"/>
              </a:rPr>
              <a:t>unei  </a:t>
            </a:r>
            <a:r>
              <a:rPr sz="2800" spc="25">
                <a:latin typeface="Cambria"/>
                <a:cs typeface="Cambria"/>
              </a:rPr>
              <a:t>coloane într-un</a:t>
            </a:r>
            <a:r>
              <a:rPr sz="2800" spc="110">
                <a:latin typeface="Cambria"/>
                <a:cs typeface="Cambria"/>
              </a:rPr>
              <a:t> </a:t>
            </a:r>
            <a:r>
              <a:rPr sz="2800" spc="-5">
                <a:latin typeface="Cambria"/>
                <a:cs typeface="Cambria"/>
              </a:rPr>
              <a:t>tabel:</a:t>
            </a:r>
            <a:endParaRPr sz="2800">
              <a:latin typeface="Cambria"/>
              <a:cs typeface="Cambria"/>
            </a:endParaRPr>
          </a:p>
          <a:p>
            <a:pPr marL="927100" marR="1541145">
              <a:lnSpc>
                <a:spcPts val="4070"/>
              </a:lnSpc>
              <a:spcBef>
                <a:spcPts val="130"/>
              </a:spcBef>
            </a:pPr>
            <a:r>
              <a:rPr sz="2800" b="1" spc="-5">
                <a:solidFill>
                  <a:srgbClr val="3333FF"/>
                </a:solidFill>
                <a:latin typeface="Consolas"/>
                <a:cs typeface="Consolas"/>
              </a:rPr>
              <a:t>ALTER TABLE </a:t>
            </a:r>
            <a:r>
              <a:rPr sz="2800" b="1" spc="-5">
                <a:latin typeface="Consolas"/>
                <a:cs typeface="Consolas"/>
              </a:rPr>
              <a:t>table_name  </a:t>
            </a: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2800" b="1" spc="-5">
                <a:latin typeface="Consolas"/>
                <a:cs typeface="Consolas"/>
              </a:rPr>
              <a:t> column_name</a:t>
            </a:r>
            <a:r>
              <a:rPr sz="2800" b="1" spc="-55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datatype;</a:t>
            </a:r>
            <a:endParaRPr sz="2800" b="1">
              <a:latin typeface="Consolas"/>
              <a:cs typeface="Consolas"/>
            </a:endParaRPr>
          </a:p>
          <a:p>
            <a:pPr marL="354965" marR="5080" indent="-342900">
              <a:lnSpc>
                <a:spcPct val="100000"/>
              </a:lnSpc>
              <a:spcBef>
                <a:spcPts val="37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b="1" u="sng" spc="85">
                <a:latin typeface="Cambria"/>
                <a:cs typeface="Cambria"/>
              </a:rPr>
              <a:t>Exemplu</a:t>
            </a:r>
            <a:r>
              <a:rPr sz="2800" spc="85">
                <a:latin typeface="Cambria"/>
                <a:cs typeface="Cambria"/>
              </a:rPr>
              <a:t> </a:t>
            </a:r>
            <a:r>
              <a:rPr sz="2800" spc="60">
                <a:latin typeface="Cambria"/>
                <a:cs typeface="Cambria"/>
              </a:rPr>
              <a:t>de </a:t>
            </a:r>
            <a:r>
              <a:rPr sz="2800" spc="55">
                <a:latin typeface="Cambria"/>
                <a:cs typeface="Cambria"/>
              </a:rPr>
              <a:t>adăugare </a:t>
            </a:r>
            <a:r>
              <a:rPr sz="2800" spc="30">
                <a:latin typeface="Cambria"/>
                <a:cs typeface="Cambria"/>
              </a:rPr>
              <a:t>a </a:t>
            </a:r>
            <a:r>
              <a:rPr sz="2800" spc="50">
                <a:latin typeface="Cambria"/>
                <a:cs typeface="Cambria"/>
              </a:rPr>
              <a:t>unei </a:t>
            </a:r>
            <a:r>
              <a:rPr sz="2800" spc="25">
                <a:latin typeface="Cambria"/>
                <a:cs typeface="Cambria"/>
              </a:rPr>
              <a:t>coloane </a:t>
            </a:r>
            <a:r>
              <a:rPr sz="2800" spc="-35">
                <a:latin typeface="Cambria"/>
                <a:cs typeface="Cambria"/>
              </a:rPr>
              <a:t>într-un  </a:t>
            </a:r>
            <a:r>
              <a:rPr sz="2800" spc="-5">
                <a:latin typeface="Cambria"/>
                <a:cs typeface="Cambria"/>
              </a:rPr>
              <a:t>tabel:</a:t>
            </a:r>
            <a:endParaRPr sz="2800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685"/>
              </a:spcBef>
            </a:pPr>
            <a:r>
              <a:rPr sz="2800" b="1" spc="-5">
                <a:solidFill>
                  <a:srgbClr val="3333FF"/>
                </a:solidFill>
                <a:latin typeface="Consolas"/>
                <a:cs typeface="Consolas"/>
              </a:rPr>
              <a:t>ALTER TABLE</a:t>
            </a:r>
            <a:r>
              <a:rPr sz="2800" b="1" spc="-25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Persoane</a:t>
            </a:r>
            <a:endParaRPr sz="2800" b="1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  <a:tabLst>
                <a:tab pos="1902460" algn="l"/>
              </a:tabLst>
            </a:pP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2800" b="1" spc="-5">
                <a:latin typeface="Consolas"/>
                <a:cs typeface="Consolas"/>
              </a:rPr>
              <a:t>	data_nașterii</a:t>
            </a:r>
            <a:r>
              <a:rPr sz="2800" b="1" spc="-10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DATE;</a:t>
            </a:r>
            <a:endParaRPr sz="2800" b="1">
              <a:latin typeface="Consolas"/>
              <a:cs typeface="Consolas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1219200"/>
            <a:ext cx="8212455" cy="437959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320"/>
              </a:lnSpc>
              <a:spcBef>
                <a:spcPts val="24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spc="40">
                <a:latin typeface="Cambria"/>
                <a:cs typeface="Cambria"/>
              </a:rPr>
              <a:t>Sintaxa </a:t>
            </a:r>
            <a:r>
              <a:rPr sz="2800" spc="35">
                <a:latin typeface="Cambria"/>
                <a:cs typeface="Cambria"/>
              </a:rPr>
              <a:t>instrucțiunii </a:t>
            </a:r>
            <a:r>
              <a:rPr sz="2800" spc="30">
                <a:latin typeface="Cambria"/>
                <a:cs typeface="Cambria"/>
              </a:rPr>
              <a:t>pentru </a:t>
            </a:r>
            <a:r>
              <a:rPr sz="2800" b="1" u="sng" spc="25">
                <a:latin typeface="Cambria"/>
                <a:cs typeface="Cambria"/>
              </a:rPr>
              <a:t>schimbarea </a:t>
            </a:r>
            <a:r>
              <a:rPr sz="2800" b="1" u="sng" spc="65">
                <a:latin typeface="Cambria"/>
                <a:cs typeface="Cambria"/>
              </a:rPr>
              <a:t>tipului </a:t>
            </a:r>
            <a:r>
              <a:rPr sz="2800" b="1" u="sng" spc="-145">
                <a:latin typeface="Cambria"/>
                <a:cs typeface="Cambria"/>
              </a:rPr>
              <a:t>de  </a:t>
            </a:r>
            <a:r>
              <a:rPr sz="2800" b="1" u="sng" spc="30">
                <a:latin typeface="Cambria"/>
                <a:cs typeface="Cambria"/>
              </a:rPr>
              <a:t>date </a:t>
            </a:r>
            <a:r>
              <a:rPr sz="2800" b="1" u="sng" spc="40">
                <a:latin typeface="Cambria"/>
                <a:cs typeface="Cambria"/>
              </a:rPr>
              <a:t>al </a:t>
            </a:r>
            <a:r>
              <a:rPr sz="2800" b="1" u="sng" spc="50">
                <a:latin typeface="Cambria"/>
                <a:cs typeface="Cambria"/>
              </a:rPr>
              <a:t>unei </a:t>
            </a:r>
            <a:r>
              <a:rPr sz="2800" b="1" u="sng" spc="25">
                <a:latin typeface="Cambria"/>
                <a:cs typeface="Cambria"/>
              </a:rPr>
              <a:t>coloane </a:t>
            </a:r>
            <a:r>
              <a:rPr sz="2800" spc="40">
                <a:latin typeface="Cambria"/>
                <a:cs typeface="Cambria"/>
              </a:rPr>
              <a:t>dintr-un</a:t>
            </a:r>
            <a:r>
              <a:rPr sz="2800" spc="229">
                <a:latin typeface="Cambria"/>
                <a:cs typeface="Cambria"/>
              </a:rPr>
              <a:t> </a:t>
            </a:r>
            <a:r>
              <a:rPr sz="2800" spc="-5">
                <a:latin typeface="Cambria"/>
                <a:cs typeface="Cambria"/>
              </a:rPr>
              <a:t>tabel:</a:t>
            </a:r>
            <a:endParaRPr sz="2800">
              <a:latin typeface="Cambria"/>
              <a:cs typeface="Cambria"/>
            </a:endParaRPr>
          </a:p>
          <a:p>
            <a:pPr marL="926465">
              <a:lnSpc>
                <a:spcPct val="100000"/>
              </a:lnSpc>
              <a:spcBef>
                <a:spcPts val="580"/>
              </a:spcBef>
            </a:pPr>
            <a:r>
              <a:rPr sz="2800" b="1" spc="-5">
                <a:latin typeface="Consolas"/>
                <a:cs typeface="Consolas"/>
              </a:rPr>
              <a:t>ALTER TABLE</a:t>
            </a:r>
            <a:r>
              <a:rPr sz="2800" b="1" spc="-20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table_name</a:t>
            </a:r>
            <a:endParaRPr sz="2800" b="1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710"/>
              </a:spcBef>
            </a:pPr>
            <a:r>
              <a:rPr sz="2800" b="1" spc="-5">
                <a:solidFill>
                  <a:srgbClr val="3333FF"/>
                </a:solidFill>
                <a:latin typeface="Consolas"/>
                <a:cs typeface="Consolas"/>
              </a:rPr>
              <a:t>ALTER COLUMN </a:t>
            </a:r>
            <a:r>
              <a:rPr sz="2800" b="1" spc="-5">
                <a:latin typeface="Consolas"/>
                <a:cs typeface="Consolas"/>
              </a:rPr>
              <a:t>column_name</a:t>
            </a:r>
            <a:r>
              <a:rPr sz="2800" b="1" spc="-25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datatype;</a:t>
            </a:r>
            <a:endParaRPr sz="2800" b="1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50">
              <a:latin typeface="Consolas"/>
              <a:cs typeface="Consolas"/>
            </a:endParaRPr>
          </a:p>
          <a:p>
            <a:pPr marL="355600" marR="426084" indent="-342900">
              <a:lnSpc>
                <a:spcPct val="100000"/>
              </a:lnSpc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b="1" u="sng" spc="85">
                <a:latin typeface="Cambria"/>
                <a:cs typeface="Cambria"/>
              </a:rPr>
              <a:t>Exemplu</a:t>
            </a:r>
            <a:r>
              <a:rPr sz="2800" spc="85">
                <a:latin typeface="Cambria"/>
                <a:cs typeface="Cambria"/>
              </a:rPr>
              <a:t> </a:t>
            </a:r>
            <a:r>
              <a:rPr sz="2800" spc="60">
                <a:latin typeface="Cambria"/>
                <a:cs typeface="Cambria"/>
              </a:rPr>
              <a:t>de </a:t>
            </a:r>
            <a:r>
              <a:rPr sz="2800" spc="20">
                <a:latin typeface="Cambria"/>
                <a:cs typeface="Cambria"/>
              </a:rPr>
              <a:t>schimbare </a:t>
            </a:r>
            <a:r>
              <a:rPr sz="2800" spc="30">
                <a:latin typeface="Cambria"/>
                <a:cs typeface="Cambria"/>
              </a:rPr>
              <a:t>a </a:t>
            </a:r>
            <a:r>
              <a:rPr sz="2800" spc="65">
                <a:latin typeface="Cambria"/>
                <a:cs typeface="Cambria"/>
              </a:rPr>
              <a:t>tipului </a:t>
            </a:r>
            <a:r>
              <a:rPr sz="2800" spc="60">
                <a:latin typeface="Cambria"/>
                <a:cs typeface="Cambria"/>
              </a:rPr>
              <a:t>de </a:t>
            </a:r>
            <a:r>
              <a:rPr sz="2800" spc="30">
                <a:latin typeface="Cambria"/>
                <a:cs typeface="Cambria"/>
              </a:rPr>
              <a:t>date </a:t>
            </a:r>
            <a:r>
              <a:rPr sz="2800" spc="40">
                <a:latin typeface="Cambria"/>
                <a:cs typeface="Cambria"/>
              </a:rPr>
              <a:t>al </a:t>
            </a:r>
            <a:r>
              <a:rPr sz="2800" spc="-55">
                <a:latin typeface="Cambria"/>
                <a:cs typeface="Cambria"/>
              </a:rPr>
              <a:t>unei  </a:t>
            </a:r>
            <a:r>
              <a:rPr sz="2800" spc="25">
                <a:latin typeface="Cambria"/>
                <a:cs typeface="Cambria"/>
              </a:rPr>
              <a:t>coloane </a:t>
            </a:r>
            <a:r>
              <a:rPr sz="2800" spc="45">
                <a:latin typeface="Cambria"/>
                <a:cs typeface="Cambria"/>
              </a:rPr>
              <a:t>dintr-un</a:t>
            </a:r>
            <a:r>
              <a:rPr sz="2800" spc="120">
                <a:latin typeface="Cambria"/>
                <a:cs typeface="Cambria"/>
              </a:rPr>
              <a:t> </a:t>
            </a:r>
            <a:r>
              <a:rPr sz="2800" spc="-5">
                <a:latin typeface="Cambria"/>
                <a:cs typeface="Cambria"/>
              </a:rPr>
              <a:t>tabel:</a:t>
            </a:r>
            <a:endParaRPr sz="2800">
              <a:latin typeface="Cambria"/>
              <a:cs typeface="Cambria"/>
            </a:endParaRPr>
          </a:p>
          <a:p>
            <a:pPr marL="926465">
              <a:lnSpc>
                <a:spcPct val="100000"/>
              </a:lnSpc>
              <a:spcBef>
                <a:spcPts val="685"/>
              </a:spcBef>
            </a:pPr>
            <a:r>
              <a:rPr sz="2800" b="1" spc="-5">
                <a:latin typeface="Consolas"/>
                <a:cs typeface="Consolas"/>
              </a:rPr>
              <a:t>ALTER TABLE</a:t>
            </a:r>
            <a:r>
              <a:rPr sz="2800" b="1" spc="-25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Persoane</a:t>
            </a:r>
            <a:endParaRPr sz="2800" b="1">
              <a:latin typeface="Consolas"/>
              <a:cs typeface="Consolas"/>
            </a:endParaRPr>
          </a:p>
          <a:p>
            <a:pPr marL="926465">
              <a:lnSpc>
                <a:spcPct val="100000"/>
              </a:lnSpc>
              <a:spcBef>
                <a:spcPts val="710"/>
              </a:spcBef>
            </a:pPr>
            <a:r>
              <a:rPr sz="2800" b="1" spc="-5">
                <a:solidFill>
                  <a:srgbClr val="3333FF"/>
                </a:solidFill>
                <a:latin typeface="Consolas"/>
                <a:cs typeface="Consolas"/>
              </a:rPr>
              <a:t>ALTER COLUMN </a:t>
            </a:r>
            <a:r>
              <a:rPr sz="2800" b="1" spc="-5">
                <a:latin typeface="Consolas"/>
                <a:cs typeface="Consolas"/>
              </a:rPr>
              <a:t>data_nașterii</a:t>
            </a:r>
            <a:r>
              <a:rPr sz="2800" b="1" spc="-15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DATETIME;</a:t>
            </a:r>
            <a:endParaRPr sz="2800" b="1">
              <a:latin typeface="Consolas"/>
              <a:cs typeface="Consolas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1371600"/>
            <a:ext cx="8373109" cy="44183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55600" marR="406400" indent="-342900">
              <a:lnSpc>
                <a:spcPts val="3810"/>
              </a:lnSpc>
              <a:spcBef>
                <a:spcPts val="254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spc="50">
                <a:latin typeface="Cambria"/>
                <a:cs typeface="Cambria"/>
              </a:rPr>
              <a:t>Sintaxa </a:t>
            </a:r>
            <a:r>
              <a:rPr sz="3200" spc="35">
                <a:latin typeface="Cambria"/>
                <a:cs typeface="Cambria"/>
              </a:rPr>
              <a:t>instrucțiunii </a:t>
            </a:r>
            <a:r>
              <a:rPr sz="3200" spc="40">
                <a:latin typeface="Cambria"/>
                <a:cs typeface="Cambria"/>
              </a:rPr>
              <a:t>pentru </a:t>
            </a:r>
            <a:r>
              <a:rPr sz="3200" b="1" u="sng" spc="-5">
                <a:latin typeface="Cambria"/>
                <a:cs typeface="Cambria"/>
              </a:rPr>
              <a:t>ștergerea </a:t>
            </a:r>
            <a:r>
              <a:rPr sz="3200" b="1" u="sng" spc="-370">
                <a:latin typeface="Cambria"/>
                <a:cs typeface="Cambria"/>
              </a:rPr>
              <a:t>unei  </a:t>
            </a:r>
            <a:r>
              <a:rPr sz="3200" b="1" u="sng" spc="35">
                <a:latin typeface="Cambria"/>
                <a:cs typeface="Cambria"/>
              </a:rPr>
              <a:t>coloane</a:t>
            </a:r>
            <a:r>
              <a:rPr sz="3200" spc="35">
                <a:latin typeface="Cambria"/>
                <a:cs typeface="Cambria"/>
              </a:rPr>
              <a:t> </a:t>
            </a:r>
            <a:r>
              <a:rPr sz="3200" spc="50">
                <a:latin typeface="Cambria"/>
                <a:cs typeface="Cambria"/>
              </a:rPr>
              <a:t>dintr-un</a:t>
            </a:r>
            <a:r>
              <a:rPr sz="3200" spc="135">
                <a:latin typeface="Cambria"/>
                <a:cs typeface="Cambria"/>
              </a:rPr>
              <a:t> </a:t>
            </a:r>
            <a:r>
              <a:rPr sz="3200">
                <a:latin typeface="Cambria"/>
                <a:cs typeface="Cambria"/>
              </a:rPr>
              <a:t>tabel:</a:t>
            </a:r>
          </a:p>
          <a:p>
            <a:pPr marL="927100" marR="2065020">
              <a:lnSpc>
                <a:spcPts val="4650"/>
              </a:lnSpc>
              <a:spcBef>
                <a:spcPts val="135"/>
              </a:spcBef>
            </a:pPr>
            <a:r>
              <a:rPr sz="3200" b="1">
                <a:latin typeface="Consolas"/>
                <a:cs typeface="Consolas"/>
              </a:rPr>
              <a:t>ALTER TABLE table_name  </a:t>
            </a:r>
            <a:r>
              <a:rPr sz="3200" b="1">
                <a:solidFill>
                  <a:srgbClr val="0000FF"/>
                </a:solidFill>
                <a:latin typeface="Consolas"/>
                <a:cs typeface="Consolas"/>
              </a:rPr>
              <a:t>DROP COLUMN</a:t>
            </a:r>
            <a:r>
              <a:rPr sz="3200" b="1" spc="-5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200" b="1">
                <a:latin typeface="Consolas"/>
                <a:cs typeface="Consolas"/>
              </a:rPr>
              <a:t>column_name;</a:t>
            </a:r>
          </a:p>
          <a:p>
            <a:pPr marL="355600" marR="5080" indent="-342900">
              <a:lnSpc>
                <a:spcPts val="3800"/>
              </a:lnSpc>
              <a:spcBef>
                <a:spcPts val="62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b="1" u="sng" spc="105">
                <a:latin typeface="Cambria"/>
                <a:cs typeface="Cambria"/>
              </a:rPr>
              <a:t>Exemplu</a:t>
            </a:r>
            <a:r>
              <a:rPr sz="3200" spc="105">
                <a:latin typeface="Cambria"/>
                <a:cs typeface="Cambria"/>
              </a:rPr>
              <a:t> </a:t>
            </a:r>
            <a:r>
              <a:rPr sz="3200" spc="75">
                <a:latin typeface="Cambria"/>
                <a:cs typeface="Cambria"/>
              </a:rPr>
              <a:t>de </a:t>
            </a:r>
            <a:r>
              <a:rPr sz="3200" spc="-10">
                <a:latin typeface="Cambria"/>
                <a:cs typeface="Cambria"/>
              </a:rPr>
              <a:t>ștergere </a:t>
            </a:r>
            <a:r>
              <a:rPr sz="3200" spc="35">
                <a:latin typeface="Cambria"/>
                <a:cs typeface="Cambria"/>
              </a:rPr>
              <a:t>a </a:t>
            </a:r>
            <a:r>
              <a:rPr sz="3200" spc="60">
                <a:latin typeface="Cambria"/>
                <a:cs typeface="Cambria"/>
              </a:rPr>
              <a:t>unei </a:t>
            </a:r>
            <a:r>
              <a:rPr sz="3200" spc="35">
                <a:latin typeface="Cambria"/>
                <a:cs typeface="Cambria"/>
              </a:rPr>
              <a:t>coloane </a:t>
            </a:r>
            <a:r>
              <a:rPr sz="3200" spc="-170">
                <a:latin typeface="Cambria"/>
                <a:cs typeface="Cambria"/>
              </a:rPr>
              <a:t>dintr-un  </a:t>
            </a:r>
            <a:r>
              <a:rPr sz="3200">
                <a:latin typeface="Cambria"/>
                <a:cs typeface="Cambria"/>
              </a:rPr>
              <a:t>tabel:</a:t>
            </a:r>
          </a:p>
          <a:p>
            <a:pPr marL="927100">
              <a:lnSpc>
                <a:spcPct val="100000"/>
              </a:lnSpc>
              <a:spcBef>
                <a:spcPts val="665"/>
              </a:spcBef>
            </a:pPr>
            <a:r>
              <a:rPr sz="3200" b="1">
                <a:latin typeface="Consolas"/>
                <a:cs typeface="Consolas"/>
              </a:rPr>
              <a:t>ALTER TABLE</a:t>
            </a:r>
            <a:r>
              <a:rPr sz="3200" b="1" spc="-10">
                <a:latin typeface="Consolas"/>
                <a:cs typeface="Consolas"/>
              </a:rPr>
              <a:t> </a:t>
            </a:r>
            <a:r>
              <a:rPr sz="3200" b="1">
                <a:latin typeface="Consolas"/>
                <a:cs typeface="Consolas"/>
              </a:rPr>
              <a:t>Persoane</a:t>
            </a:r>
          </a:p>
          <a:p>
            <a:pPr marL="927100">
              <a:lnSpc>
                <a:spcPct val="100000"/>
              </a:lnSpc>
              <a:spcBef>
                <a:spcPts val="805"/>
              </a:spcBef>
            </a:pPr>
            <a:r>
              <a:rPr sz="3200" b="1">
                <a:solidFill>
                  <a:srgbClr val="0000FF"/>
                </a:solidFill>
                <a:latin typeface="Consolas"/>
                <a:cs typeface="Consolas"/>
              </a:rPr>
              <a:t>DROP COLUMN</a:t>
            </a:r>
            <a:r>
              <a:rPr sz="3200" b="1" spc="-1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3200" b="1">
                <a:latin typeface="Consolas"/>
                <a:cs typeface="Consolas"/>
              </a:rPr>
              <a:t>data_nașterii;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4932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1616" y="1912747"/>
            <a:ext cx="7687945" cy="3872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marR="5080" indent="-342900">
              <a:lnSpc>
                <a:spcPct val="99500"/>
              </a:lnSpc>
              <a:spcBef>
                <a:spcPts val="12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spc="30">
                <a:latin typeface="Cambria"/>
                <a:cs typeface="Cambria"/>
              </a:rPr>
              <a:t>Instrucțiunea </a:t>
            </a:r>
            <a:r>
              <a:rPr sz="3200" b="1" spc="5">
                <a:solidFill>
                  <a:srgbClr val="3333FF"/>
                </a:solidFill>
                <a:latin typeface="Palatino Linotype"/>
                <a:cs typeface="Palatino Linotype"/>
              </a:rPr>
              <a:t>DROP </a:t>
            </a:r>
            <a:r>
              <a:rPr sz="3200" b="1" spc="10">
                <a:solidFill>
                  <a:srgbClr val="3333FF"/>
                </a:solidFill>
                <a:latin typeface="Palatino Linotype"/>
                <a:cs typeface="Palatino Linotype"/>
              </a:rPr>
              <a:t>TABLE </a:t>
            </a:r>
            <a:r>
              <a:rPr sz="3200" spc="-25">
                <a:latin typeface="Cambria"/>
                <a:cs typeface="Cambria"/>
              </a:rPr>
              <a:t>se </a:t>
            </a:r>
            <a:r>
              <a:rPr sz="3200" spc="-185">
                <a:latin typeface="Cambria"/>
                <a:cs typeface="Cambria"/>
              </a:rPr>
              <a:t>folosește  </a:t>
            </a:r>
            <a:r>
              <a:rPr sz="3200" b="1" u="sng" spc="40">
                <a:latin typeface="Cambria"/>
                <a:cs typeface="Cambria"/>
              </a:rPr>
              <a:t>pentru </a:t>
            </a:r>
            <a:r>
              <a:rPr sz="3200" b="1" u="sng" spc="35">
                <a:latin typeface="Cambria"/>
                <a:cs typeface="Cambria"/>
              </a:rPr>
              <a:t>a </a:t>
            </a:r>
            <a:r>
              <a:rPr sz="3200" b="1" u="sng">
                <a:latin typeface="Cambria"/>
                <a:cs typeface="Cambria"/>
              </a:rPr>
              <a:t>șterge </a:t>
            </a:r>
            <a:r>
              <a:rPr sz="3200" b="1" u="sng" spc="114">
                <a:latin typeface="Cambria"/>
                <a:cs typeface="Cambria"/>
              </a:rPr>
              <a:t>un </a:t>
            </a:r>
            <a:r>
              <a:rPr sz="3200" b="1" u="sng" spc="10">
                <a:latin typeface="Cambria"/>
                <a:cs typeface="Cambria"/>
              </a:rPr>
              <a:t>tabel</a:t>
            </a:r>
            <a:r>
              <a:rPr sz="3200" u="sng" spc="10">
                <a:latin typeface="Cambria"/>
                <a:cs typeface="Cambria"/>
              </a:rPr>
              <a:t> </a:t>
            </a:r>
            <a:r>
              <a:rPr sz="3200" spc="35">
                <a:latin typeface="Cambria"/>
                <a:cs typeface="Cambria"/>
              </a:rPr>
              <a:t>dintr-o </a:t>
            </a:r>
            <a:r>
              <a:rPr sz="3200" spc="60">
                <a:latin typeface="Cambria"/>
                <a:cs typeface="Cambria"/>
              </a:rPr>
              <a:t>bază </a:t>
            </a:r>
            <a:r>
              <a:rPr sz="3200" spc="75">
                <a:latin typeface="Cambria"/>
                <a:cs typeface="Cambria"/>
              </a:rPr>
              <a:t>de  </a:t>
            </a:r>
            <a:r>
              <a:rPr sz="3200" spc="40">
                <a:latin typeface="Cambria"/>
                <a:cs typeface="Cambria"/>
              </a:rPr>
              <a:t>date</a:t>
            </a:r>
            <a:endParaRPr sz="320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b="1" u="sng" spc="40">
                <a:latin typeface="Cambria"/>
                <a:cs typeface="Cambria"/>
              </a:rPr>
              <a:t>Sintaxa:</a:t>
            </a:r>
            <a:endParaRPr sz="3200" b="1" u="sng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780"/>
              </a:spcBef>
            </a:pPr>
            <a:r>
              <a:rPr sz="3200" b="1">
                <a:latin typeface="Consolas"/>
                <a:cs typeface="Consolas"/>
              </a:rPr>
              <a:t>DROP TABLE</a:t>
            </a:r>
            <a:r>
              <a:rPr sz="3200" b="1" spc="-15">
                <a:latin typeface="Consolas"/>
                <a:cs typeface="Consolas"/>
              </a:rPr>
              <a:t> </a:t>
            </a:r>
            <a:r>
              <a:rPr sz="3200" b="1">
                <a:latin typeface="Consolas"/>
                <a:cs typeface="Consolas"/>
              </a:rPr>
              <a:t>table_name;</a:t>
            </a: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b="1" u="sng" spc="85">
                <a:latin typeface="Cambria"/>
                <a:cs typeface="Cambria"/>
              </a:rPr>
              <a:t>Exemplu</a:t>
            </a:r>
            <a:r>
              <a:rPr sz="3200" spc="85">
                <a:latin typeface="Cambria"/>
                <a:cs typeface="Cambria"/>
              </a:rPr>
              <a:t>:</a:t>
            </a:r>
            <a:endParaRPr sz="3200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780"/>
              </a:spcBef>
            </a:pPr>
            <a:r>
              <a:rPr sz="3200" b="1">
                <a:latin typeface="Consolas"/>
                <a:cs typeface="Consolas"/>
              </a:rPr>
              <a:t>DROP TABLE</a:t>
            </a:r>
            <a:r>
              <a:rPr sz="3200" b="1" spc="-15">
                <a:latin typeface="Consolas"/>
                <a:cs typeface="Consolas"/>
              </a:rPr>
              <a:t> </a:t>
            </a:r>
            <a:r>
              <a:rPr sz="3200" b="1">
                <a:latin typeface="Consolas"/>
                <a:cs typeface="Consolas"/>
              </a:rPr>
              <a:t>Persoane;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1219200"/>
            <a:ext cx="8763000" cy="52456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85750" indent="-342900">
              <a:lnSpc>
                <a:spcPct val="100000"/>
              </a:lnSpc>
              <a:spcBef>
                <a:spcPts val="10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b="1" spc="60">
                <a:latin typeface="Cambria"/>
                <a:cs typeface="Cambria"/>
              </a:rPr>
              <a:t>În </a:t>
            </a:r>
            <a:r>
              <a:rPr sz="3200" b="1" spc="55">
                <a:latin typeface="Cambria"/>
                <a:cs typeface="Cambria"/>
              </a:rPr>
              <a:t>limbajul </a:t>
            </a:r>
            <a:r>
              <a:rPr sz="3200" b="1" spc="250">
                <a:latin typeface="Cambria"/>
                <a:cs typeface="Cambria"/>
              </a:rPr>
              <a:t>SQL </a:t>
            </a:r>
            <a:r>
              <a:rPr sz="3200" b="1" spc="10">
                <a:latin typeface="Cambria"/>
                <a:cs typeface="Cambria"/>
              </a:rPr>
              <a:t>fiecare </a:t>
            </a:r>
            <a:r>
              <a:rPr sz="3200" b="1" spc="55">
                <a:latin typeface="Cambria"/>
                <a:cs typeface="Cambria"/>
              </a:rPr>
              <a:t>coloană</a:t>
            </a:r>
            <a:r>
              <a:rPr sz="3200" spc="55">
                <a:latin typeface="Cambria"/>
                <a:cs typeface="Cambria"/>
              </a:rPr>
              <a:t>, </a:t>
            </a:r>
            <a:r>
              <a:rPr sz="3200" spc="45">
                <a:latin typeface="Cambria"/>
                <a:cs typeface="Cambria"/>
              </a:rPr>
              <a:t>variabilă  </a:t>
            </a:r>
            <a:r>
              <a:rPr sz="3200" spc="55">
                <a:latin typeface="Cambria"/>
                <a:cs typeface="Cambria"/>
              </a:rPr>
              <a:t>locală, </a:t>
            </a:r>
            <a:r>
              <a:rPr sz="3200" spc="15">
                <a:latin typeface="Cambria"/>
                <a:cs typeface="Cambria"/>
              </a:rPr>
              <a:t>expresie </a:t>
            </a:r>
            <a:r>
              <a:rPr sz="3200" spc="60">
                <a:latin typeface="Cambria"/>
                <a:cs typeface="Cambria"/>
              </a:rPr>
              <a:t>sau </a:t>
            </a:r>
            <a:r>
              <a:rPr sz="3200" spc="40">
                <a:latin typeface="Cambria"/>
                <a:cs typeface="Cambria"/>
              </a:rPr>
              <a:t>parametru </a:t>
            </a:r>
            <a:r>
              <a:rPr sz="3200" b="1" u="sng" spc="-15">
                <a:latin typeface="Cambria"/>
                <a:cs typeface="Cambria"/>
              </a:rPr>
              <a:t>are </a:t>
            </a:r>
            <a:r>
              <a:rPr sz="3200" b="1" u="sng" spc="114">
                <a:latin typeface="Cambria"/>
                <a:cs typeface="Cambria"/>
              </a:rPr>
              <a:t>un </a:t>
            </a:r>
            <a:r>
              <a:rPr sz="3200" b="1" u="sng" spc="45">
                <a:latin typeface="Cambria"/>
                <a:cs typeface="Cambria"/>
              </a:rPr>
              <a:t>tip </a:t>
            </a:r>
            <a:r>
              <a:rPr sz="3200" b="1" u="sng" spc="75">
                <a:latin typeface="Cambria"/>
                <a:cs typeface="Cambria"/>
              </a:rPr>
              <a:t>de  </a:t>
            </a:r>
            <a:r>
              <a:rPr sz="3200" b="1" u="sng" spc="35">
                <a:latin typeface="Cambria"/>
                <a:cs typeface="Cambria"/>
              </a:rPr>
              <a:t>date</a:t>
            </a:r>
            <a:endParaRPr sz="3200" b="1" u="sng">
              <a:latin typeface="Cambria"/>
              <a:cs typeface="Cambria"/>
            </a:endParaRPr>
          </a:p>
          <a:p>
            <a:pPr marL="355600" marR="370840" indent="-342900">
              <a:lnSpc>
                <a:spcPct val="100000"/>
              </a:lnSpc>
              <a:spcBef>
                <a:spcPts val="77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b="1" spc="245">
                <a:latin typeface="Cambria"/>
                <a:cs typeface="Cambria"/>
              </a:rPr>
              <a:t>Un </a:t>
            </a:r>
            <a:r>
              <a:rPr sz="3200" b="1" spc="45">
                <a:latin typeface="Cambria"/>
                <a:cs typeface="Cambria"/>
              </a:rPr>
              <a:t>tip </a:t>
            </a:r>
            <a:r>
              <a:rPr sz="3200" b="1" spc="75">
                <a:latin typeface="Cambria"/>
                <a:cs typeface="Cambria"/>
              </a:rPr>
              <a:t>de </a:t>
            </a:r>
            <a:r>
              <a:rPr sz="3200" b="1" spc="35">
                <a:latin typeface="Cambria"/>
                <a:cs typeface="Cambria"/>
              </a:rPr>
              <a:t>date </a:t>
            </a:r>
            <a:r>
              <a:rPr sz="3200" spc="-30">
                <a:latin typeface="Cambria"/>
                <a:cs typeface="Cambria"/>
              </a:rPr>
              <a:t>este </a:t>
            </a:r>
            <a:r>
              <a:rPr sz="3200" spc="114">
                <a:latin typeface="Cambria"/>
                <a:cs typeface="Cambria"/>
              </a:rPr>
              <a:t>un </a:t>
            </a:r>
            <a:r>
              <a:rPr sz="3200" spc="15">
                <a:latin typeface="Cambria"/>
                <a:cs typeface="Cambria"/>
              </a:rPr>
              <a:t>atribut </a:t>
            </a:r>
            <a:r>
              <a:rPr sz="3200" spc="-10">
                <a:latin typeface="Cambria"/>
                <a:cs typeface="Cambria"/>
              </a:rPr>
              <a:t>care </a:t>
            </a:r>
            <a:r>
              <a:rPr sz="3200" spc="-165">
                <a:latin typeface="Cambria"/>
                <a:cs typeface="Cambria"/>
              </a:rPr>
              <a:t>specifică  </a:t>
            </a:r>
            <a:r>
              <a:rPr sz="3200" spc="-10">
                <a:latin typeface="Cambria"/>
                <a:cs typeface="Cambria"/>
              </a:rPr>
              <a:t>ce </a:t>
            </a:r>
            <a:r>
              <a:rPr sz="3200" spc="45">
                <a:latin typeface="Cambria"/>
                <a:cs typeface="Cambria"/>
              </a:rPr>
              <a:t>fel </a:t>
            </a:r>
            <a:r>
              <a:rPr sz="3200" spc="75">
                <a:latin typeface="Cambria"/>
                <a:cs typeface="Cambria"/>
              </a:rPr>
              <a:t>de </a:t>
            </a:r>
            <a:r>
              <a:rPr sz="3200" spc="55">
                <a:latin typeface="Cambria"/>
                <a:cs typeface="Cambria"/>
              </a:rPr>
              <a:t>valori </a:t>
            </a:r>
            <a:r>
              <a:rPr sz="3200" spc="45">
                <a:latin typeface="Cambria"/>
                <a:cs typeface="Cambria"/>
              </a:rPr>
              <a:t>pot </a:t>
            </a:r>
            <a:r>
              <a:rPr sz="3200" spc="65">
                <a:latin typeface="Cambria"/>
                <a:cs typeface="Cambria"/>
              </a:rPr>
              <a:t>fi </a:t>
            </a:r>
            <a:r>
              <a:rPr sz="3200" spc="-5">
                <a:latin typeface="Cambria"/>
                <a:cs typeface="Cambria"/>
              </a:rPr>
              <a:t>stocate </a:t>
            </a:r>
            <a:r>
              <a:rPr sz="3200" spc="50">
                <a:latin typeface="Cambria"/>
                <a:cs typeface="Cambria"/>
              </a:rPr>
              <a:t>în </a:t>
            </a:r>
            <a:r>
              <a:rPr sz="3200" spc="35">
                <a:latin typeface="Cambria"/>
                <a:cs typeface="Cambria"/>
              </a:rPr>
              <a:t>obiectul  </a:t>
            </a:r>
            <a:r>
              <a:rPr sz="3200" spc="20">
                <a:latin typeface="Cambria"/>
                <a:cs typeface="Cambria"/>
              </a:rPr>
              <a:t>respectiv</a:t>
            </a:r>
            <a:endParaRPr sz="320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b="1" u="sng" spc="60">
                <a:latin typeface="Cambria"/>
                <a:cs typeface="Cambria"/>
              </a:rPr>
              <a:t>Exemple:</a:t>
            </a:r>
            <a:endParaRPr sz="3200" b="1" u="sng">
              <a:latin typeface="Cambria"/>
              <a:cs typeface="Cambria"/>
            </a:endParaRPr>
          </a:p>
          <a:p>
            <a:pPr marL="12700" marR="5080" indent="914400">
              <a:lnSpc>
                <a:spcPct val="100000"/>
              </a:lnSpc>
              <a:spcBef>
                <a:spcPts val="770"/>
              </a:spcBef>
              <a:tabLst>
                <a:tab pos="5499735" algn="l"/>
              </a:tabLst>
            </a:pPr>
            <a:r>
              <a:rPr sz="3200" b="1" i="1" spc="50">
                <a:latin typeface="Cambria"/>
                <a:cs typeface="Cambria"/>
              </a:rPr>
              <a:t>int, </a:t>
            </a:r>
            <a:r>
              <a:rPr sz="3200" b="1" i="1" spc="55">
                <a:latin typeface="Cambria"/>
                <a:cs typeface="Cambria"/>
              </a:rPr>
              <a:t>tinyint, smallint, </a:t>
            </a:r>
            <a:r>
              <a:rPr sz="3200" b="1" i="1" spc="65">
                <a:latin typeface="Cambria"/>
                <a:cs typeface="Cambria"/>
              </a:rPr>
              <a:t>bigint, </a:t>
            </a:r>
            <a:r>
              <a:rPr sz="3200" b="1" i="1" spc="80">
                <a:latin typeface="Cambria"/>
                <a:cs typeface="Cambria"/>
              </a:rPr>
              <a:t>decimal, </a:t>
            </a:r>
            <a:r>
              <a:rPr sz="3200" b="1" i="1" spc="55">
                <a:latin typeface="Cambria"/>
                <a:cs typeface="Cambria"/>
              </a:rPr>
              <a:t>float,  </a:t>
            </a:r>
            <a:r>
              <a:rPr sz="3200" b="1" i="1" spc="25">
                <a:latin typeface="Cambria"/>
                <a:cs typeface="Cambria"/>
              </a:rPr>
              <a:t>real, </a:t>
            </a:r>
            <a:r>
              <a:rPr sz="3200" b="1" i="1" spc="95">
                <a:latin typeface="Cambria"/>
                <a:cs typeface="Cambria"/>
              </a:rPr>
              <a:t>money,</a:t>
            </a:r>
            <a:r>
              <a:rPr sz="3200" b="1" i="1" spc="180">
                <a:latin typeface="Cambria"/>
                <a:cs typeface="Cambria"/>
              </a:rPr>
              <a:t> </a:t>
            </a:r>
            <a:r>
              <a:rPr sz="3200" b="1" i="1" spc="45">
                <a:latin typeface="Cambria"/>
                <a:cs typeface="Cambria"/>
              </a:rPr>
              <a:t>nchar,</a:t>
            </a:r>
            <a:r>
              <a:rPr sz="3200" b="1" i="1" spc="95">
                <a:latin typeface="Cambria"/>
                <a:cs typeface="Cambria"/>
              </a:rPr>
              <a:t> </a:t>
            </a:r>
            <a:r>
              <a:rPr sz="3200" b="1" i="1" spc="50" err="1">
                <a:latin typeface="Cambria"/>
                <a:cs typeface="Cambria"/>
              </a:rPr>
              <a:t>varchar</a:t>
            </a:r>
            <a:r>
              <a:rPr sz="3200" b="1" i="1" spc="50">
                <a:latin typeface="Cambria"/>
                <a:cs typeface="Cambria"/>
              </a:rPr>
              <a:t>, </a:t>
            </a:r>
            <a:r>
              <a:rPr sz="3200" b="1" i="1" spc="50" err="1">
                <a:latin typeface="Cambria"/>
                <a:cs typeface="Cambria"/>
              </a:rPr>
              <a:t>datetime</a:t>
            </a:r>
            <a:r>
              <a:rPr sz="3200" b="1" i="1" spc="50">
                <a:latin typeface="Cambria"/>
                <a:cs typeface="Cambria"/>
              </a:rPr>
              <a:t>, </a:t>
            </a:r>
            <a:r>
              <a:rPr sz="3200" b="1" i="1" spc="60">
                <a:latin typeface="Cambria"/>
                <a:cs typeface="Cambria"/>
              </a:rPr>
              <a:t>date,  </a:t>
            </a:r>
            <a:r>
              <a:rPr sz="3200" b="1" i="1" spc="30">
                <a:latin typeface="Cambria"/>
                <a:cs typeface="Cambria"/>
              </a:rPr>
              <a:t>time</a:t>
            </a:r>
            <a:endParaRPr sz="3200" b="1" i="1">
              <a:latin typeface="Cambria"/>
              <a:cs typeface="Cambria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5800" y="1828800"/>
            <a:ext cx="8458200" cy="3033523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5600" marR="5080" indent="-342900">
              <a:lnSpc>
                <a:spcPts val="3350"/>
              </a:lnSpc>
              <a:spcBef>
                <a:spcPts val="215"/>
              </a:spcBef>
              <a:tabLst>
                <a:tab pos="354965" algn="l"/>
              </a:tabLst>
            </a:pPr>
            <a:r>
              <a:rPr sz="2100" spc="1035">
                <a:solidFill>
                  <a:srgbClr val="9A0000"/>
                </a:solidFill>
                <a:latin typeface="Wingdings"/>
                <a:cs typeface="Wingdings"/>
              </a:rPr>
              <a:t>◼</a:t>
            </a:r>
            <a:r>
              <a:rPr sz="2100" spc="1035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3200" b="1" spc="-5">
                <a:solidFill>
                  <a:srgbClr val="0000FF"/>
                </a:solidFill>
                <a:latin typeface="Palatino Linotype"/>
                <a:cs typeface="Palatino Linotype"/>
              </a:rPr>
              <a:t>Constrângerile</a:t>
            </a:r>
            <a:r>
              <a:rPr sz="3200" b="1" spc="-5">
                <a:latin typeface="Palatino Linotype"/>
                <a:cs typeface="Palatino Linotype"/>
              </a:rPr>
              <a:t> </a:t>
            </a:r>
            <a:r>
              <a:rPr sz="3200" b="1" spc="60">
                <a:solidFill>
                  <a:srgbClr val="0000FF"/>
                </a:solidFill>
                <a:latin typeface="Cambria"/>
                <a:cs typeface="Cambria"/>
              </a:rPr>
              <a:t>de </a:t>
            </a:r>
            <a:r>
              <a:rPr sz="3200" b="1" spc="10">
                <a:solidFill>
                  <a:srgbClr val="0000FF"/>
                </a:solidFill>
                <a:latin typeface="Cambria"/>
                <a:cs typeface="Cambria"/>
              </a:rPr>
              <a:t>integritate </a:t>
            </a:r>
            <a:r>
              <a:rPr sz="3200" b="1" u="sng" spc="-25">
                <a:latin typeface="Cambria"/>
                <a:cs typeface="Cambria"/>
              </a:rPr>
              <a:t>se </a:t>
            </a:r>
            <a:r>
              <a:rPr sz="3200" b="1" u="sng" spc="35">
                <a:latin typeface="Cambria"/>
                <a:cs typeface="Cambria"/>
              </a:rPr>
              <a:t>pot </a:t>
            </a:r>
            <a:r>
              <a:rPr sz="3200" b="1" u="sng" spc="30">
                <a:latin typeface="Cambria"/>
                <a:cs typeface="Cambria"/>
              </a:rPr>
              <a:t>specifica </a:t>
            </a:r>
            <a:r>
              <a:rPr sz="3200" b="1" u="sng" spc="-145">
                <a:latin typeface="Cambria"/>
                <a:cs typeface="Cambria"/>
              </a:rPr>
              <a:t>la  </a:t>
            </a:r>
            <a:r>
              <a:rPr sz="3200" b="1" u="sng" spc="-15">
                <a:latin typeface="Cambria"/>
                <a:cs typeface="Cambria"/>
              </a:rPr>
              <a:t>crearea</a:t>
            </a:r>
            <a:r>
              <a:rPr sz="3200" b="1" u="sng" spc="55">
                <a:latin typeface="Cambria"/>
                <a:cs typeface="Cambria"/>
              </a:rPr>
              <a:t> </a:t>
            </a:r>
            <a:r>
              <a:rPr sz="3200" b="1" u="sng" spc="40">
                <a:latin typeface="Cambria"/>
                <a:cs typeface="Cambria"/>
              </a:rPr>
              <a:t>tabelului</a:t>
            </a:r>
            <a:endParaRPr sz="3200" b="1" u="sng">
              <a:latin typeface="Cambria"/>
              <a:cs typeface="Cambria"/>
            </a:endParaRPr>
          </a:p>
          <a:p>
            <a:pPr marL="12700" marR="1319530" indent="914400">
              <a:lnSpc>
                <a:spcPts val="4029"/>
              </a:lnSpc>
              <a:spcBef>
                <a:spcPts val="175"/>
              </a:spcBef>
            </a:pPr>
            <a:r>
              <a:rPr sz="3200" spc="-20">
                <a:latin typeface="Cambria"/>
                <a:cs typeface="Cambria"/>
              </a:rPr>
              <a:t>(în </a:t>
            </a:r>
            <a:r>
              <a:rPr sz="3200" spc="30" err="1">
                <a:latin typeface="Cambria"/>
                <a:cs typeface="Cambria"/>
              </a:rPr>
              <a:t>instrucțiunea</a:t>
            </a:r>
            <a:r>
              <a:rPr sz="3200" spc="30">
                <a:latin typeface="Cambria"/>
                <a:cs typeface="Cambria"/>
              </a:rPr>
              <a:t> </a:t>
            </a:r>
            <a:r>
              <a:rPr sz="3200" b="1" spc="200">
                <a:solidFill>
                  <a:srgbClr val="0000FF"/>
                </a:solidFill>
                <a:latin typeface="Cambria"/>
                <a:cs typeface="Cambria"/>
              </a:rPr>
              <a:t>CREAT</a:t>
            </a:r>
            <a:r>
              <a:rPr lang="en-US" sz="3200" b="1" spc="200">
                <a:solidFill>
                  <a:srgbClr val="0000FF"/>
                </a:solidFill>
                <a:latin typeface="Cambria"/>
                <a:cs typeface="Cambria"/>
              </a:rPr>
              <a:t>	</a:t>
            </a:r>
            <a:r>
              <a:rPr sz="3200" b="1" spc="105">
                <a:solidFill>
                  <a:srgbClr val="0000FF"/>
                </a:solidFill>
                <a:latin typeface="Cambria"/>
                <a:cs typeface="Cambria"/>
              </a:rPr>
              <a:t>TABLE</a:t>
            </a:r>
            <a:r>
              <a:rPr sz="3200" spc="105">
                <a:latin typeface="Cambria"/>
                <a:cs typeface="Cambria"/>
              </a:rPr>
              <a:t>),  </a:t>
            </a:r>
            <a:endParaRPr lang="en-US" sz="3200" spc="105">
              <a:latin typeface="Cambria"/>
              <a:cs typeface="Cambria"/>
            </a:endParaRPr>
          </a:p>
          <a:p>
            <a:pPr marL="12700" marR="1319530" indent="914400">
              <a:lnSpc>
                <a:spcPts val="4029"/>
              </a:lnSpc>
              <a:spcBef>
                <a:spcPts val="175"/>
              </a:spcBef>
            </a:pPr>
            <a:r>
              <a:rPr sz="3200" b="1" u="sng" spc="40" err="1">
                <a:latin typeface="Cambria"/>
                <a:cs typeface="Cambria"/>
              </a:rPr>
              <a:t>dar</a:t>
            </a:r>
            <a:r>
              <a:rPr sz="3200" b="1" u="sng" spc="40">
                <a:latin typeface="Cambria"/>
                <a:cs typeface="Cambria"/>
              </a:rPr>
              <a:t> </a:t>
            </a:r>
            <a:r>
              <a:rPr sz="3200" b="1" u="sng" spc="10">
                <a:latin typeface="Cambria"/>
                <a:cs typeface="Cambria"/>
              </a:rPr>
              <a:t>și </a:t>
            </a:r>
            <a:r>
              <a:rPr sz="3200" b="1" u="sng" spc="110">
                <a:latin typeface="Cambria"/>
                <a:cs typeface="Cambria"/>
              </a:rPr>
              <a:t>după </a:t>
            </a:r>
            <a:r>
              <a:rPr sz="3200" b="1" u="sng" spc="-15">
                <a:latin typeface="Cambria"/>
                <a:cs typeface="Cambria"/>
              </a:rPr>
              <a:t>ce </a:t>
            </a:r>
            <a:r>
              <a:rPr sz="3200" b="1" u="sng" spc="30">
                <a:latin typeface="Cambria"/>
                <a:cs typeface="Cambria"/>
              </a:rPr>
              <a:t>tabelul a </a:t>
            </a:r>
            <a:r>
              <a:rPr sz="3200" b="1" u="sng" spc="15" err="1">
                <a:latin typeface="Cambria"/>
                <a:cs typeface="Cambria"/>
              </a:rPr>
              <a:t>fost</a:t>
            </a:r>
            <a:r>
              <a:rPr lang="en-US" sz="3200" b="1" u="sng" spc="15">
                <a:latin typeface="Cambria"/>
                <a:cs typeface="Cambria"/>
              </a:rPr>
              <a:t> </a:t>
            </a:r>
            <a:r>
              <a:rPr sz="3200" b="1" u="sng" spc="-15" err="1">
                <a:latin typeface="Cambria"/>
                <a:cs typeface="Cambria"/>
              </a:rPr>
              <a:t>creat</a:t>
            </a:r>
            <a:endParaRPr sz="3200" b="1" u="sng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430"/>
              </a:spcBef>
            </a:pPr>
            <a:r>
              <a:rPr sz="3200">
                <a:latin typeface="Cambria"/>
                <a:cs typeface="Cambria"/>
              </a:rPr>
              <a:t>(cu </a:t>
            </a:r>
            <a:r>
              <a:rPr sz="3200" spc="25">
                <a:latin typeface="Cambria"/>
                <a:cs typeface="Cambria"/>
              </a:rPr>
              <a:t>ajutorul </a:t>
            </a:r>
            <a:r>
              <a:rPr sz="3200" spc="30">
                <a:latin typeface="Cambria"/>
                <a:cs typeface="Cambria"/>
              </a:rPr>
              <a:t>instrucțiunii </a:t>
            </a:r>
            <a:r>
              <a:rPr sz="3200" b="1" spc="180">
                <a:solidFill>
                  <a:srgbClr val="0000FF"/>
                </a:solidFill>
                <a:latin typeface="Cambria"/>
                <a:cs typeface="Cambria"/>
              </a:rPr>
              <a:t>ALTER</a:t>
            </a:r>
            <a:r>
              <a:rPr sz="3200" b="1" spc="235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3200" b="1" spc="105">
                <a:solidFill>
                  <a:srgbClr val="0000FF"/>
                </a:solidFill>
                <a:latin typeface="Cambria"/>
                <a:cs typeface="Cambria"/>
              </a:rPr>
              <a:t>TABLE)</a:t>
            </a:r>
            <a:endParaRPr sz="3200" b="1">
              <a:solidFill>
                <a:srgbClr val="0000FF"/>
              </a:solidFill>
              <a:latin typeface="Cambria"/>
              <a:cs typeface="Cambria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1616" y="1811248"/>
            <a:ext cx="3753485" cy="4739887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400" b="1" u="sng" spc="1180">
                <a:solidFill>
                  <a:srgbClr val="9A0000"/>
                </a:solidFill>
                <a:latin typeface="Wingdings"/>
                <a:cs typeface="Wingdings"/>
              </a:rPr>
              <a:t>◼</a:t>
            </a:r>
            <a:r>
              <a:rPr sz="2400" b="1" u="sng" spc="290">
                <a:solidFill>
                  <a:srgbClr val="9A0000"/>
                </a:solidFill>
                <a:latin typeface="Times New Roman"/>
                <a:cs typeface="Times New Roman"/>
              </a:rPr>
              <a:t> </a:t>
            </a:r>
            <a:r>
              <a:rPr sz="3200" b="1" u="sng" spc="55">
                <a:solidFill>
                  <a:srgbClr val="003366"/>
                </a:solidFill>
                <a:latin typeface="Cambria"/>
                <a:cs typeface="Cambria"/>
              </a:rPr>
              <a:t>Constrângeri:</a:t>
            </a:r>
            <a:endParaRPr sz="3200" b="1" u="sng">
              <a:latin typeface="Cambria"/>
              <a:cs typeface="Cambria"/>
            </a:endParaRPr>
          </a:p>
          <a:p>
            <a:pPr marL="927100" marR="5080">
              <a:lnSpc>
                <a:spcPct val="120000"/>
              </a:lnSpc>
            </a:pPr>
            <a:r>
              <a:rPr sz="3200" b="1" spc="320">
                <a:solidFill>
                  <a:srgbClr val="0000FF"/>
                </a:solidFill>
                <a:latin typeface="Cambria"/>
                <a:cs typeface="Cambria"/>
              </a:rPr>
              <a:t>NOT </a:t>
            </a:r>
            <a:r>
              <a:rPr sz="3200" b="1" spc="340">
                <a:solidFill>
                  <a:srgbClr val="0000FF"/>
                </a:solidFill>
                <a:latin typeface="Cambria"/>
                <a:cs typeface="Cambria"/>
              </a:rPr>
              <a:t>NULL  </a:t>
            </a:r>
            <a:r>
              <a:rPr sz="3200" b="1" spc="315">
                <a:solidFill>
                  <a:srgbClr val="0000FF"/>
                </a:solidFill>
                <a:latin typeface="Cambria"/>
                <a:cs typeface="Cambria"/>
              </a:rPr>
              <a:t>UNIQUE  </a:t>
            </a:r>
            <a:r>
              <a:rPr sz="3200" b="1" spc="240">
                <a:solidFill>
                  <a:srgbClr val="0000FF"/>
                </a:solidFill>
                <a:latin typeface="Cambria"/>
                <a:cs typeface="Cambria"/>
              </a:rPr>
              <a:t>PRIMARY</a:t>
            </a:r>
            <a:r>
              <a:rPr sz="3200" b="1" spc="-5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lang="en-US" sz="3200" b="1" spc="-5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lang="en-US" sz="3200" b="1" spc="-5" err="1">
                <a:solidFill>
                  <a:srgbClr val="0000FF"/>
                </a:solidFill>
                <a:latin typeface="Cambria"/>
                <a:cs typeface="Cambria"/>
              </a:rPr>
              <a:t>k</a:t>
            </a:r>
            <a:r>
              <a:rPr sz="3200" b="1" spc="240" err="1">
                <a:solidFill>
                  <a:srgbClr val="0000FF"/>
                </a:solidFill>
                <a:latin typeface="Cambria"/>
                <a:cs typeface="Cambria"/>
              </a:rPr>
              <a:t>EY</a:t>
            </a:r>
            <a:r>
              <a:rPr sz="3200" b="1" spc="240">
                <a:solidFill>
                  <a:srgbClr val="0000FF"/>
                </a:solidFill>
                <a:latin typeface="Cambria"/>
                <a:cs typeface="Cambria"/>
              </a:rPr>
              <a:t>  </a:t>
            </a:r>
            <a:r>
              <a:rPr sz="3200" b="1" spc="245">
                <a:solidFill>
                  <a:srgbClr val="0000FF"/>
                </a:solidFill>
                <a:latin typeface="Cambria"/>
                <a:cs typeface="Cambria"/>
              </a:rPr>
              <a:t>FOREIGN </a:t>
            </a:r>
            <a:r>
              <a:rPr sz="3200" b="1" spc="240">
                <a:solidFill>
                  <a:srgbClr val="0000FF"/>
                </a:solidFill>
                <a:latin typeface="Cambria"/>
                <a:cs typeface="Cambria"/>
              </a:rPr>
              <a:t>KEY  </a:t>
            </a:r>
            <a:r>
              <a:rPr sz="3200" b="1" spc="365">
                <a:solidFill>
                  <a:srgbClr val="0000FF"/>
                </a:solidFill>
                <a:latin typeface="Cambria"/>
                <a:cs typeface="Cambria"/>
              </a:rPr>
              <a:t>CHECK  </a:t>
            </a:r>
            <a:r>
              <a:rPr sz="3200" b="1" spc="250">
                <a:solidFill>
                  <a:srgbClr val="0000FF"/>
                </a:solidFill>
                <a:latin typeface="Cambria"/>
                <a:cs typeface="Cambria"/>
              </a:rPr>
              <a:t>DEFAULT</a:t>
            </a:r>
            <a:endParaRPr sz="3200" b="1">
              <a:solidFill>
                <a:srgbClr val="0000FF"/>
              </a:solidFill>
              <a:latin typeface="Cambria"/>
              <a:cs typeface="Cambria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400" y="1371600"/>
            <a:ext cx="7814309" cy="461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581785" indent="-342900">
              <a:lnSpc>
                <a:spcPct val="100000"/>
              </a:lnSpc>
              <a:spcBef>
                <a:spcPts val="10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spc="60">
                <a:latin typeface="Cambria"/>
                <a:cs typeface="Cambria"/>
              </a:rPr>
              <a:t>În </a:t>
            </a:r>
            <a:r>
              <a:rPr sz="3200" spc="130">
                <a:latin typeface="Cambria"/>
                <a:cs typeface="Cambria"/>
              </a:rPr>
              <a:t>mod </a:t>
            </a:r>
            <a:r>
              <a:rPr sz="3200" spc="55">
                <a:latin typeface="Cambria"/>
                <a:cs typeface="Cambria"/>
              </a:rPr>
              <a:t>implicit </a:t>
            </a:r>
            <a:r>
              <a:rPr sz="3200" spc="120">
                <a:latin typeface="Cambria"/>
                <a:cs typeface="Cambria"/>
              </a:rPr>
              <a:t>un </a:t>
            </a:r>
            <a:r>
              <a:rPr sz="3200" spc="10">
                <a:latin typeface="Cambria"/>
                <a:cs typeface="Cambria"/>
              </a:rPr>
              <a:t>tabel </a:t>
            </a:r>
            <a:r>
              <a:rPr sz="3200" spc="-225">
                <a:latin typeface="Cambria"/>
                <a:cs typeface="Cambria"/>
              </a:rPr>
              <a:t>permite  </a:t>
            </a:r>
            <a:r>
              <a:rPr sz="3200" spc="-5">
                <a:latin typeface="Cambria"/>
                <a:cs typeface="Cambria"/>
              </a:rPr>
              <a:t>inserarea </a:t>
            </a:r>
            <a:r>
              <a:rPr sz="3200" spc="75">
                <a:latin typeface="Cambria"/>
                <a:cs typeface="Cambria"/>
              </a:rPr>
              <a:t>de </a:t>
            </a:r>
            <a:r>
              <a:rPr sz="3200" spc="55">
                <a:latin typeface="Cambria"/>
                <a:cs typeface="Cambria"/>
              </a:rPr>
              <a:t>valori</a:t>
            </a:r>
            <a:r>
              <a:rPr sz="3200" spc="215">
                <a:latin typeface="Cambria"/>
                <a:cs typeface="Cambria"/>
              </a:rPr>
              <a:t> </a:t>
            </a:r>
            <a:r>
              <a:rPr sz="3200" b="1" spc="345">
                <a:solidFill>
                  <a:srgbClr val="0000FF"/>
                </a:solidFill>
                <a:latin typeface="Cambria"/>
                <a:cs typeface="Cambria"/>
              </a:rPr>
              <a:t>NULL</a:t>
            </a:r>
            <a:endParaRPr sz="3200" b="1">
              <a:solidFill>
                <a:srgbClr val="0000FF"/>
              </a:solidFill>
              <a:latin typeface="Cambria"/>
              <a:cs typeface="Cambria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spc="114">
                <a:latin typeface="Cambria"/>
                <a:cs typeface="Cambria"/>
              </a:rPr>
              <a:t>Dacă nu </a:t>
            </a:r>
            <a:r>
              <a:rPr sz="3200" spc="75">
                <a:latin typeface="Cambria"/>
                <a:cs typeface="Cambria"/>
              </a:rPr>
              <a:t>dorim </a:t>
            </a:r>
            <a:r>
              <a:rPr sz="3200" spc="10">
                <a:latin typeface="Cambria"/>
                <a:cs typeface="Cambria"/>
              </a:rPr>
              <a:t>să </a:t>
            </a:r>
            <a:r>
              <a:rPr sz="3200" spc="40">
                <a:latin typeface="Cambria"/>
                <a:cs typeface="Cambria"/>
              </a:rPr>
              <a:t>permitem </a:t>
            </a:r>
            <a:r>
              <a:rPr sz="3200" spc="-120">
                <a:latin typeface="Cambria"/>
                <a:cs typeface="Cambria"/>
              </a:rPr>
              <a:t>introducerea  </a:t>
            </a:r>
            <a:r>
              <a:rPr sz="3200" spc="75">
                <a:latin typeface="Cambria"/>
                <a:cs typeface="Cambria"/>
              </a:rPr>
              <a:t>de </a:t>
            </a:r>
            <a:r>
              <a:rPr sz="3200" spc="55">
                <a:latin typeface="Cambria"/>
                <a:cs typeface="Cambria"/>
              </a:rPr>
              <a:t>valori </a:t>
            </a:r>
            <a:r>
              <a:rPr sz="3200" b="1" spc="345">
                <a:solidFill>
                  <a:srgbClr val="0000FF"/>
                </a:solidFill>
                <a:latin typeface="Cambria"/>
                <a:cs typeface="Cambria"/>
              </a:rPr>
              <a:t>NULL</a:t>
            </a:r>
            <a:r>
              <a:rPr sz="3200" spc="345">
                <a:latin typeface="Cambria"/>
                <a:cs typeface="Cambria"/>
              </a:rPr>
              <a:t> </a:t>
            </a:r>
            <a:r>
              <a:rPr sz="3200" spc="40">
                <a:latin typeface="Cambria"/>
                <a:cs typeface="Cambria"/>
              </a:rPr>
              <a:t>pentru </a:t>
            </a:r>
            <a:r>
              <a:rPr sz="3200" spc="50">
                <a:latin typeface="Cambria"/>
                <a:cs typeface="Cambria"/>
              </a:rPr>
              <a:t>o </a:t>
            </a:r>
            <a:r>
              <a:rPr sz="3200" spc="60">
                <a:latin typeface="Cambria"/>
                <a:cs typeface="Cambria"/>
              </a:rPr>
              <a:t>coloană,  </a:t>
            </a:r>
            <a:r>
              <a:rPr sz="3200" spc="70">
                <a:latin typeface="Cambria"/>
                <a:cs typeface="Cambria"/>
              </a:rPr>
              <a:t>aplicăm </a:t>
            </a:r>
            <a:r>
              <a:rPr sz="3200" b="1">
                <a:latin typeface="Palatino Linotype"/>
                <a:cs typeface="Palatino Linotype"/>
              </a:rPr>
              <a:t>constrângerea </a:t>
            </a:r>
            <a:r>
              <a:rPr sz="3200" b="1" spc="-5">
                <a:solidFill>
                  <a:srgbClr val="0000FF"/>
                </a:solidFill>
                <a:latin typeface="Palatino Linotype"/>
                <a:cs typeface="Palatino Linotype"/>
              </a:rPr>
              <a:t>NOT </a:t>
            </a:r>
            <a:r>
              <a:rPr sz="3200" b="1" spc="5">
                <a:solidFill>
                  <a:srgbClr val="0000FF"/>
                </a:solidFill>
                <a:latin typeface="Palatino Linotype"/>
                <a:cs typeface="Palatino Linotype"/>
              </a:rPr>
              <a:t>NULL </a:t>
            </a:r>
            <a:r>
              <a:rPr sz="3200" spc="55">
                <a:latin typeface="Cambria"/>
                <a:cs typeface="Cambria"/>
              </a:rPr>
              <a:t>pe  </a:t>
            </a:r>
            <a:r>
              <a:rPr sz="3200" spc="45">
                <a:latin typeface="Cambria"/>
                <a:cs typeface="Cambria"/>
              </a:rPr>
              <a:t>coloana</a:t>
            </a:r>
            <a:r>
              <a:rPr sz="3200" spc="75">
                <a:latin typeface="Cambria"/>
                <a:cs typeface="Cambria"/>
              </a:rPr>
              <a:t> </a:t>
            </a:r>
            <a:r>
              <a:rPr sz="3200" spc="20">
                <a:latin typeface="Cambria"/>
                <a:cs typeface="Cambria"/>
              </a:rPr>
              <a:t>respectivă</a:t>
            </a:r>
            <a:endParaRPr sz="3200">
              <a:latin typeface="Cambria"/>
              <a:cs typeface="Cambria"/>
            </a:endParaRPr>
          </a:p>
          <a:p>
            <a:pPr marL="355600" marR="329565" indent="-342900">
              <a:lnSpc>
                <a:spcPct val="100000"/>
              </a:lnSpc>
              <a:spcBef>
                <a:spcPts val="77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spc="254">
                <a:latin typeface="Cambria"/>
                <a:cs typeface="Cambria"/>
              </a:rPr>
              <a:t>Ca </a:t>
            </a:r>
            <a:r>
              <a:rPr sz="3200" spc="40">
                <a:latin typeface="Cambria"/>
                <a:cs typeface="Cambria"/>
              </a:rPr>
              <a:t>rezultat, </a:t>
            </a:r>
            <a:r>
              <a:rPr sz="3200" b="1" i="1" spc="114">
                <a:latin typeface="Cambria"/>
                <a:cs typeface="Cambria"/>
              </a:rPr>
              <a:t>nu </a:t>
            </a:r>
            <a:r>
              <a:rPr sz="3200" b="1" i="1" spc="135">
                <a:latin typeface="Cambria"/>
                <a:cs typeface="Cambria"/>
              </a:rPr>
              <a:t>vom </a:t>
            </a:r>
            <a:r>
              <a:rPr sz="3200" b="1" i="1" spc="50">
                <a:latin typeface="Cambria"/>
                <a:cs typeface="Cambria"/>
              </a:rPr>
              <a:t>putea </a:t>
            </a:r>
            <a:r>
              <a:rPr sz="3200" b="1" i="1" spc="5">
                <a:latin typeface="Cambria"/>
                <a:cs typeface="Cambria"/>
              </a:rPr>
              <a:t>insera </a:t>
            </a:r>
            <a:r>
              <a:rPr sz="3200" b="1" i="1" spc="65">
                <a:latin typeface="Cambria"/>
                <a:cs typeface="Cambria"/>
              </a:rPr>
              <a:t>sau  </a:t>
            </a:r>
            <a:r>
              <a:rPr sz="3200" b="1" i="1" spc="55">
                <a:latin typeface="Cambria"/>
                <a:cs typeface="Cambria"/>
              </a:rPr>
              <a:t>actualiza </a:t>
            </a:r>
            <a:r>
              <a:rPr sz="3200" b="1" i="1" spc="10">
                <a:latin typeface="Cambria"/>
                <a:cs typeface="Cambria"/>
              </a:rPr>
              <a:t>înregistrări</a:t>
            </a:r>
            <a:r>
              <a:rPr sz="3200" spc="10">
                <a:latin typeface="Cambria"/>
                <a:cs typeface="Cambria"/>
              </a:rPr>
              <a:t> </a:t>
            </a:r>
            <a:r>
              <a:rPr sz="3200" spc="-10">
                <a:latin typeface="Cambria"/>
                <a:cs typeface="Cambria"/>
              </a:rPr>
              <a:t>care </a:t>
            </a:r>
            <a:r>
              <a:rPr sz="3200" spc="114">
                <a:latin typeface="Cambria"/>
                <a:cs typeface="Cambria"/>
              </a:rPr>
              <a:t>nu </a:t>
            </a:r>
            <a:r>
              <a:rPr sz="3200" spc="35">
                <a:latin typeface="Cambria"/>
                <a:cs typeface="Cambria"/>
              </a:rPr>
              <a:t>specifică </a:t>
            </a:r>
            <a:r>
              <a:rPr sz="3200" spc="50">
                <a:latin typeface="Cambria"/>
                <a:cs typeface="Cambria"/>
              </a:rPr>
              <a:t>o  </a:t>
            </a:r>
            <a:r>
              <a:rPr sz="3200" spc="40">
                <a:latin typeface="Cambria"/>
                <a:cs typeface="Cambria"/>
              </a:rPr>
              <a:t>valoare pentru </a:t>
            </a:r>
            <a:r>
              <a:rPr sz="3200" spc="45">
                <a:latin typeface="Cambria"/>
                <a:cs typeface="Cambria"/>
              </a:rPr>
              <a:t>coloana</a:t>
            </a:r>
            <a:r>
              <a:rPr sz="3200" spc="195">
                <a:latin typeface="Cambria"/>
                <a:cs typeface="Cambria"/>
              </a:rPr>
              <a:t> </a:t>
            </a:r>
            <a:r>
              <a:rPr sz="3200" spc="20">
                <a:latin typeface="Cambria"/>
                <a:cs typeface="Cambria"/>
              </a:rPr>
              <a:t>respectivă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5725" marR="5080" indent="-135572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5C2C54BE-38EE-4E2D-A09D-2534AFE804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13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00" y="685800"/>
            <a:ext cx="8153400" cy="216661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wrap="square" lIns="0" tIns="12065" rIns="0" bIns="0" rtlCol="0" anchor="t">
            <a:spAutoFit/>
          </a:bodyPr>
          <a:lstStyle/>
          <a:p>
            <a:pPr marL="354965" marR="462280" indent="-342900">
              <a:spcBef>
                <a:spcPts val="95"/>
              </a:spcBef>
            </a:pPr>
            <a:r>
              <a:rPr lang="en-US" sz="2800" b="1" spc="-10">
                <a:solidFill>
                  <a:srgbClr val="0000FF"/>
                </a:solidFill>
                <a:ea typeface="+mn-lt"/>
                <a:cs typeface="+mn-lt"/>
              </a:rPr>
              <a:t>INSERT </a:t>
            </a:r>
            <a:r>
              <a:rPr lang="en-US" sz="2800" b="1" spc="-25">
                <a:solidFill>
                  <a:srgbClr val="0000FF"/>
                </a:solidFill>
                <a:ea typeface="+mn-lt"/>
                <a:cs typeface="+mn-lt"/>
              </a:rPr>
              <a:t>INTO </a:t>
            </a:r>
            <a:r>
              <a:rPr lang="en-US" sz="2800" b="1" spc="-15" err="1">
                <a:ea typeface="+mn-lt"/>
                <a:cs typeface="+mn-lt"/>
              </a:rPr>
              <a:t>angajati</a:t>
            </a:r>
            <a:r>
              <a:rPr lang="en-US" sz="2800" b="1" spc="-15">
                <a:ea typeface="+mn-lt"/>
                <a:cs typeface="+mn-lt"/>
              </a:rPr>
              <a:t> </a:t>
            </a:r>
            <a:r>
              <a:rPr lang="en-US" sz="2800" spc="-10">
                <a:ea typeface="+mn-lt"/>
                <a:cs typeface="+mn-lt"/>
              </a:rPr>
              <a:t>(</a:t>
            </a:r>
            <a:r>
              <a:rPr lang="en-US" sz="2800" spc="-10" err="1">
                <a:ea typeface="+mn-lt"/>
                <a:cs typeface="+mn-lt"/>
              </a:rPr>
              <a:t>nr_angajat</a:t>
            </a:r>
            <a:r>
              <a:rPr lang="en-US" sz="2800" spc="-10">
                <a:ea typeface="+mn-lt"/>
                <a:cs typeface="+mn-lt"/>
              </a:rPr>
              <a:t>, </a:t>
            </a:r>
            <a:r>
              <a:rPr lang="en-US" sz="2800" spc="-10" err="1">
                <a:ea typeface="+mn-lt"/>
                <a:cs typeface="+mn-lt"/>
              </a:rPr>
              <a:t>nume</a:t>
            </a:r>
            <a:r>
              <a:rPr lang="en-US" sz="2800" spc="-10">
                <a:ea typeface="+mn-lt"/>
                <a:cs typeface="+mn-lt"/>
              </a:rPr>
              <a:t>, </a:t>
            </a:r>
            <a:r>
              <a:rPr lang="en-US" sz="2800" spc="-5" err="1">
                <a:ea typeface="+mn-lt"/>
                <a:cs typeface="+mn-lt"/>
              </a:rPr>
              <a:t>functie</a:t>
            </a:r>
            <a:r>
              <a:rPr lang="en-US" sz="2800" spc="-5">
                <a:ea typeface="+mn-lt"/>
                <a:cs typeface="+mn-lt"/>
              </a:rPr>
              <a:t>,  </a:t>
            </a:r>
            <a:r>
              <a:rPr lang="en-US" sz="2800" spc="-35">
                <a:ea typeface="+mn-lt"/>
                <a:cs typeface="+mn-lt"/>
              </a:rPr>
              <a:t>manager, </a:t>
            </a:r>
            <a:r>
              <a:rPr lang="en-US" sz="2800" spc="-5" err="1">
                <a:solidFill>
                  <a:srgbClr val="FF0000"/>
                </a:solidFill>
                <a:ea typeface="+mn-lt"/>
                <a:cs typeface="+mn-lt"/>
              </a:rPr>
              <a:t>data_ang</a:t>
            </a:r>
            <a:r>
              <a:rPr lang="en-US" sz="2800" spc="-5">
                <a:ea typeface="+mn-lt"/>
                <a:cs typeface="+mn-lt"/>
              </a:rPr>
              <a:t>, </a:t>
            </a:r>
            <a:r>
              <a:rPr lang="en-US" sz="2800" spc="-10" err="1">
                <a:ea typeface="+mn-lt"/>
                <a:cs typeface="+mn-lt"/>
              </a:rPr>
              <a:t>salariu</a:t>
            </a:r>
            <a:r>
              <a:rPr lang="en-US" sz="2800" spc="-10">
                <a:ea typeface="+mn-lt"/>
                <a:cs typeface="+mn-lt"/>
              </a:rPr>
              <a:t>, </a:t>
            </a:r>
            <a:r>
              <a:rPr lang="en-US" sz="2800" spc="-10" err="1">
                <a:ea typeface="+mn-lt"/>
                <a:cs typeface="+mn-lt"/>
              </a:rPr>
              <a:t>comision</a:t>
            </a:r>
            <a:r>
              <a:rPr lang="en-US" sz="2800" spc="-10">
                <a:ea typeface="+mn-lt"/>
                <a:cs typeface="+mn-lt"/>
              </a:rPr>
              <a:t>,</a:t>
            </a:r>
            <a:r>
              <a:rPr lang="en-US" sz="2800" spc="40">
                <a:ea typeface="+mn-lt"/>
                <a:cs typeface="+mn-lt"/>
              </a:rPr>
              <a:t> </a:t>
            </a:r>
            <a:r>
              <a:rPr lang="en-US" sz="2800" spc="-10" err="1">
                <a:ea typeface="+mn-lt"/>
                <a:cs typeface="+mn-lt"/>
              </a:rPr>
              <a:t>nr_dept</a:t>
            </a:r>
            <a:r>
              <a:rPr lang="en-US" sz="2800" spc="-10">
                <a:ea typeface="+mn-lt"/>
                <a:cs typeface="+mn-lt"/>
              </a:rPr>
              <a:t>)</a:t>
            </a:r>
            <a:endParaRPr lang="ru-RU" sz="2800">
              <a:cs typeface="Calibri"/>
            </a:endParaRPr>
          </a:p>
          <a:p>
            <a:pPr marL="12700"/>
            <a:r>
              <a:rPr lang="en-US" sz="2800" b="1" spc="-45">
                <a:solidFill>
                  <a:srgbClr val="0000FF"/>
                </a:solidFill>
                <a:ea typeface="+mn-lt"/>
                <a:cs typeface="+mn-lt"/>
              </a:rPr>
              <a:t>VALUES </a:t>
            </a:r>
            <a:r>
              <a:rPr lang="en-US" sz="2800" spc="-5">
                <a:ea typeface="+mn-lt"/>
                <a:cs typeface="+mn-lt"/>
              </a:rPr>
              <a:t>(10, 'IONICA', 'ANALIST', 11,</a:t>
            </a:r>
            <a:r>
              <a:rPr lang="en-US" sz="2800" spc="80">
                <a:ea typeface="+mn-lt"/>
                <a:cs typeface="+mn-lt"/>
              </a:rPr>
              <a:t> </a:t>
            </a:r>
            <a:r>
              <a:rPr lang="en-US" sz="2800" spc="-40">
                <a:solidFill>
                  <a:srgbClr val="FF0000"/>
                </a:solidFill>
                <a:ea typeface="+mn-lt"/>
                <a:cs typeface="+mn-lt"/>
              </a:rPr>
              <a:t>SYSDATE</a:t>
            </a:r>
            <a:r>
              <a:rPr lang="en-US" sz="2800" spc="-40">
                <a:ea typeface="+mn-lt"/>
                <a:cs typeface="+mn-lt"/>
              </a:rPr>
              <a:t>,</a:t>
            </a:r>
            <a:endParaRPr lang="en-US" sz="2800">
              <a:ea typeface="+mn-lt"/>
              <a:cs typeface="+mn-lt"/>
            </a:endParaRPr>
          </a:p>
          <a:p>
            <a:pPr marL="354965"/>
            <a:r>
              <a:rPr lang="en-US" sz="2800" spc="-5">
                <a:ea typeface="+mn-lt"/>
                <a:cs typeface="+mn-lt"/>
              </a:rPr>
              <a:t>1000, </a:t>
            </a:r>
            <a:r>
              <a:rPr lang="en-US" sz="2800">
                <a:ea typeface="+mn-lt"/>
                <a:cs typeface="+mn-lt"/>
              </a:rPr>
              <a:t>NULL,</a:t>
            </a:r>
            <a:r>
              <a:rPr lang="en-US" sz="2800" spc="45">
                <a:ea typeface="+mn-lt"/>
                <a:cs typeface="+mn-lt"/>
              </a:rPr>
              <a:t> </a:t>
            </a:r>
            <a:r>
              <a:rPr lang="en-US" sz="2800" spc="-5">
                <a:ea typeface="+mn-lt"/>
                <a:cs typeface="+mn-lt"/>
              </a:rPr>
              <a:t>20); </a:t>
            </a:r>
            <a:r>
              <a:rPr lang="en-US" sz="2800" spc="-5">
                <a:latin typeface="Calibri"/>
                <a:cs typeface="Calibri"/>
              </a:rPr>
              <a:t> </a:t>
            </a:r>
            <a:r>
              <a:rPr lang="en-US" sz="2800" b="1" spc="-5">
                <a:solidFill>
                  <a:srgbClr val="00B0F0"/>
                </a:solidFill>
                <a:latin typeface="Calibri"/>
                <a:cs typeface="Calibri"/>
              </a:rPr>
              <a:t>RETINEM!! </a:t>
            </a:r>
            <a:r>
              <a:rPr lang="en-US" sz="2800" b="1" spc="-40">
                <a:solidFill>
                  <a:srgbClr val="FF0000"/>
                </a:solidFill>
                <a:cs typeface="Calibri"/>
              </a:rPr>
              <a:t>SYSDATE == SYSDATE()</a:t>
            </a:r>
            <a:endParaRPr sz="2800" b="1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835233"/>
            <a:ext cx="4267200" cy="830997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54965" marR="462280" indent="-342900">
              <a:lnSpc>
                <a:spcPct val="100000"/>
              </a:lnSpc>
              <a:spcBef>
                <a:spcPts val="95"/>
              </a:spcBef>
            </a:pPr>
            <a:r>
              <a:rPr lang="en-US" sz="2400" b="1" spc="-10" dirty="0">
                <a:solidFill>
                  <a:srgbClr val="0000FF"/>
                </a:solidFill>
                <a:cs typeface="Calibri"/>
              </a:rPr>
              <a:t>INSERT </a:t>
            </a:r>
            <a:r>
              <a:rPr lang="en-US" sz="2400" b="1" spc="-25" dirty="0">
                <a:solidFill>
                  <a:srgbClr val="0000FF"/>
                </a:solidFill>
                <a:cs typeface="Calibri"/>
              </a:rPr>
              <a:t>INTO  </a:t>
            </a:r>
            <a:r>
              <a:rPr lang="en-US" sz="2400" b="1" spc="-15" dirty="0" err="1">
                <a:cs typeface="Calibri"/>
              </a:rPr>
              <a:t>carti</a:t>
            </a:r>
            <a:r>
              <a:rPr lang="en-US" sz="2400" b="1" spc="-15" dirty="0">
                <a:cs typeface="Calibri"/>
              </a:rPr>
              <a:t>  </a:t>
            </a:r>
            <a:r>
              <a:rPr lang="en-US" sz="2400" b="1" spc="-10" dirty="0">
                <a:solidFill>
                  <a:srgbClr val="FF0000"/>
                </a:solidFill>
                <a:cs typeface="Calibri"/>
              </a:rPr>
              <a:t>(</a:t>
            </a:r>
            <a:r>
              <a:rPr lang="en-US" sz="2400" b="1" spc="-10" dirty="0">
                <a:cs typeface="Calibri"/>
              </a:rPr>
              <a:t>‘</a:t>
            </a:r>
            <a:r>
              <a:rPr lang="en-US" sz="2400" b="1" spc="-5" dirty="0" err="1">
                <a:solidFill>
                  <a:srgbClr val="FF0000"/>
                </a:solidFill>
                <a:cs typeface="Calibri"/>
              </a:rPr>
              <a:t>data_n</a:t>
            </a:r>
            <a:r>
              <a:rPr lang="en-US" sz="2400" b="1" spc="-5" dirty="0">
                <a:solidFill>
                  <a:srgbClr val="FF0000"/>
                </a:solidFill>
                <a:cs typeface="Calibri"/>
              </a:rPr>
              <a:t>’)</a:t>
            </a:r>
            <a:endParaRPr lang="en-US" sz="2400" b="1" dirty="0"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2400" b="1" spc="-45" dirty="0">
                <a:solidFill>
                  <a:srgbClr val="0000FF"/>
                </a:solidFill>
                <a:cs typeface="Calibri"/>
              </a:rPr>
              <a:t>VALUES </a:t>
            </a:r>
            <a:r>
              <a:rPr lang="en-US" sz="2400" b="1" spc="-5" dirty="0">
                <a:cs typeface="Calibri"/>
              </a:rPr>
              <a:t>(</a:t>
            </a:r>
            <a:r>
              <a:rPr lang="en-US" sz="2400" b="1" spc="-40" dirty="0">
                <a:solidFill>
                  <a:srgbClr val="FF0000"/>
                </a:solidFill>
                <a:cs typeface="Calibri"/>
              </a:rPr>
              <a:t>SYSDATE()</a:t>
            </a:r>
            <a:r>
              <a:rPr lang="en-US" sz="2400" b="1" spc="-5" dirty="0">
                <a:cs typeface="Calibri"/>
              </a:rPr>
              <a:t>);</a:t>
            </a:r>
            <a:endParaRPr lang="en-US" sz="2400" b="1" dirty="0">
              <a:cs typeface="Calibri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l="23777" t="24576" r="47526" b="59463"/>
          <a:stretch>
            <a:fillRect/>
          </a:stretch>
        </p:blipFill>
        <p:spPr bwMode="auto">
          <a:xfrm>
            <a:off x="4731327" y="2878776"/>
            <a:ext cx="4343400" cy="100975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3" cstate="print"/>
          <a:srcRect l="22990" t="19492" r="9688" b="18896"/>
          <a:stretch>
            <a:fillRect/>
          </a:stretch>
        </p:blipFill>
        <p:spPr bwMode="auto">
          <a:xfrm>
            <a:off x="228600" y="3657600"/>
            <a:ext cx="8686800" cy="3200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Up Arrow 9"/>
          <p:cNvSpPr/>
          <p:nvPr/>
        </p:nvSpPr>
        <p:spPr>
          <a:xfrm rot="10800000">
            <a:off x="4343400" y="3733800"/>
            <a:ext cx="457200" cy="762000"/>
          </a:xfrm>
          <a:prstGeom prst="up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49436" y="4572000"/>
            <a:ext cx="838200" cy="2286000"/>
          </a:xfrm>
          <a:prstGeom prst="rect">
            <a:avLst/>
          </a:prstGeom>
          <a:solidFill>
            <a:srgbClr val="FFFF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5720" y="114300"/>
            <a:ext cx="457200" cy="1143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6415" y="1683461"/>
            <a:ext cx="7534275" cy="447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2100" spc="1035">
                <a:latin typeface="Wingdings"/>
                <a:cs typeface="Wingdings"/>
              </a:rPr>
              <a:t>◼</a:t>
            </a:r>
            <a:r>
              <a:rPr sz="2100" spc="1035">
                <a:latin typeface="Times New Roman"/>
                <a:cs typeface="Times New Roman"/>
              </a:rPr>
              <a:t>	</a:t>
            </a:r>
            <a:r>
              <a:rPr sz="2800" b="1" u="sng" spc="85">
                <a:latin typeface="Cambria"/>
                <a:cs typeface="Cambria"/>
              </a:rPr>
              <a:t>Exemplu</a:t>
            </a:r>
            <a:r>
              <a:rPr sz="2800" spc="85">
                <a:latin typeface="Cambria"/>
                <a:cs typeface="Cambria"/>
              </a:rPr>
              <a:t> </a:t>
            </a:r>
            <a:r>
              <a:rPr sz="2800" spc="65">
                <a:latin typeface="Cambria"/>
                <a:cs typeface="Cambria"/>
              </a:rPr>
              <a:t>de </a:t>
            </a:r>
            <a:r>
              <a:rPr sz="2800" spc="30">
                <a:latin typeface="Cambria"/>
                <a:cs typeface="Cambria"/>
              </a:rPr>
              <a:t>definire a </a:t>
            </a:r>
            <a:r>
              <a:rPr sz="2800" spc="50">
                <a:latin typeface="Cambria"/>
                <a:cs typeface="Cambria"/>
              </a:rPr>
              <a:t>unei </a:t>
            </a:r>
            <a:r>
              <a:rPr sz="2800" spc="15">
                <a:latin typeface="Cambria"/>
                <a:cs typeface="Cambria"/>
              </a:rPr>
              <a:t>constrângeri </a:t>
            </a:r>
            <a:r>
              <a:rPr sz="2800" b="1" spc="135">
                <a:solidFill>
                  <a:srgbClr val="0000FF"/>
                </a:solidFill>
                <a:latin typeface="Cambria"/>
                <a:cs typeface="Cambria"/>
              </a:rPr>
              <a:t>NOT  </a:t>
            </a:r>
            <a:r>
              <a:rPr sz="2800" b="1" spc="290">
                <a:solidFill>
                  <a:srgbClr val="0000FF"/>
                </a:solidFill>
                <a:latin typeface="Cambria"/>
                <a:cs typeface="Cambria"/>
              </a:rPr>
              <a:t>NULL</a:t>
            </a:r>
            <a:r>
              <a:rPr sz="2800" spc="290">
                <a:latin typeface="Cambria"/>
                <a:cs typeface="Cambria"/>
              </a:rPr>
              <a:t> </a:t>
            </a:r>
            <a:r>
              <a:rPr sz="2800" spc="35">
                <a:latin typeface="Cambria"/>
                <a:cs typeface="Cambria"/>
              </a:rPr>
              <a:t>la </a:t>
            </a:r>
            <a:r>
              <a:rPr sz="2800" spc="-15">
                <a:latin typeface="Cambria"/>
                <a:cs typeface="Cambria"/>
              </a:rPr>
              <a:t>crearea </a:t>
            </a:r>
            <a:r>
              <a:rPr sz="2800" spc="90">
                <a:latin typeface="Cambria"/>
                <a:cs typeface="Cambria"/>
              </a:rPr>
              <a:t>unui</a:t>
            </a:r>
            <a:r>
              <a:rPr sz="2800">
                <a:latin typeface="Cambria"/>
                <a:cs typeface="Cambria"/>
              </a:rPr>
              <a:t> </a:t>
            </a:r>
            <a:r>
              <a:rPr sz="2800" spc="-5">
                <a:latin typeface="Cambria"/>
                <a:cs typeface="Cambria"/>
              </a:rPr>
              <a:t>tabel:</a:t>
            </a:r>
            <a:endParaRPr sz="2800">
              <a:latin typeface="Cambria"/>
              <a:cs typeface="Cambria"/>
            </a:endParaRPr>
          </a:p>
          <a:p>
            <a:pPr marL="914400">
              <a:lnSpc>
                <a:spcPct val="100000"/>
              </a:lnSpc>
              <a:spcBef>
                <a:spcPts val="690"/>
              </a:spcBef>
            </a:pPr>
            <a:r>
              <a:rPr sz="2800" b="1" spc="-5">
                <a:latin typeface="Consolas"/>
                <a:cs typeface="Consolas"/>
              </a:rPr>
              <a:t>CREATE TABLE</a:t>
            </a:r>
            <a:r>
              <a:rPr sz="2800" b="1" spc="-10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Studenți</a:t>
            </a:r>
            <a:endParaRPr sz="2800" b="1">
              <a:latin typeface="Consolas"/>
              <a:cs typeface="Consolas"/>
            </a:endParaRPr>
          </a:p>
          <a:p>
            <a:pPr marL="1109345">
              <a:lnSpc>
                <a:spcPct val="100000"/>
              </a:lnSpc>
              <a:spcBef>
                <a:spcPts val="705"/>
              </a:spcBef>
            </a:pPr>
            <a:r>
              <a:rPr sz="2800" b="1" spc="-5">
                <a:latin typeface="Consolas"/>
                <a:cs typeface="Consolas"/>
              </a:rPr>
              <a:t>(</a:t>
            </a:r>
            <a:endParaRPr sz="2800" b="1">
              <a:latin typeface="Consolas"/>
              <a:cs typeface="Consolas"/>
            </a:endParaRPr>
          </a:p>
          <a:p>
            <a:pPr marL="2023745" marR="1986280" indent="-914400">
              <a:lnSpc>
                <a:spcPct val="120000"/>
              </a:lnSpc>
              <a:spcBef>
                <a:spcPts val="5"/>
              </a:spcBef>
              <a:tabLst>
                <a:tab pos="3195955" algn="l"/>
              </a:tabLst>
            </a:pPr>
            <a:r>
              <a:rPr sz="2800" b="1" spc="-10">
                <a:latin typeface="Consolas"/>
                <a:cs typeface="Consolas"/>
              </a:rPr>
              <a:t>cod_s INT </a:t>
            </a:r>
            <a:r>
              <a:rPr sz="2800" b="1" spc="-5">
                <a:solidFill>
                  <a:srgbClr val="3333FF"/>
                </a:solidFill>
                <a:latin typeface="Consolas"/>
                <a:cs typeface="Consolas"/>
              </a:rPr>
              <a:t>NOT NULL</a:t>
            </a:r>
            <a:r>
              <a:rPr sz="2800" b="1" spc="-5">
                <a:latin typeface="Consolas"/>
                <a:cs typeface="Consolas"/>
              </a:rPr>
              <a:t>,  nume</a:t>
            </a:r>
            <a:r>
              <a:rPr sz="2800" b="1">
                <a:latin typeface="Consolas"/>
                <a:cs typeface="Consolas"/>
              </a:rPr>
              <a:t>	</a:t>
            </a:r>
            <a:r>
              <a:rPr sz="2800" b="1" spc="-5">
                <a:latin typeface="Consolas"/>
                <a:cs typeface="Consolas"/>
              </a:rPr>
              <a:t>VARC</a:t>
            </a:r>
            <a:r>
              <a:rPr sz="2800" b="1" spc="-15">
                <a:latin typeface="Consolas"/>
                <a:cs typeface="Consolas"/>
              </a:rPr>
              <a:t>H</a:t>
            </a:r>
            <a:r>
              <a:rPr sz="2800" b="1" spc="-5">
                <a:latin typeface="Consolas"/>
                <a:cs typeface="Consolas"/>
              </a:rPr>
              <a:t>A</a:t>
            </a:r>
            <a:r>
              <a:rPr sz="2800" b="1">
                <a:latin typeface="Consolas"/>
                <a:cs typeface="Consolas"/>
              </a:rPr>
              <a:t>R</a:t>
            </a:r>
            <a:r>
              <a:rPr sz="2800" b="1" spc="-5">
                <a:latin typeface="Consolas"/>
                <a:cs typeface="Consolas"/>
              </a:rPr>
              <a:t>(50),</a:t>
            </a:r>
            <a:endParaRPr sz="2800" b="1">
              <a:latin typeface="Consolas"/>
              <a:cs typeface="Consolas"/>
            </a:endParaRPr>
          </a:p>
          <a:p>
            <a:pPr marL="1109345">
              <a:lnSpc>
                <a:spcPct val="100000"/>
              </a:lnSpc>
              <a:spcBef>
                <a:spcPts val="670"/>
              </a:spcBef>
            </a:pPr>
            <a:r>
              <a:rPr sz="2800" b="1" spc="-5">
                <a:latin typeface="Consolas"/>
                <a:cs typeface="Consolas"/>
              </a:rPr>
              <a:t>prenume</a:t>
            </a:r>
            <a:r>
              <a:rPr sz="2800" b="1" spc="-10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VARCHAR(50),</a:t>
            </a:r>
            <a:endParaRPr sz="2800" b="1">
              <a:latin typeface="Consolas"/>
              <a:cs typeface="Consolas"/>
            </a:endParaRPr>
          </a:p>
          <a:p>
            <a:pPr marL="1109345">
              <a:lnSpc>
                <a:spcPct val="100000"/>
              </a:lnSpc>
              <a:spcBef>
                <a:spcPts val="675"/>
              </a:spcBef>
            </a:pPr>
            <a:r>
              <a:rPr sz="2800" b="1" spc="-5">
                <a:latin typeface="Consolas"/>
                <a:cs typeface="Consolas"/>
              </a:rPr>
              <a:t>oraș</a:t>
            </a:r>
            <a:r>
              <a:rPr sz="2800" b="1" spc="-15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VARCHAR(50)</a:t>
            </a:r>
            <a:endParaRPr sz="2800" b="1">
              <a:latin typeface="Consolas"/>
              <a:cs typeface="Consolas"/>
            </a:endParaRPr>
          </a:p>
          <a:p>
            <a:pPr marL="1109345">
              <a:lnSpc>
                <a:spcPct val="100000"/>
              </a:lnSpc>
              <a:spcBef>
                <a:spcPts val="675"/>
              </a:spcBef>
            </a:pPr>
            <a:r>
              <a:rPr sz="2800" b="1" spc="-5">
                <a:latin typeface="Consolas"/>
                <a:cs typeface="Consolas"/>
              </a:rPr>
              <a:t>);</a:t>
            </a:r>
            <a:endParaRPr sz="2800" b="1">
              <a:latin typeface="Consolas"/>
              <a:cs typeface="Consolas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3540" y="1764233"/>
            <a:ext cx="8451850" cy="4118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3345"/>
              </a:lnSpc>
              <a:spcBef>
                <a:spcPts val="9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b="1" spc="-5">
                <a:latin typeface="Palatino Linotype"/>
                <a:cs typeface="Palatino Linotype"/>
              </a:rPr>
              <a:t>Constrângerea </a:t>
            </a:r>
            <a:r>
              <a:rPr sz="2800" b="1">
                <a:solidFill>
                  <a:srgbClr val="0000FF"/>
                </a:solidFill>
                <a:latin typeface="Palatino Linotype"/>
                <a:cs typeface="Palatino Linotype"/>
              </a:rPr>
              <a:t>UNIQUE</a:t>
            </a:r>
            <a:r>
              <a:rPr sz="2800" b="1">
                <a:latin typeface="Palatino Linotype"/>
                <a:cs typeface="Palatino Linotype"/>
              </a:rPr>
              <a:t> </a:t>
            </a:r>
            <a:r>
              <a:rPr sz="2800" spc="-25">
                <a:latin typeface="Cambria"/>
                <a:cs typeface="Cambria"/>
              </a:rPr>
              <a:t>se </a:t>
            </a:r>
            <a:r>
              <a:rPr sz="2800" spc="25">
                <a:latin typeface="Cambria"/>
                <a:cs typeface="Cambria"/>
              </a:rPr>
              <a:t>definește </a:t>
            </a:r>
            <a:r>
              <a:rPr sz="2800" spc="45">
                <a:latin typeface="Cambria"/>
                <a:cs typeface="Cambria"/>
              </a:rPr>
              <a:t>pe</a:t>
            </a:r>
            <a:r>
              <a:rPr sz="2800" spc="240">
                <a:latin typeface="Cambria"/>
                <a:cs typeface="Cambria"/>
              </a:rPr>
              <a:t> </a:t>
            </a:r>
            <a:r>
              <a:rPr sz="2800" spc="25">
                <a:latin typeface="Cambria"/>
                <a:cs typeface="Cambria"/>
              </a:rPr>
              <a:t>coloanele</a:t>
            </a:r>
            <a:endParaRPr sz="2800">
              <a:latin typeface="Cambria"/>
              <a:cs typeface="Cambria"/>
            </a:endParaRPr>
          </a:p>
          <a:p>
            <a:pPr marL="355600">
              <a:lnSpc>
                <a:spcPts val="3345"/>
              </a:lnSpc>
            </a:pPr>
            <a:r>
              <a:rPr sz="2800" spc="40">
                <a:latin typeface="Cambria"/>
                <a:cs typeface="Cambria"/>
              </a:rPr>
              <a:t>în </a:t>
            </a:r>
            <a:r>
              <a:rPr sz="2800" spc="-15">
                <a:latin typeface="Cambria"/>
                <a:cs typeface="Cambria"/>
              </a:rPr>
              <a:t>care </a:t>
            </a:r>
            <a:r>
              <a:rPr sz="2800" spc="95">
                <a:latin typeface="Cambria"/>
                <a:cs typeface="Cambria"/>
              </a:rPr>
              <a:t>nu </a:t>
            </a:r>
            <a:r>
              <a:rPr sz="2800" spc="60">
                <a:latin typeface="Cambria"/>
                <a:cs typeface="Cambria"/>
              </a:rPr>
              <a:t>dorim </a:t>
            </a:r>
            <a:r>
              <a:rPr sz="2800" spc="5">
                <a:latin typeface="Cambria"/>
                <a:cs typeface="Cambria"/>
              </a:rPr>
              <a:t>să </a:t>
            </a:r>
            <a:r>
              <a:rPr sz="2800" spc="30">
                <a:latin typeface="Cambria"/>
                <a:cs typeface="Cambria"/>
              </a:rPr>
              <a:t>permitem </a:t>
            </a:r>
            <a:r>
              <a:rPr sz="2800" spc="45">
                <a:latin typeface="Cambria"/>
                <a:cs typeface="Cambria"/>
              </a:rPr>
              <a:t>valori</a:t>
            </a:r>
            <a:r>
              <a:rPr sz="2800" spc="340">
                <a:latin typeface="Cambria"/>
                <a:cs typeface="Cambria"/>
              </a:rPr>
              <a:t> </a:t>
            </a:r>
            <a:r>
              <a:rPr sz="2800" spc="50">
                <a:latin typeface="Cambria"/>
                <a:cs typeface="Cambria"/>
              </a:rPr>
              <a:t>duplicate</a:t>
            </a:r>
            <a:endParaRPr sz="2800">
              <a:latin typeface="Cambria"/>
              <a:cs typeface="Cambria"/>
            </a:endParaRPr>
          </a:p>
          <a:p>
            <a:pPr marL="355600" marR="382270" indent="-342900">
              <a:lnSpc>
                <a:spcPct val="100699"/>
              </a:lnSpc>
              <a:spcBef>
                <a:spcPts val="66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spc="25">
                <a:latin typeface="Cambria"/>
                <a:cs typeface="Cambria"/>
              </a:rPr>
              <a:t>Se </a:t>
            </a:r>
            <a:r>
              <a:rPr sz="2800" spc="35">
                <a:latin typeface="Cambria"/>
                <a:cs typeface="Cambria"/>
              </a:rPr>
              <a:t>pot </a:t>
            </a:r>
            <a:r>
              <a:rPr sz="2800" spc="55">
                <a:latin typeface="Cambria"/>
                <a:cs typeface="Cambria"/>
              </a:rPr>
              <a:t>defini </a:t>
            </a:r>
            <a:r>
              <a:rPr sz="2800" spc="70">
                <a:latin typeface="Cambria"/>
                <a:cs typeface="Cambria"/>
              </a:rPr>
              <a:t>mai </a:t>
            </a:r>
            <a:r>
              <a:rPr sz="2800" spc="50">
                <a:latin typeface="Cambria"/>
                <a:cs typeface="Cambria"/>
              </a:rPr>
              <a:t>multe </a:t>
            </a:r>
            <a:r>
              <a:rPr sz="2800" spc="15">
                <a:latin typeface="Cambria"/>
                <a:cs typeface="Cambria"/>
              </a:rPr>
              <a:t>constrângeri </a:t>
            </a:r>
            <a:r>
              <a:rPr sz="2800" b="1" spc="-5">
                <a:solidFill>
                  <a:srgbClr val="0000FF"/>
                </a:solidFill>
                <a:latin typeface="Palatino Linotype"/>
                <a:cs typeface="Palatino Linotype"/>
              </a:rPr>
              <a:t>UNIQUE</a:t>
            </a:r>
            <a:r>
              <a:rPr sz="2800" b="1" spc="-5">
                <a:latin typeface="Palatino Linotype"/>
                <a:cs typeface="Palatino Linotype"/>
              </a:rPr>
              <a:t> </a:t>
            </a:r>
            <a:r>
              <a:rPr sz="2800" spc="-165">
                <a:latin typeface="Cambria"/>
                <a:cs typeface="Cambria"/>
              </a:rPr>
              <a:t>în  </a:t>
            </a:r>
            <a:r>
              <a:rPr sz="2800" spc="15">
                <a:latin typeface="Cambria"/>
                <a:cs typeface="Cambria"/>
              </a:rPr>
              <a:t>același</a:t>
            </a:r>
            <a:r>
              <a:rPr sz="2800" spc="60">
                <a:latin typeface="Cambria"/>
                <a:cs typeface="Cambria"/>
              </a:rPr>
              <a:t> </a:t>
            </a:r>
            <a:r>
              <a:rPr sz="2800" spc="5">
                <a:latin typeface="Cambria"/>
                <a:cs typeface="Cambria"/>
              </a:rPr>
              <a:t>tabel</a:t>
            </a:r>
            <a:endParaRPr sz="280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spc="25">
                <a:latin typeface="Cambria"/>
                <a:cs typeface="Cambria"/>
              </a:rPr>
              <a:t>Se </a:t>
            </a:r>
            <a:r>
              <a:rPr sz="2800" spc="20">
                <a:latin typeface="Cambria"/>
                <a:cs typeface="Cambria"/>
              </a:rPr>
              <a:t>poate </a:t>
            </a:r>
            <a:r>
              <a:rPr sz="2800" spc="55">
                <a:latin typeface="Cambria"/>
                <a:cs typeface="Cambria"/>
              </a:rPr>
              <a:t>defini </a:t>
            </a:r>
            <a:r>
              <a:rPr sz="2800" spc="45">
                <a:latin typeface="Cambria"/>
                <a:cs typeface="Cambria"/>
              </a:rPr>
              <a:t>pe </a:t>
            </a:r>
            <a:r>
              <a:rPr sz="2800" spc="75">
                <a:latin typeface="Cambria"/>
                <a:cs typeface="Cambria"/>
              </a:rPr>
              <a:t>una </a:t>
            </a:r>
            <a:r>
              <a:rPr sz="2800" spc="50">
                <a:latin typeface="Cambria"/>
                <a:cs typeface="Cambria"/>
              </a:rPr>
              <a:t>sau </a:t>
            </a:r>
            <a:r>
              <a:rPr sz="2800" spc="70">
                <a:latin typeface="Cambria"/>
                <a:cs typeface="Cambria"/>
              </a:rPr>
              <a:t>mai </a:t>
            </a:r>
            <a:r>
              <a:rPr sz="2800" spc="50">
                <a:latin typeface="Cambria"/>
                <a:cs typeface="Cambria"/>
              </a:rPr>
              <a:t>multe</a:t>
            </a:r>
            <a:r>
              <a:rPr sz="2800" spc="290">
                <a:latin typeface="Cambria"/>
                <a:cs typeface="Cambria"/>
              </a:rPr>
              <a:t> </a:t>
            </a:r>
            <a:r>
              <a:rPr sz="2800" spc="25">
                <a:latin typeface="Cambria"/>
                <a:cs typeface="Cambria"/>
              </a:rPr>
              <a:t>coloane</a:t>
            </a:r>
            <a:endParaRPr sz="2800">
              <a:latin typeface="Cambria"/>
              <a:cs typeface="Cambria"/>
            </a:endParaRPr>
          </a:p>
          <a:p>
            <a:pPr marL="355600" marR="5080" indent="-342900">
              <a:lnSpc>
                <a:spcPct val="99900"/>
              </a:lnSpc>
              <a:spcBef>
                <a:spcPts val="69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spc="45">
                <a:latin typeface="Cambria"/>
                <a:cs typeface="Cambria"/>
              </a:rPr>
              <a:t>În </a:t>
            </a:r>
            <a:r>
              <a:rPr sz="2800" spc="70">
                <a:latin typeface="Cambria"/>
                <a:cs typeface="Cambria"/>
              </a:rPr>
              <a:t>cazul </a:t>
            </a:r>
            <a:r>
              <a:rPr sz="2800" spc="40">
                <a:latin typeface="Cambria"/>
                <a:cs typeface="Cambria"/>
              </a:rPr>
              <a:t>în </a:t>
            </a:r>
            <a:r>
              <a:rPr sz="2800" spc="-15">
                <a:latin typeface="Cambria"/>
                <a:cs typeface="Cambria"/>
              </a:rPr>
              <a:t>care </a:t>
            </a:r>
            <a:r>
              <a:rPr sz="2800" spc="40">
                <a:latin typeface="Cambria"/>
                <a:cs typeface="Cambria"/>
              </a:rPr>
              <a:t>o </a:t>
            </a:r>
            <a:r>
              <a:rPr sz="2800" spc="10">
                <a:latin typeface="Cambria"/>
                <a:cs typeface="Cambria"/>
              </a:rPr>
              <a:t>constrângere </a:t>
            </a:r>
            <a:r>
              <a:rPr sz="2800" b="1" spc="-5">
                <a:solidFill>
                  <a:srgbClr val="0000FF"/>
                </a:solidFill>
                <a:latin typeface="Palatino Linotype"/>
                <a:cs typeface="Palatino Linotype"/>
              </a:rPr>
              <a:t>UNIQUE</a:t>
            </a:r>
            <a:r>
              <a:rPr sz="2800" b="1" spc="-5">
                <a:latin typeface="Palatino Linotype"/>
                <a:cs typeface="Palatino Linotype"/>
              </a:rPr>
              <a:t> </a:t>
            </a:r>
            <a:r>
              <a:rPr sz="2800" spc="-30">
                <a:latin typeface="Cambria"/>
                <a:cs typeface="Cambria"/>
              </a:rPr>
              <a:t>este  </a:t>
            </a:r>
            <a:r>
              <a:rPr sz="2800" spc="40">
                <a:latin typeface="Cambria"/>
                <a:cs typeface="Cambria"/>
              </a:rPr>
              <a:t>definită </a:t>
            </a:r>
            <a:r>
              <a:rPr sz="2800" spc="45">
                <a:latin typeface="Cambria"/>
                <a:cs typeface="Cambria"/>
              </a:rPr>
              <a:t>pe </a:t>
            </a:r>
            <a:r>
              <a:rPr sz="2800" spc="70">
                <a:latin typeface="Cambria"/>
                <a:cs typeface="Cambria"/>
              </a:rPr>
              <a:t>mai </a:t>
            </a:r>
            <a:r>
              <a:rPr sz="2800" spc="50">
                <a:latin typeface="Cambria"/>
                <a:cs typeface="Cambria"/>
              </a:rPr>
              <a:t>multe </a:t>
            </a:r>
            <a:r>
              <a:rPr sz="2800" spc="40">
                <a:latin typeface="Cambria"/>
                <a:cs typeface="Cambria"/>
              </a:rPr>
              <a:t>coloane, </a:t>
            </a:r>
            <a:r>
              <a:rPr sz="2800" b="1" i="1" spc="40">
                <a:latin typeface="Cambria"/>
                <a:cs typeface="Cambria"/>
              </a:rPr>
              <a:t>combinația </a:t>
            </a:r>
            <a:r>
              <a:rPr sz="2800" b="1" i="1" spc="60">
                <a:latin typeface="Cambria"/>
                <a:cs typeface="Cambria"/>
              </a:rPr>
              <a:t>de </a:t>
            </a:r>
            <a:r>
              <a:rPr sz="2800" b="1" i="1" spc="40">
                <a:latin typeface="Cambria"/>
                <a:cs typeface="Cambria"/>
              </a:rPr>
              <a:t>valori  </a:t>
            </a:r>
            <a:r>
              <a:rPr sz="2800" b="1" i="1" spc="85">
                <a:latin typeface="Cambria"/>
                <a:cs typeface="Cambria"/>
              </a:rPr>
              <a:t>din </a:t>
            </a:r>
            <a:r>
              <a:rPr sz="2800" b="1" i="1" spc="25">
                <a:latin typeface="Cambria"/>
                <a:cs typeface="Cambria"/>
              </a:rPr>
              <a:t>coloanele </a:t>
            </a:r>
            <a:r>
              <a:rPr sz="2800" b="1" i="1" spc="10">
                <a:latin typeface="Cambria"/>
                <a:cs typeface="Cambria"/>
              </a:rPr>
              <a:t>respective</a:t>
            </a:r>
            <a:r>
              <a:rPr sz="2800" spc="10">
                <a:latin typeface="Cambria"/>
                <a:cs typeface="Cambria"/>
              </a:rPr>
              <a:t> </a:t>
            </a:r>
            <a:r>
              <a:rPr sz="2800" spc="5">
                <a:latin typeface="Cambria"/>
                <a:cs typeface="Cambria"/>
              </a:rPr>
              <a:t>trebuie să </a:t>
            </a:r>
            <a:r>
              <a:rPr sz="2800" spc="30">
                <a:latin typeface="Cambria"/>
                <a:cs typeface="Cambria"/>
              </a:rPr>
              <a:t>fie </a:t>
            </a:r>
            <a:r>
              <a:rPr sz="2800" spc="55">
                <a:latin typeface="Cambria"/>
                <a:cs typeface="Cambria"/>
              </a:rPr>
              <a:t>unică </a:t>
            </a:r>
            <a:r>
              <a:rPr sz="2800" spc="40">
                <a:latin typeface="Cambria"/>
                <a:cs typeface="Cambria"/>
              </a:rPr>
              <a:t>la </a:t>
            </a:r>
            <a:r>
              <a:rPr sz="2800" spc="55">
                <a:latin typeface="Cambria"/>
                <a:cs typeface="Cambria"/>
              </a:rPr>
              <a:t>nivel  </a:t>
            </a:r>
            <a:r>
              <a:rPr sz="2800" spc="60">
                <a:latin typeface="Cambria"/>
                <a:cs typeface="Cambria"/>
              </a:rPr>
              <a:t>de</a:t>
            </a:r>
            <a:r>
              <a:rPr sz="2800" spc="75">
                <a:latin typeface="Cambria"/>
                <a:cs typeface="Cambria"/>
              </a:rPr>
              <a:t> </a:t>
            </a:r>
            <a:r>
              <a:rPr sz="2800">
                <a:latin typeface="Cambria"/>
                <a:cs typeface="Cambria"/>
              </a:rPr>
              <a:t>înregistrare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24840" y="1678889"/>
            <a:ext cx="7730490" cy="4475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3240"/>
              </a:lnSpc>
              <a:spcBef>
                <a:spcPts val="100"/>
              </a:spcBef>
              <a:tabLst>
                <a:tab pos="342900" algn="l"/>
              </a:tabLst>
            </a:pPr>
            <a:r>
              <a:rPr sz="2250" spc="1115">
                <a:latin typeface="Wingdings"/>
                <a:cs typeface="Wingdings"/>
              </a:rPr>
              <a:t>◼</a:t>
            </a:r>
            <a:r>
              <a:rPr sz="2250" spc="1115">
                <a:latin typeface="Times New Roman"/>
                <a:cs typeface="Times New Roman"/>
              </a:rPr>
              <a:t>	</a:t>
            </a:r>
            <a:r>
              <a:rPr sz="3000" b="1" u="sng" spc="95">
                <a:latin typeface="Cambria"/>
                <a:cs typeface="Cambria"/>
              </a:rPr>
              <a:t>Exemplu</a:t>
            </a:r>
            <a:r>
              <a:rPr sz="3000" spc="95">
                <a:latin typeface="Cambria"/>
                <a:cs typeface="Cambria"/>
              </a:rPr>
              <a:t> </a:t>
            </a:r>
            <a:r>
              <a:rPr sz="3000" spc="70">
                <a:latin typeface="Cambria"/>
                <a:cs typeface="Cambria"/>
              </a:rPr>
              <a:t>de </a:t>
            </a:r>
            <a:r>
              <a:rPr sz="3000" spc="35">
                <a:latin typeface="Cambria"/>
                <a:cs typeface="Cambria"/>
              </a:rPr>
              <a:t>definire a </a:t>
            </a:r>
            <a:r>
              <a:rPr sz="3000" spc="55" err="1">
                <a:latin typeface="Cambria"/>
                <a:cs typeface="Cambria"/>
              </a:rPr>
              <a:t>unei</a:t>
            </a:r>
            <a:r>
              <a:rPr sz="3000" spc="215">
                <a:latin typeface="Cambria"/>
                <a:cs typeface="Cambria"/>
              </a:rPr>
              <a:t> </a:t>
            </a:r>
            <a:r>
              <a:rPr sz="3000" spc="20" err="1">
                <a:latin typeface="Cambria"/>
                <a:cs typeface="Cambria"/>
              </a:rPr>
              <a:t>constrângeri</a:t>
            </a:r>
            <a:r>
              <a:rPr lang="en-US" sz="3000" spc="20">
                <a:latin typeface="Cambria"/>
                <a:cs typeface="Cambria"/>
              </a:rPr>
              <a:t> </a:t>
            </a:r>
            <a:r>
              <a:rPr sz="3000" b="1" spc="295">
                <a:solidFill>
                  <a:srgbClr val="0000FF"/>
                </a:solidFill>
                <a:latin typeface="Cambria"/>
                <a:cs typeface="Cambria"/>
              </a:rPr>
              <a:t>UNIQUE</a:t>
            </a:r>
            <a:r>
              <a:rPr sz="3000" spc="295">
                <a:latin typeface="Cambria"/>
                <a:cs typeface="Cambria"/>
              </a:rPr>
              <a:t> </a:t>
            </a:r>
            <a:r>
              <a:rPr sz="3000" spc="50">
                <a:latin typeface="Cambria"/>
                <a:cs typeface="Cambria"/>
              </a:rPr>
              <a:t>pe </a:t>
            </a:r>
            <a:r>
              <a:rPr sz="3000" spc="45">
                <a:latin typeface="Cambria"/>
                <a:cs typeface="Cambria"/>
              </a:rPr>
              <a:t>o </a:t>
            </a:r>
            <a:r>
              <a:rPr sz="3000" spc="40">
                <a:latin typeface="Cambria"/>
                <a:cs typeface="Cambria"/>
              </a:rPr>
              <a:t>coloană la </a:t>
            </a:r>
            <a:r>
              <a:rPr sz="3000" spc="-15">
                <a:latin typeface="Cambria"/>
                <a:cs typeface="Cambria"/>
              </a:rPr>
              <a:t>crearea </a:t>
            </a:r>
            <a:r>
              <a:rPr sz="3000" spc="100">
                <a:latin typeface="Cambria"/>
                <a:cs typeface="Cambria"/>
              </a:rPr>
              <a:t>unui</a:t>
            </a:r>
            <a:r>
              <a:rPr sz="3000" spc="180">
                <a:latin typeface="Cambria"/>
                <a:cs typeface="Cambria"/>
              </a:rPr>
              <a:t> </a:t>
            </a:r>
            <a:r>
              <a:rPr sz="3000" spc="-5">
                <a:latin typeface="Cambria"/>
                <a:cs typeface="Cambria"/>
              </a:rPr>
              <a:t>tabel:</a:t>
            </a:r>
            <a:endParaRPr sz="3000">
              <a:latin typeface="Cambria"/>
              <a:cs typeface="Cambria"/>
            </a:endParaRPr>
          </a:p>
          <a:p>
            <a:pPr marL="914400">
              <a:lnSpc>
                <a:spcPct val="100000"/>
              </a:lnSpc>
            </a:pPr>
            <a:r>
              <a:rPr sz="3000" b="1" spc="-5">
                <a:latin typeface="Consolas"/>
                <a:cs typeface="Consolas"/>
              </a:rPr>
              <a:t>CREATE </a:t>
            </a:r>
            <a:r>
              <a:rPr sz="3000" b="1">
                <a:latin typeface="Consolas"/>
                <a:cs typeface="Consolas"/>
              </a:rPr>
              <a:t>TABLE</a:t>
            </a:r>
            <a:r>
              <a:rPr sz="3000" b="1" spc="-5">
                <a:latin typeface="Consolas"/>
                <a:cs typeface="Consolas"/>
              </a:rPr>
              <a:t> Studenți</a:t>
            </a:r>
            <a:endParaRPr sz="3000" b="1">
              <a:latin typeface="Consolas"/>
              <a:cs typeface="Consolas"/>
            </a:endParaRPr>
          </a:p>
          <a:p>
            <a:pPr marR="6180455" algn="r">
              <a:lnSpc>
                <a:spcPct val="100000"/>
              </a:lnSpc>
            </a:pPr>
            <a:r>
              <a:rPr sz="3000" b="1">
                <a:latin typeface="Consolas"/>
                <a:cs typeface="Consolas"/>
              </a:rPr>
              <a:t>(</a:t>
            </a:r>
          </a:p>
          <a:p>
            <a:pPr marL="1331595" marR="2619375">
              <a:lnSpc>
                <a:spcPct val="100000"/>
              </a:lnSpc>
              <a:tabLst>
                <a:tab pos="2589530" algn="l"/>
              </a:tabLst>
            </a:pPr>
            <a:r>
              <a:rPr sz="3000" b="1">
                <a:latin typeface="Consolas"/>
                <a:cs typeface="Consolas"/>
              </a:rPr>
              <a:t>cod_s </a:t>
            </a:r>
            <a:r>
              <a:rPr sz="3000" b="1" spc="-5">
                <a:latin typeface="Consolas"/>
                <a:cs typeface="Consolas"/>
              </a:rPr>
              <a:t>INT </a:t>
            </a:r>
            <a:r>
              <a:rPr sz="3000" b="1" spc="-5">
                <a:solidFill>
                  <a:srgbClr val="0000FF"/>
                </a:solidFill>
                <a:latin typeface="Consolas"/>
                <a:cs typeface="Consolas"/>
              </a:rPr>
              <a:t>UNIQUE</a:t>
            </a:r>
            <a:r>
              <a:rPr sz="3000" b="1" spc="-5">
                <a:latin typeface="Consolas"/>
                <a:cs typeface="Consolas"/>
              </a:rPr>
              <a:t>,  </a:t>
            </a:r>
            <a:r>
              <a:rPr sz="3000" b="1">
                <a:latin typeface="Consolas"/>
                <a:cs typeface="Consolas"/>
              </a:rPr>
              <a:t>nume	VARCHAR</a:t>
            </a:r>
            <a:r>
              <a:rPr sz="3000" b="1" spc="-15">
                <a:latin typeface="Consolas"/>
                <a:cs typeface="Consolas"/>
              </a:rPr>
              <a:t>(</a:t>
            </a:r>
            <a:r>
              <a:rPr sz="3000" b="1">
                <a:latin typeface="Consolas"/>
                <a:cs typeface="Consolas"/>
              </a:rPr>
              <a:t>50),</a:t>
            </a:r>
          </a:p>
          <a:p>
            <a:pPr marL="1331595">
              <a:lnSpc>
                <a:spcPct val="100000"/>
              </a:lnSpc>
              <a:spcBef>
                <a:spcPts val="5"/>
              </a:spcBef>
            </a:pPr>
            <a:r>
              <a:rPr sz="3000" b="1">
                <a:latin typeface="Consolas"/>
                <a:cs typeface="Consolas"/>
              </a:rPr>
              <a:t>prenume</a:t>
            </a:r>
            <a:r>
              <a:rPr sz="3000" b="1" spc="-5">
                <a:latin typeface="Consolas"/>
                <a:cs typeface="Consolas"/>
              </a:rPr>
              <a:t> VARCHAR(50),</a:t>
            </a:r>
            <a:endParaRPr sz="3000" b="1">
              <a:latin typeface="Consolas"/>
              <a:cs typeface="Consolas"/>
            </a:endParaRPr>
          </a:p>
          <a:p>
            <a:pPr marL="1331595">
              <a:lnSpc>
                <a:spcPct val="100000"/>
              </a:lnSpc>
            </a:pPr>
            <a:r>
              <a:rPr sz="3000" b="1">
                <a:latin typeface="Consolas"/>
                <a:cs typeface="Consolas"/>
              </a:rPr>
              <a:t>oraș</a:t>
            </a:r>
            <a:r>
              <a:rPr sz="3000" b="1" spc="-5">
                <a:latin typeface="Consolas"/>
                <a:cs typeface="Consolas"/>
              </a:rPr>
              <a:t> VARCHAR(50)</a:t>
            </a:r>
            <a:endParaRPr sz="3000" b="1">
              <a:latin typeface="Consolas"/>
              <a:cs typeface="Consolas"/>
            </a:endParaRPr>
          </a:p>
          <a:p>
            <a:pPr marR="6180455" algn="r">
              <a:lnSpc>
                <a:spcPct val="100000"/>
              </a:lnSpc>
            </a:pPr>
            <a:r>
              <a:rPr sz="3000" b="1" spc="-10">
                <a:latin typeface="Consolas"/>
                <a:cs typeface="Consolas"/>
              </a:rPr>
              <a:t>)</a:t>
            </a:r>
            <a:r>
              <a:rPr sz="3000" b="1">
                <a:latin typeface="Consolas"/>
                <a:cs typeface="Consolas"/>
              </a:rPr>
              <a:t>;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838200" y="457200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Limbajul</a:t>
            </a:r>
            <a:r>
              <a:rPr kumimoji="0" lang="en-US" sz="3600" b="1" i="0" u="none" strike="noStrike" kern="1200" cap="none" spc="-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SQL:</a:t>
            </a:r>
            <a:r>
              <a:rPr kumimoji="0" lang="en-US" sz="3600" b="1" i="0" u="none" strike="noStrike" kern="1200" cap="none" spc="-10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DDL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04800" y="1066800"/>
            <a:ext cx="8229600" cy="5382627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77825" indent="-342900">
              <a:lnSpc>
                <a:spcPts val="2590"/>
              </a:lnSpc>
              <a:spcBef>
                <a:spcPts val="725"/>
              </a:spcBef>
              <a:tabLst>
                <a:tab pos="377190" algn="l"/>
              </a:tabLst>
            </a:pPr>
            <a:r>
              <a:rPr sz="2000" spc="1025">
                <a:solidFill>
                  <a:srgbClr val="9A0000"/>
                </a:solidFill>
                <a:latin typeface="Wingdings"/>
                <a:cs typeface="Wingdings"/>
              </a:rPr>
              <a:t>◼</a:t>
            </a:r>
            <a:r>
              <a:rPr sz="2000" spc="1025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pc="85"/>
              <a:t>Exemplu </a:t>
            </a:r>
            <a:r>
              <a:rPr spc="55"/>
              <a:t>de </a:t>
            </a:r>
            <a:r>
              <a:rPr spc="30"/>
              <a:t>definire a </a:t>
            </a:r>
            <a:r>
              <a:rPr spc="45"/>
              <a:t>unei </a:t>
            </a:r>
            <a:r>
              <a:rPr spc="20"/>
              <a:t>constrângeri </a:t>
            </a:r>
            <a:r>
              <a:rPr b="1" spc="265">
                <a:solidFill>
                  <a:srgbClr val="0000FF"/>
                </a:solidFill>
              </a:rPr>
              <a:t>UNIQUE</a:t>
            </a:r>
            <a:r>
              <a:rPr spc="265"/>
              <a:t> </a:t>
            </a:r>
            <a:r>
              <a:rPr spc="-114"/>
              <a:t>pe  </a:t>
            </a:r>
            <a:r>
              <a:rPr spc="70"/>
              <a:t>mai </a:t>
            </a:r>
            <a:r>
              <a:rPr spc="55"/>
              <a:t>multe </a:t>
            </a:r>
            <a:r>
              <a:rPr spc="25"/>
              <a:t>coloane </a:t>
            </a:r>
            <a:r>
              <a:rPr spc="40"/>
              <a:t>la </a:t>
            </a:r>
            <a:r>
              <a:rPr spc="-10"/>
              <a:t>crearea </a:t>
            </a:r>
            <a:r>
              <a:rPr spc="90"/>
              <a:t>unui</a:t>
            </a:r>
            <a:r>
              <a:rPr spc="235"/>
              <a:t> </a:t>
            </a:r>
            <a:r>
              <a:rPr spc="-5"/>
              <a:t>tabel:</a:t>
            </a:r>
            <a:endParaRPr sz="2000">
              <a:latin typeface="Times New Roman"/>
              <a:cs typeface="Times New Roman"/>
            </a:endParaRPr>
          </a:p>
          <a:p>
            <a:pPr marL="949325">
              <a:lnSpc>
                <a:spcPct val="100000"/>
              </a:lnSpc>
              <a:spcBef>
                <a:spcPts val="30"/>
              </a:spcBef>
              <a:buNone/>
            </a:pPr>
            <a:r>
              <a:rPr b="1">
                <a:latin typeface="Consolas"/>
                <a:cs typeface="Consolas"/>
              </a:rPr>
              <a:t>CREATE TABLE Studenți</a:t>
            </a:r>
          </a:p>
          <a:p>
            <a:pPr marL="1327150">
              <a:lnSpc>
                <a:spcPct val="100000"/>
              </a:lnSpc>
              <a:buNone/>
            </a:pPr>
            <a:r>
              <a:rPr b="1">
                <a:latin typeface="Consolas"/>
                <a:cs typeface="Consolas"/>
              </a:rPr>
              <a:t>(</a:t>
            </a:r>
            <a:r>
              <a:rPr lang="en-US" b="1">
                <a:latin typeface="Consolas"/>
                <a:cs typeface="Consolas"/>
              </a:rPr>
              <a:t> </a:t>
            </a:r>
            <a:r>
              <a:rPr b="1" err="1">
                <a:solidFill>
                  <a:srgbClr val="00B0F0"/>
                </a:solidFill>
                <a:latin typeface="Consolas"/>
                <a:cs typeface="Consolas"/>
              </a:rPr>
              <a:t>cod_s</a:t>
            </a:r>
            <a:r>
              <a:rPr b="1">
                <a:latin typeface="Consolas"/>
                <a:cs typeface="Consolas"/>
              </a:rPr>
              <a:t> INT </a:t>
            </a:r>
            <a:r>
              <a:rPr b="1">
                <a:solidFill>
                  <a:srgbClr val="0000FF"/>
                </a:solidFill>
                <a:latin typeface="Consolas"/>
                <a:cs typeface="Consolas"/>
              </a:rPr>
              <a:t>NOT</a:t>
            </a:r>
            <a:r>
              <a:rPr b="1" spc="-8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b="1">
                <a:solidFill>
                  <a:srgbClr val="0000FF"/>
                </a:solidFill>
                <a:latin typeface="Consolas"/>
                <a:cs typeface="Consolas"/>
              </a:rPr>
              <a:t>NULL</a:t>
            </a:r>
            <a:r>
              <a:rPr b="1">
                <a:latin typeface="Consolas"/>
                <a:cs typeface="Consolas"/>
              </a:rPr>
              <a:t>,  </a:t>
            </a:r>
            <a:endParaRPr lang="en-US" b="1">
              <a:latin typeface="Consolas"/>
              <a:cs typeface="Consolas"/>
            </a:endParaRPr>
          </a:p>
          <a:p>
            <a:pPr marL="1327150">
              <a:lnSpc>
                <a:spcPct val="100000"/>
              </a:lnSpc>
              <a:buNone/>
            </a:pPr>
            <a:r>
              <a:rPr lang="en-US" b="1" err="1">
                <a:solidFill>
                  <a:srgbClr val="00B0F0"/>
                </a:solidFill>
                <a:latin typeface="Consolas"/>
                <a:cs typeface="Consolas"/>
              </a:rPr>
              <a:t>n</a:t>
            </a:r>
            <a:r>
              <a:rPr b="1" err="1">
                <a:solidFill>
                  <a:srgbClr val="00B0F0"/>
                </a:solidFill>
                <a:latin typeface="Consolas"/>
                <a:cs typeface="Consolas"/>
              </a:rPr>
              <a:t>ume</a:t>
            </a:r>
            <a:r>
              <a:rPr lang="en-US" b="1">
                <a:latin typeface="Consolas"/>
                <a:cs typeface="Consolas"/>
              </a:rPr>
              <a:t> </a:t>
            </a:r>
            <a:r>
              <a:rPr b="1">
                <a:latin typeface="Consolas"/>
                <a:cs typeface="Consolas"/>
              </a:rPr>
              <a:t>VARCHAR(50),</a:t>
            </a:r>
          </a:p>
          <a:p>
            <a:pPr marL="1327150">
              <a:lnSpc>
                <a:spcPct val="100000"/>
              </a:lnSpc>
              <a:buNone/>
            </a:pPr>
            <a:r>
              <a:rPr b="1">
                <a:latin typeface="Consolas"/>
                <a:cs typeface="Consolas"/>
              </a:rPr>
              <a:t>prenume</a:t>
            </a:r>
            <a:r>
              <a:rPr b="1" spc="-5">
                <a:latin typeface="Consolas"/>
                <a:cs typeface="Consolas"/>
              </a:rPr>
              <a:t> </a:t>
            </a:r>
            <a:r>
              <a:rPr b="1">
                <a:latin typeface="Consolas"/>
                <a:cs typeface="Consolas"/>
              </a:rPr>
              <a:t>VARCHAR(50),</a:t>
            </a:r>
          </a:p>
          <a:p>
            <a:pPr marL="1327150">
              <a:lnSpc>
                <a:spcPct val="100000"/>
              </a:lnSpc>
              <a:buNone/>
            </a:pPr>
            <a:r>
              <a:rPr b="1">
                <a:latin typeface="Consolas"/>
                <a:cs typeface="Consolas"/>
              </a:rPr>
              <a:t>oraș VARCHAR(50),</a:t>
            </a:r>
          </a:p>
          <a:p>
            <a:pPr marL="1327150">
              <a:lnSpc>
                <a:spcPts val="2915"/>
              </a:lnSpc>
              <a:buNone/>
            </a:pPr>
            <a:r>
              <a:rPr b="1">
                <a:latin typeface="Consolas"/>
                <a:cs typeface="Consolas"/>
              </a:rPr>
              <a:t>CONSTRAINT </a:t>
            </a:r>
            <a:r>
              <a:rPr b="1" err="1">
                <a:latin typeface="Consolas"/>
                <a:cs typeface="Consolas"/>
              </a:rPr>
              <a:t>uc_StudentID</a:t>
            </a:r>
            <a:r>
              <a:rPr b="1" spc="-15">
                <a:latin typeface="Consolas"/>
                <a:cs typeface="Consolas"/>
              </a:rPr>
              <a:t> </a:t>
            </a:r>
            <a:r>
              <a:rPr b="1">
                <a:solidFill>
                  <a:srgbClr val="0000FF"/>
                </a:solidFill>
                <a:latin typeface="Consolas"/>
                <a:cs typeface="Consolas"/>
              </a:rPr>
              <a:t>UNIQUE</a:t>
            </a:r>
            <a:r>
              <a:rPr b="1">
                <a:latin typeface="Consolas"/>
                <a:cs typeface="Consolas"/>
              </a:rPr>
              <a:t>(</a:t>
            </a:r>
            <a:r>
              <a:rPr b="1" err="1">
                <a:solidFill>
                  <a:srgbClr val="00B0F0"/>
                </a:solidFill>
                <a:latin typeface="Consolas"/>
                <a:cs typeface="Consolas"/>
              </a:rPr>
              <a:t>cod_s</a:t>
            </a:r>
            <a:r>
              <a:rPr b="1">
                <a:solidFill>
                  <a:srgbClr val="00B0F0"/>
                </a:solidFill>
                <a:latin typeface="Consolas"/>
                <a:cs typeface="Consolas"/>
              </a:rPr>
              <a:t>,</a:t>
            </a:r>
            <a:r>
              <a:rPr b="1" spc="-20">
                <a:solidFill>
                  <a:srgbClr val="00B0F0"/>
                </a:solidFill>
                <a:latin typeface="Consolas"/>
                <a:cs typeface="Consolas"/>
              </a:rPr>
              <a:t> </a:t>
            </a:r>
            <a:r>
              <a:rPr b="1">
                <a:solidFill>
                  <a:srgbClr val="00B0F0"/>
                </a:solidFill>
                <a:latin typeface="Consolas"/>
                <a:cs typeface="Consolas"/>
              </a:rPr>
              <a:t>nume</a:t>
            </a:r>
            <a:r>
              <a:rPr b="1">
                <a:latin typeface="Consolas"/>
                <a:cs typeface="Consolas"/>
              </a:rPr>
              <a:t>)</a:t>
            </a:r>
          </a:p>
          <a:p>
            <a:pPr marL="1327150">
              <a:lnSpc>
                <a:spcPct val="100000"/>
              </a:lnSpc>
              <a:spcBef>
                <a:spcPts val="5"/>
              </a:spcBef>
              <a:buNone/>
            </a:pPr>
            <a:r>
              <a:rPr b="1">
                <a:latin typeface="Consolas"/>
                <a:cs typeface="Consolas"/>
              </a:rPr>
              <a:t>);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1143000"/>
            <a:ext cx="8338820" cy="49705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42265">
              <a:lnSpc>
                <a:spcPct val="100000"/>
              </a:lnSpc>
              <a:spcBef>
                <a:spcPts val="10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42265" algn="l"/>
                <a:tab pos="355600" algn="l"/>
              </a:tabLst>
            </a:pPr>
            <a:r>
              <a:rPr sz="2400" b="1" spc="45">
                <a:latin typeface="Cambria"/>
                <a:cs typeface="Cambria"/>
              </a:rPr>
              <a:t>Definirea </a:t>
            </a:r>
            <a:r>
              <a:rPr sz="2400" b="1" spc="40">
                <a:latin typeface="Cambria"/>
                <a:cs typeface="Cambria"/>
              </a:rPr>
              <a:t>unei </a:t>
            </a:r>
            <a:r>
              <a:rPr sz="2400" b="1" spc="15">
                <a:latin typeface="Cambria"/>
                <a:cs typeface="Cambria"/>
              </a:rPr>
              <a:t>constrângeri </a:t>
            </a:r>
            <a:r>
              <a:rPr sz="2400" b="1" spc="235">
                <a:solidFill>
                  <a:srgbClr val="3333FF"/>
                </a:solidFill>
                <a:latin typeface="Cambria"/>
                <a:cs typeface="Cambria"/>
              </a:rPr>
              <a:t>UNIQUE</a:t>
            </a:r>
            <a:r>
              <a:rPr sz="2400" b="1" spc="235">
                <a:latin typeface="Cambria"/>
                <a:cs typeface="Cambria"/>
              </a:rPr>
              <a:t> </a:t>
            </a:r>
            <a:r>
              <a:rPr sz="2400" b="1" spc="95">
                <a:latin typeface="Cambria"/>
                <a:cs typeface="Cambria"/>
              </a:rPr>
              <a:t>după </a:t>
            </a:r>
            <a:r>
              <a:rPr sz="2400" b="1" spc="-10">
                <a:latin typeface="Cambria"/>
                <a:cs typeface="Cambria"/>
              </a:rPr>
              <a:t>ce </a:t>
            </a:r>
            <a:r>
              <a:rPr sz="2400" b="1" spc="25">
                <a:latin typeface="Cambria"/>
                <a:cs typeface="Cambria"/>
              </a:rPr>
              <a:t>tabelul a</a:t>
            </a:r>
            <a:r>
              <a:rPr sz="2400" b="1" spc="110">
                <a:latin typeface="Cambria"/>
                <a:cs typeface="Cambria"/>
              </a:rPr>
              <a:t> </a:t>
            </a:r>
            <a:r>
              <a:rPr sz="2400" b="1" spc="15" err="1">
                <a:latin typeface="Cambria"/>
                <a:cs typeface="Cambria"/>
              </a:rPr>
              <a:t>fost</a:t>
            </a:r>
            <a:r>
              <a:rPr lang="en-US" sz="2400" b="1" spc="15">
                <a:latin typeface="Cambria"/>
                <a:cs typeface="Cambria"/>
              </a:rPr>
              <a:t> </a:t>
            </a:r>
            <a:r>
              <a:rPr sz="2400" b="1" spc="-15" err="1">
                <a:latin typeface="Cambria"/>
                <a:cs typeface="Cambria"/>
              </a:rPr>
              <a:t>creat</a:t>
            </a:r>
            <a:r>
              <a:rPr sz="2400" b="1" spc="-15">
                <a:latin typeface="Cambria"/>
                <a:cs typeface="Cambria"/>
              </a:rPr>
              <a:t> </a:t>
            </a:r>
            <a:r>
              <a:rPr sz="2400" b="1" spc="-20">
                <a:latin typeface="Cambria"/>
                <a:cs typeface="Cambria"/>
              </a:rPr>
              <a:t>se </a:t>
            </a:r>
            <a:r>
              <a:rPr sz="2400" b="1" spc="20">
                <a:latin typeface="Cambria"/>
                <a:cs typeface="Cambria"/>
              </a:rPr>
              <a:t>face </a:t>
            </a:r>
            <a:r>
              <a:rPr sz="2400" b="1" spc="60">
                <a:latin typeface="Cambria"/>
                <a:cs typeface="Cambria"/>
              </a:rPr>
              <a:t>cu </a:t>
            </a:r>
            <a:r>
              <a:rPr sz="2400" b="1" spc="20">
                <a:latin typeface="Cambria"/>
                <a:cs typeface="Cambria"/>
              </a:rPr>
              <a:t>ajutorul </a:t>
            </a:r>
            <a:r>
              <a:rPr sz="2400" b="1" spc="30">
                <a:latin typeface="Cambria"/>
                <a:cs typeface="Cambria"/>
              </a:rPr>
              <a:t>instrucțiunii </a:t>
            </a:r>
            <a:r>
              <a:rPr sz="2400" b="1" spc="160">
                <a:solidFill>
                  <a:srgbClr val="3333FF"/>
                </a:solidFill>
                <a:latin typeface="Cambria"/>
                <a:cs typeface="Cambria"/>
              </a:rPr>
              <a:t>ALTER</a:t>
            </a:r>
            <a:r>
              <a:rPr sz="2400" b="1" spc="390">
                <a:solidFill>
                  <a:srgbClr val="3333FF"/>
                </a:solidFill>
                <a:latin typeface="Cambria"/>
                <a:cs typeface="Cambria"/>
              </a:rPr>
              <a:t> </a:t>
            </a:r>
            <a:r>
              <a:rPr sz="2400" b="1" spc="135">
                <a:solidFill>
                  <a:srgbClr val="3333FF"/>
                </a:solidFill>
                <a:latin typeface="Cambria"/>
                <a:cs typeface="Cambria"/>
              </a:rPr>
              <a:t>TABLE</a:t>
            </a:r>
            <a:endParaRPr sz="2400" b="1">
              <a:solidFill>
                <a:srgbClr val="3333FF"/>
              </a:solidFill>
              <a:latin typeface="Cambria"/>
              <a:cs typeface="Cambria"/>
            </a:endParaRPr>
          </a:p>
          <a:p>
            <a:pPr marL="342265" marR="558800" indent="-342265">
              <a:lnSpc>
                <a:spcPct val="100000"/>
              </a:lnSpc>
              <a:spcBef>
                <a:spcPts val="56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42265" algn="l"/>
                <a:tab pos="355600" algn="l"/>
              </a:tabLst>
            </a:pPr>
            <a:r>
              <a:rPr sz="2400" b="1" u="sng" spc="75">
                <a:latin typeface="Cambria"/>
                <a:cs typeface="Cambria"/>
              </a:rPr>
              <a:t>Exemplu </a:t>
            </a:r>
            <a:r>
              <a:rPr sz="2400" b="1" spc="55">
                <a:latin typeface="Cambria"/>
                <a:cs typeface="Cambria"/>
              </a:rPr>
              <a:t>de </a:t>
            </a:r>
            <a:r>
              <a:rPr sz="2400" b="1" spc="25">
                <a:latin typeface="Cambria"/>
                <a:cs typeface="Cambria"/>
              </a:rPr>
              <a:t>definire a </a:t>
            </a:r>
            <a:r>
              <a:rPr sz="2400" b="1" spc="45">
                <a:latin typeface="Cambria"/>
                <a:cs typeface="Cambria"/>
              </a:rPr>
              <a:t>unei </a:t>
            </a:r>
            <a:r>
              <a:rPr sz="2400" b="1" spc="15">
                <a:latin typeface="Cambria"/>
                <a:cs typeface="Cambria"/>
              </a:rPr>
              <a:t>constrângeri </a:t>
            </a:r>
            <a:r>
              <a:rPr sz="2400" b="1" spc="235">
                <a:solidFill>
                  <a:srgbClr val="3333FF"/>
                </a:solidFill>
                <a:latin typeface="Cambria"/>
                <a:cs typeface="Cambria"/>
              </a:rPr>
              <a:t>UNIQUE</a:t>
            </a:r>
            <a:r>
              <a:rPr sz="2400" b="1" spc="235">
                <a:latin typeface="Cambria"/>
                <a:cs typeface="Cambria"/>
              </a:rPr>
              <a:t> </a:t>
            </a:r>
            <a:r>
              <a:rPr sz="2400" b="1" spc="40" err="1">
                <a:latin typeface="Cambria"/>
                <a:cs typeface="Cambria"/>
              </a:rPr>
              <a:t>pe</a:t>
            </a:r>
            <a:r>
              <a:rPr sz="2400" b="1" spc="130">
                <a:latin typeface="Cambria"/>
                <a:cs typeface="Cambria"/>
              </a:rPr>
              <a:t> </a:t>
            </a:r>
            <a:r>
              <a:rPr sz="2400" b="1" spc="35">
                <a:latin typeface="Cambria"/>
                <a:cs typeface="Cambria"/>
              </a:rPr>
              <a:t>o</a:t>
            </a:r>
            <a:r>
              <a:rPr lang="en-US" sz="2400" b="1" spc="35">
                <a:latin typeface="Cambria"/>
                <a:cs typeface="Cambria"/>
              </a:rPr>
              <a:t> </a:t>
            </a:r>
            <a:r>
              <a:rPr sz="2400" b="1" spc="45" err="1">
                <a:latin typeface="Cambria"/>
                <a:cs typeface="Cambria"/>
              </a:rPr>
              <a:t>singură</a:t>
            </a:r>
            <a:r>
              <a:rPr sz="2400" b="1" spc="70">
                <a:latin typeface="Cambria"/>
                <a:cs typeface="Cambria"/>
              </a:rPr>
              <a:t> </a:t>
            </a:r>
            <a:r>
              <a:rPr sz="2400" b="1" spc="25">
                <a:latin typeface="Cambria"/>
                <a:cs typeface="Cambria"/>
              </a:rPr>
              <a:t>coloană:</a:t>
            </a:r>
            <a:endParaRPr sz="2400" b="1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575"/>
              </a:spcBef>
            </a:pPr>
            <a:r>
              <a:rPr sz="2400" b="1">
                <a:solidFill>
                  <a:srgbClr val="3333FF"/>
                </a:solidFill>
                <a:latin typeface="Consolas"/>
                <a:cs typeface="Consolas"/>
              </a:rPr>
              <a:t>ALTER TABLE</a:t>
            </a:r>
            <a:r>
              <a:rPr sz="2400" b="1" spc="5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2400" b="1">
                <a:latin typeface="Consolas"/>
                <a:cs typeface="Consolas"/>
              </a:rPr>
              <a:t>Studenți</a:t>
            </a:r>
          </a:p>
          <a:p>
            <a:pPr marL="927100">
              <a:lnSpc>
                <a:spcPct val="100000"/>
              </a:lnSpc>
              <a:spcBef>
                <a:spcPts val="615"/>
              </a:spcBef>
            </a:pPr>
            <a:r>
              <a:rPr sz="2400" b="1">
                <a:solidFill>
                  <a:srgbClr val="3333FF"/>
                </a:solidFill>
                <a:latin typeface="Consolas"/>
                <a:cs typeface="Consolas"/>
              </a:rPr>
              <a:t>ADD</a:t>
            </a:r>
            <a:r>
              <a:rPr sz="2400" b="1" spc="5">
                <a:solidFill>
                  <a:srgbClr val="3333FF"/>
                </a:solidFill>
                <a:latin typeface="Consolas"/>
                <a:cs typeface="Consolas"/>
              </a:rPr>
              <a:t> UNIQUE</a:t>
            </a:r>
            <a:r>
              <a:rPr sz="2400" b="1" spc="5">
                <a:latin typeface="Consolas"/>
                <a:cs typeface="Consolas"/>
              </a:rPr>
              <a:t>(cod_s);</a:t>
            </a:r>
            <a:endParaRPr sz="2400" b="1">
              <a:latin typeface="Consolas"/>
              <a:cs typeface="Consolas"/>
            </a:endParaRPr>
          </a:p>
          <a:p>
            <a:pPr marL="355600" marR="226695" indent="-342900">
              <a:lnSpc>
                <a:spcPct val="100000"/>
              </a:lnSpc>
              <a:spcBef>
                <a:spcPts val="540"/>
              </a:spcBef>
              <a:tabLst>
                <a:tab pos="354965" algn="l"/>
              </a:tabLst>
            </a:pPr>
            <a:r>
              <a:rPr sz="1800" b="1" spc="885">
                <a:latin typeface="Wingdings"/>
                <a:cs typeface="Wingdings"/>
              </a:rPr>
              <a:t>◼</a:t>
            </a:r>
            <a:r>
              <a:rPr sz="1800" b="1" u="sng" spc="885">
                <a:latin typeface="Times New Roman"/>
                <a:cs typeface="Times New Roman"/>
              </a:rPr>
              <a:t>	</a:t>
            </a:r>
            <a:r>
              <a:rPr sz="2400" b="1" u="sng" spc="75">
                <a:latin typeface="Cambria"/>
                <a:cs typeface="Cambria"/>
              </a:rPr>
              <a:t>Exemplu </a:t>
            </a:r>
            <a:r>
              <a:rPr sz="2400" b="1" spc="55">
                <a:latin typeface="Cambria"/>
                <a:cs typeface="Cambria"/>
              </a:rPr>
              <a:t>de </a:t>
            </a:r>
            <a:r>
              <a:rPr sz="2400" b="1" spc="25">
                <a:latin typeface="Cambria"/>
                <a:cs typeface="Cambria"/>
              </a:rPr>
              <a:t>definire a </a:t>
            </a:r>
            <a:r>
              <a:rPr sz="2400" b="1" spc="45">
                <a:latin typeface="Cambria"/>
                <a:cs typeface="Cambria"/>
              </a:rPr>
              <a:t>unei </a:t>
            </a:r>
            <a:r>
              <a:rPr sz="2400" b="1" spc="15">
                <a:latin typeface="Cambria"/>
                <a:cs typeface="Cambria"/>
              </a:rPr>
              <a:t>constrângeri </a:t>
            </a:r>
            <a:r>
              <a:rPr sz="2400" b="1" spc="235">
                <a:solidFill>
                  <a:srgbClr val="3333FF"/>
                </a:solidFill>
                <a:latin typeface="Cambria"/>
                <a:cs typeface="Cambria"/>
              </a:rPr>
              <a:t>UNIQUE</a:t>
            </a:r>
            <a:r>
              <a:rPr sz="2400" b="1" spc="235">
                <a:latin typeface="Cambria"/>
                <a:cs typeface="Cambria"/>
              </a:rPr>
              <a:t> </a:t>
            </a:r>
            <a:r>
              <a:rPr sz="2400" b="1" spc="40">
                <a:latin typeface="Cambria"/>
                <a:cs typeface="Cambria"/>
              </a:rPr>
              <a:t>pe </a:t>
            </a:r>
            <a:r>
              <a:rPr sz="2400" b="1" spc="60">
                <a:latin typeface="Cambria"/>
                <a:cs typeface="Cambria"/>
              </a:rPr>
              <a:t>mai  </a:t>
            </a:r>
            <a:r>
              <a:rPr sz="2400" b="1" spc="45">
                <a:latin typeface="Cambria"/>
                <a:cs typeface="Cambria"/>
              </a:rPr>
              <a:t>multe</a:t>
            </a:r>
            <a:r>
              <a:rPr sz="2400" b="1" spc="75">
                <a:latin typeface="Cambria"/>
                <a:cs typeface="Cambria"/>
              </a:rPr>
              <a:t> </a:t>
            </a:r>
            <a:r>
              <a:rPr sz="2400" b="1" spc="15">
                <a:latin typeface="Cambria"/>
                <a:cs typeface="Cambria"/>
              </a:rPr>
              <a:t>coloane:</a:t>
            </a:r>
            <a:endParaRPr sz="2400" b="1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575"/>
              </a:spcBef>
            </a:pPr>
            <a:r>
              <a:rPr sz="2400" b="1">
                <a:solidFill>
                  <a:srgbClr val="3333FF"/>
                </a:solidFill>
                <a:latin typeface="Consolas"/>
                <a:cs typeface="Consolas"/>
              </a:rPr>
              <a:t>ALTER TABLE</a:t>
            </a:r>
            <a:r>
              <a:rPr sz="2400" b="1" spc="5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2400" b="1">
                <a:latin typeface="Consolas"/>
                <a:cs typeface="Consolas"/>
              </a:rPr>
              <a:t>Studenți</a:t>
            </a:r>
          </a:p>
          <a:p>
            <a:pPr marL="927100">
              <a:lnSpc>
                <a:spcPct val="100000"/>
              </a:lnSpc>
              <a:spcBef>
                <a:spcPts val="615"/>
              </a:spcBef>
            </a:pPr>
            <a:r>
              <a:rPr sz="2400" b="1">
                <a:solidFill>
                  <a:srgbClr val="3333FF"/>
                </a:solidFill>
                <a:latin typeface="Consolas"/>
                <a:cs typeface="Consolas"/>
              </a:rPr>
              <a:t>ADD CONSTRAINT</a:t>
            </a:r>
            <a:r>
              <a:rPr sz="2400" b="1" spc="30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2400" b="1">
                <a:latin typeface="Consolas"/>
                <a:cs typeface="Consolas"/>
              </a:rPr>
              <a:t>uc_StudentID</a:t>
            </a:r>
          </a:p>
          <a:p>
            <a:pPr marL="3670935">
              <a:lnSpc>
                <a:spcPct val="100000"/>
              </a:lnSpc>
              <a:spcBef>
                <a:spcPts val="575"/>
              </a:spcBef>
            </a:pPr>
            <a:r>
              <a:rPr sz="2400" b="1">
                <a:solidFill>
                  <a:srgbClr val="3333FF"/>
                </a:solidFill>
                <a:latin typeface="Consolas"/>
                <a:cs typeface="Consolas"/>
              </a:rPr>
              <a:t>UNIQUE</a:t>
            </a:r>
            <a:r>
              <a:rPr sz="2400" b="1">
                <a:latin typeface="Consolas"/>
                <a:cs typeface="Consolas"/>
              </a:rPr>
              <a:t>(cod_s,</a:t>
            </a:r>
            <a:r>
              <a:rPr sz="2400" b="1" spc="-5">
                <a:latin typeface="Consolas"/>
                <a:cs typeface="Consolas"/>
              </a:rPr>
              <a:t> </a:t>
            </a:r>
            <a:r>
              <a:rPr sz="2400" b="1" spc="5">
                <a:latin typeface="Consolas"/>
                <a:cs typeface="Consolas"/>
              </a:rPr>
              <a:t>nume);</a:t>
            </a:r>
            <a:endParaRPr sz="2400" b="1">
              <a:latin typeface="Consolas"/>
              <a:cs typeface="Consolas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8200" y="1524000"/>
            <a:ext cx="7391400" cy="3957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spc="365">
                <a:latin typeface="Cambria"/>
                <a:cs typeface="Cambria"/>
              </a:rPr>
              <a:t>O </a:t>
            </a:r>
            <a:r>
              <a:rPr sz="2800" spc="10">
                <a:latin typeface="Cambria"/>
                <a:cs typeface="Cambria"/>
              </a:rPr>
              <a:t>constrângere </a:t>
            </a:r>
            <a:r>
              <a:rPr sz="2800" spc="20">
                <a:latin typeface="Cambria"/>
                <a:cs typeface="Cambria"/>
              </a:rPr>
              <a:t>poate </a:t>
            </a:r>
            <a:r>
              <a:rPr sz="2800" spc="60">
                <a:latin typeface="Cambria"/>
                <a:cs typeface="Cambria"/>
              </a:rPr>
              <a:t>fi </a:t>
            </a:r>
            <a:r>
              <a:rPr sz="2800" spc="35">
                <a:latin typeface="Cambria"/>
                <a:cs typeface="Cambria"/>
              </a:rPr>
              <a:t>eliminată </a:t>
            </a:r>
            <a:r>
              <a:rPr sz="2800" spc="70">
                <a:latin typeface="Cambria"/>
                <a:cs typeface="Cambria"/>
              </a:rPr>
              <a:t>cu</a:t>
            </a:r>
            <a:r>
              <a:rPr sz="2800">
                <a:latin typeface="Cambria"/>
                <a:cs typeface="Cambria"/>
              </a:rPr>
              <a:t> </a:t>
            </a:r>
            <a:r>
              <a:rPr sz="2800" spc="25">
                <a:latin typeface="Cambria"/>
                <a:cs typeface="Cambria"/>
              </a:rPr>
              <a:t>ajutorul</a:t>
            </a:r>
            <a:endParaRPr sz="2800">
              <a:latin typeface="Cambria"/>
              <a:cs typeface="Cambria"/>
            </a:endParaRPr>
          </a:p>
          <a:p>
            <a:pPr marL="355600">
              <a:lnSpc>
                <a:spcPct val="100000"/>
              </a:lnSpc>
              <a:spcBef>
                <a:spcPts val="35"/>
              </a:spcBef>
            </a:pPr>
            <a:r>
              <a:rPr sz="2800" spc="35">
                <a:latin typeface="Cambria"/>
                <a:cs typeface="Cambria"/>
              </a:rPr>
              <a:t>instrucțiunii </a:t>
            </a:r>
            <a:r>
              <a:rPr sz="2800" b="1">
                <a:solidFill>
                  <a:srgbClr val="0000FF"/>
                </a:solidFill>
                <a:latin typeface="Palatino Linotype"/>
                <a:cs typeface="Palatino Linotype"/>
              </a:rPr>
              <a:t>DROP</a:t>
            </a:r>
            <a:r>
              <a:rPr sz="2800" b="1" spc="45">
                <a:solidFill>
                  <a:srgbClr val="0000FF"/>
                </a:solidFill>
                <a:latin typeface="Palatino Linotype"/>
                <a:cs typeface="Palatino Linotype"/>
              </a:rPr>
              <a:t> </a:t>
            </a:r>
            <a:r>
              <a:rPr sz="2800" b="1" spc="-10">
                <a:solidFill>
                  <a:srgbClr val="0000FF"/>
                </a:solidFill>
                <a:latin typeface="Palatino Linotype"/>
                <a:cs typeface="Palatino Linotype"/>
              </a:rPr>
              <a:t>CONSTRAINT</a:t>
            </a:r>
            <a:endParaRPr sz="2800">
              <a:solidFill>
                <a:srgbClr val="0000FF"/>
              </a:solidFill>
              <a:latin typeface="Palatino Linotype"/>
              <a:cs typeface="Palatino Linotype"/>
            </a:endParaRPr>
          </a:p>
          <a:p>
            <a:pPr marL="355600" indent="-342900">
              <a:lnSpc>
                <a:spcPct val="100000"/>
              </a:lnSpc>
              <a:spcBef>
                <a:spcPts val="63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b="1" spc="30">
                <a:latin typeface="Cambria"/>
                <a:cs typeface="Cambria"/>
              </a:rPr>
              <a:t>Sintaxa:</a:t>
            </a:r>
            <a:endParaRPr sz="2800" b="1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690"/>
              </a:spcBef>
            </a:pP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ALTER TABLE</a:t>
            </a:r>
            <a:r>
              <a:rPr sz="2800" b="1" spc="-2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table_name</a:t>
            </a:r>
            <a:endParaRPr sz="2800" b="1">
              <a:solidFill>
                <a:srgbClr val="0000FF"/>
              </a:solidFill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705"/>
              </a:spcBef>
            </a:pP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DROP CONSTRAINT</a:t>
            </a:r>
            <a:r>
              <a:rPr sz="2800" b="1" spc="-2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constraint_name;</a:t>
            </a:r>
            <a:endParaRPr sz="2800" b="1">
              <a:solidFill>
                <a:srgbClr val="0000FF"/>
              </a:solidFill>
              <a:latin typeface="Consolas"/>
              <a:cs typeface="Consolas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800" b="1" spc="70">
                <a:latin typeface="Cambria"/>
                <a:cs typeface="Cambria"/>
              </a:rPr>
              <a:t>Exemplu:</a:t>
            </a:r>
            <a:endParaRPr sz="2800" b="1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685"/>
              </a:spcBef>
            </a:pP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ALTER TABLE</a:t>
            </a:r>
            <a:r>
              <a:rPr sz="2800" b="1" spc="-2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Studenți</a:t>
            </a:r>
            <a:endParaRPr sz="2800" b="1">
              <a:solidFill>
                <a:srgbClr val="0000FF"/>
              </a:solidFill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</a:pP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DROP CONSTRAINT</a:t>
            </a:r>
            <a:r>
              <a:rPr sz="2800" b="1" spc="-2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uc_StudentID;</a:t>
            </a:r>
            <a:endParaRPr sz="2800" b="1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6240" y="1455166"/>
            <a:ext cx="7909560" cy="44903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47625" indent="-342900">
              <a:lnSpc>
                <a:spcPct val="1000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2100" b="1" spc="1035">
                <a:latin typeface="Wingdings"/>
                <a:cs typeface="Wingdings"/>
              </a:rPr>
              <a:t>◼</a:t>
            </a:r>
            <a:r>
              <a:rPr sz="2100" b="1" spc="1035">
                <a:latin typeface="Times New Roman"/>
                <a:cs typeface="Times New Roman"/>
              </a:rPr>
              <a:t>	</a:t>
            </a:r>
            <a:r>
              <a:rPr sz="2800" b="1" u="sng" spc="85">
                <a:latin typeface="Cambria"/>
                <a:cs typeface="Cambria"/>
              </a:rPr>
              <a:t>Exemplu</a:t>
            </a:r>
            <a:r>
              <a:rPr sz="2800" b="1" spc="85">
                <a:latin typeface="Cambria"/>
                <a:cs typeface="Cambria"/>
              </a:rPr>
              <a:t> </a:t>
            </a:r>
            <a:r>
              <a:rPr sz="2800" b="1" spc="60">
                <a:latin typeface="Cambria"/>
                <a:cs typeface="Cambria"/>
              </a:rPr>
              <a:t>de </a:t>
            </a:r>
            <a:r>
              <a:rPr sz="2800" b="1" spc="30">
                <a:latin typeface="Cambria"/>
                <a:cs typeface="Cambria"/>
              </a:rPr>
              <a:t>definire a </a:t>
            </a:r>
            <a:r>
              <a:rPr sz="2800" b="1" spc="50">
                <a:latin typeface="Cambria"/>
                <a:cs typeface="Cambria"/>
              </a:rPr>
              <a:t>unei </a:t>
            </a:r>
            <a:r>
              <a:rPr sz="2800" b="1" spc="-20">
                <a:latin typeface="Cambria"/>
                <a:cs typeface="Cambria"/>
              </a:rPr>
              <a:t>constrângeri  </a:t>
            </a:r>
            <a:r>
              <a:rPr sz="2800" b="1" spc="204">
                <a:solidFill>
                  <a:srgbClr val="3333FF"/>
                </a:solidFill>
                <a:latin typeface="Cambria"/>
                <a:cs typeface="Cambria"/>
              </a:rPr>
              <a:t>PRIMARY KEY </a:t>
            </a:r>
            <a:r>
              <a:rPr sz="2800" b="1" spc="40">
                <a:latin typeface="Cambria"/>
                <a:cs typeface="Cambria"/>
              </a:rPr>
              <a:t>la </a:t>
            </a:r>
            <a:r>
              <a:rPr sz="2800" b="1" spc="-15">
                <a:latin typeface="Cambria"/>
                <a:cs typeface="Cambria"/>
              </a:rPr>
              <a:t>crearea </a:t>
            </a:r>
            <a:r>
              <a:rPr sz="2800" b="1" spc="95">
                <a:latin typeface="Cambria"/>
                <a:cs typeface="Cambria"/>
              </a:rPr>
              <a:t>unui</a:t>
            </a:r>
            <a:r>
              <a:rPr sz="2800" b="1" spc="-90">
                <a:latin typeface="Cambria"/>
                <a:cs typeface="Cambria"/>
              </a:rPr>
              <a:t> </a:t>
            </a:r>
            <a:r>
              <a:rPr sz="2800" b="1" spc="-5">
                <a:latin typeface="Cambria"/>
                <a:cs typeface="Cambria"/>
              </a:rPr>
              <a:t>tabel:</a:t>
            </a:r>
            <a:endParaRPr sz="2800" b="1">
              <a:latin typeface="Cambria"/>
              <a:cs typeface="Cambria"/>
            </a:endParaRPr>
          </a:p>
          <a:p>
            <a:pPr marL="914400">
              <a:lnSpc>
                <a:spcPct val="100000"/>
              </a:lnSpc>
              <a:spcBef>
                <a:spcPts val="685"/>
              </a:spcBef>
            </a:pPr>
            <a:r>
              <a:rPr sz="2800" b="1" spc="-5">
                <a:latin typeface="Consolas"/>
                <a:cs typeface="Consolas"/>
              </a:rPr>
              <a:t>CREATE TABLE</a:t>
            </a:r>
            <a:r>
              <a:rPr sz="2800" b="1" spc="-15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Studenți</a:t>
            </a:r>
            <a:endParaRPr sz="2800" b="1">
              <a:latin typeface="Consolas"/>
              <a:cs typeface="Consolas"/>
            </a:endParaRPr>
          </a:p>
          <a:p>
            <a:pPr marR="5397500" algn="r">
              <a:lnSpc>
                <a:spcPct val="100000"/>
              </a:lnSpc>
              <a:spcBef>
                <a:spcPts val="710"/>
              </a:spcBef>
            </a:pPr>
            <a:r>
              <a:rPr sz="2800" b="1" spc="-5">
                <a:latin typeface="Consolas"/>
                <a:cs typeface="Consolas"/>
              </a:rPr>
              <a:t>(</a:t>
            </a:r>
            <a:endParaRPr sz="2800" b="1">
              <a:latin typeface="Consolas"/>
              <a:cs typeface="Consolas"/>
            </a:endParaRPr>
          </a:p>
          <a:p>
            <a:pPr marL="2414270">
              <a:lnSpc>
                <a:spcPts val="4029"/>
              </a:lnSpc>
              <a:spcBef>
                <a:spcPts val="245"/>
              </a:spcBef>
            </a:pPr>
            <a:r>
              <a:rPr sz="2800" b="1" spc="-5">
                <a:latin typeface="Consolas"/>
                <a:cs typeface="Consolas"/>
              </a:rPr>
              <a:t>cod_s INT </a:t>
            </a:r>
            <a:r>
              <a:rPr sz="2800" b="1" spc="-5">
                <a:solidFill>
                  <a:srgbClr val="3333FF"/>
                </a:solidFill>
                <a:latin typeface="Consolas"/>
                <a:cs typeface="Consolas"/>
              </a:rPr>
              <a:t>PRIMARY</a:t>
            </a:r>
            <a:r>
              <a:rPr sz="2800" b="1" spc="-65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2800" b="1" spc="-5">
                <a:solidFill>
                  <a:srgbClr val="3333FF"/>
                </a:solidFill>
                <a:latin typeface="Consolas"/>
                <a:cs typeface="Consolas"/>
              </a:rPr>
              <a:t>KEY</a:t>
            </a:r>
            <a:r>
              <a:rPr sz="2800" b="1" spc="-5">
                <a:latin typeface="Consolas"/>
                <a:cs typeface="Consolas"/>
              </a:rPr>
              <a:t>,  </a:t>
            </a:r>
            <a:endParaRPr lang="en-US" sz="2800" b="1" spc="-5">
              <a:latin typeface="Consolas"/>
              <a:cs typeface="Consolas"/>
            </a:endParaRPr>
          </a:p>
          <a:p>
            <a:pPr marL="2414270">
              <a:lnSpc>
                <a:spcPts val="4029"/>
              </a:lnSpc>
              <a:spcBef>
                <a:spcPts val="245"/>
              </a:spcBef>
            </a:pPr>
            <a:r>
              <a:rPr sz="2800" b="1" spc="-5" err="1">
                <a:latin typeface="Consolas"/>
                <a:cs typeface="Consolas"/>
              </a:rPr>
              <a:t>nume</a:t>
            </a:r>
            <a:r>
              <a:rPr sz="2800" b="1" spc="-20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VARCHAR(50),</a:t>
            </a:r>
            <a:endParaRPr sz="2800" b="1">
              <a:latin typeface="Consolas"/>
              <a:cs typeface="Consolas"/>
            </a:endParaRPr>
          </a:p>
          <a:p>
            <a:pPr marL="2414270">
              <a:lnSpc>
                <a:spcPct val="100000"/>
              </a:lnSpc>
              <a:spcBef>
                <a:spcPts val="430"/>
              </a:spcBef>
            </a:pPr>
            <a:r>
              <a:rPr sz="2800" b="1" spc="-5">
                <a:latin typeface="Consolas"/>
                <a:cs typeface="Consolas"/>
              </a:rPr>
              <a:t>prenume</a:t>
            </a:r>
            <a:r>
              <a:rPr sz="2800" b="1" spc="-25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VARCHAR(50),</a:t>
            </a:r>
            <a:endParaRPr sz="2800" b="1">
              <a:latin typeface="Consolas"/>
              <a:cs typeface="Consolas"/>
            </a:endParaRPr>
          </a:p>
          <a:p>
            <a:pPr marL="2414270">
              <a:lnSpc>
                <a:spcPct val="100000"/>
              </a:lnSpc>
              <a:spcBef>
                <a:spcPts val="675"/>
              </a:spcBef>
            </a:pPr>
            <a:r>
              <a:rPr sz="2800" b="1" spc="-5">
                <a:latin typeface="Consolas"/>
                <a:cs typeface="Consolas"/>
              </a:rPr>
              <a:t>oraș</a:t>
            </a:r>
            <a:r>
              <a:rPr sz="2800" b="1" spc="-10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VARCHAR(50)</a:t>
            </a:r>
            <a:endParaRPr sz="2800" b="1">
              <a:latin typeface="Consolas"/>
              <a:cs typeface="Consolas"/>
            </a:endParaRPr>
          </a:p>
          <a:p>
            <a:pPr marR="5397500" algn="r">
              <a:lnSpc>
                <a:spcPct val="100000"/>
              </a:lnSpc>
              <a:spcBef>
                <a:spcPts val="675"/>
              </a:spcBef>
            </a:pPr>
            <a:r>
              <a:rPr sz="2800" b="1" spc="-10">
                <a:latin typeface="Consolas"/>
                <a:cs typeface="Consolas"/>
              </a:rPr>
              <a:t>)</a:t>
            </a:r>
            <a:r>
              <a:rPr sz="2800" b="1" spc="-5">
                <a:latin typeface="Consolas"/>
                <a:cs typeface="Consolas"/>
              </a:rPr>
              <a:t>;</a:t>
            </a:r>
            <a:endParaRPr sz="2800" b="1">
              <a:latin typeface="Consolas"/>
              <a:cs typeface="Consolas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6240" y="1219200"/>
            <a:ext cx="8229600" cy="5143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342265" algn="l"/>
              </a:tabLst>
            </a:pPr>
            <a:r>
              <a:rPr sz="2800" b="1" spc="735">
                <a:latin typeface="Wingdings"/>
                <a:cs typeface="Wingdings"/>
              </a:rPr>
              <a:t>◼</a:t>
            </a:r>
            <a:r>
              <a:rPr sz="2800" b="1" spc="735">
                <a:latin typeface="Times New Roman"/>
                <a:cs typeface="Times New Roman"/>
              </a:rPr>
              <a:t>	</a:t>
            </a:r>
            <a:r>
              <a:rPr sz="2800" b="1" spc="60">
                <a:latin typeface="Cambria"/>
                <a:cs typeface="Cambria"/>
              </a:rPr>
              <a:t>Exemplu </a:t>
            </a:r>
            <a:r>
              <a:rPr sz="2800" b="1" spc="45">
                <a:latin typeface="Cambria"/>
                <a:cs typeface="Cambria"/>
              </a:rPr>
              <a:t>de </a:t>
            </a:r>
            <a:r>
              <a:rPr sz="2800" b="1" spc="25">
                <a:latin typeface="Cambria"/>
                <a:cs typeface="Cambria"/>
              </a:rPr>
              <a:t>definire a </a:t>
            </a:r>
            <a:r>
              <a:rPr sz="2800" b="1" spc="35">
                <a:latin typeface="Cambria"/>
                <a:cs typeface="Cambria"/>
              </a:rPr>
              <a:t>unei </a:t>
            </a:r>
            <a:r>
              <a:rPr sz="2800" b="1" spc="15">
                <a:latin typeface="Cambria"/>
                <a:cs typeface="Cambria"/>
              </a:rPr>
              <a:t>constrângeri </a:t>
            </a:r>
            <a:r>
              <a:rPr sz="2800" b="1" spc="150">
                <a:latin typeface="Cambria"/>
                <a:cs typeface="Cambria"/>
              </a:rPr>
              <a:t>PRIMARY KEY </a:t>
            </a:r>
            <a:r>
              <a:rPr sz="2800" b="1" u="sng" spc="35">
                <a:latin typeface="Cambria"/>
                <a:cs typeface="Cambria"/>
              </a:rPr>
              <a:t>pe </a:t>
            </a:r>
            <a:r>
              <a:rPr sz="2800" b="1" u="sng" spc="50" err="1">
                <a:latin typeface="Cambria"/>
                <a:cs typeface="Cambria"/>
              </a:rPr>
              <a:t>mai</a:t>
            </a:r>
            <a:r>
              <a:rPr sz="2800" b="1" u="sng" spc="-25">
                <a:latin typeface="Cambria"/>
                <a:cs typeface="Cambria"/>
              </a:rPr>
              <a:t> </a:t>
            </a:r>
            <a:r>
              <a:rPr sz="2800" b="1" u="sng" spc="40" err="1">
                <a:latin typeface="Cambria"/>
                <a:cs typeface="Cambria"/>
              </a:rPr>
              <a:t>multe</a:t>
            </a:r>
            <a:r>
              <a:rPr lang="en-US" sz="2800" b="1" u="sng" spc="40">
                <a:latin typeface="Cambria"/>
                <a:cs typeface="Cambria"/>
              </a:rPr>
              <a:t> </a:t>
            </a:r>
            <a:r>
              <a:rPr sz="2800" b="1" u="sng" spc="20" err="1">
                <a:latin typeface="Cambria"/>
                <a:cs typeface="Cambria"/>
              </a:rPr>
              <a:t>coloane</a:t>
            </a:r>
            <a:r>
              <a:rPr sz="2800" b="1" u="sng" spc="20">
                <a:latin typeface="Cambria"/>
                <a:cs typeface="Cambria"/>
              </a:rPr>
              <a:t> </a:t>
            </a:r>
            <a:r>
              <a:rPr sz="2800" b="1" spc="30">
                <a:latin typeface="Cambria"/>
                <a:cs typeface="Cambria"/>
              </a:rPr>
              <a:t>la </a:t>
            </a:r>
            <a:r>
              <a:rPr sz="2800" b="1" spc="-10">
                <a:latin typeface="Cambria"/>
                <a:cs typeface="Cambria"/>
              </a:rPr>
              <a:t>crearea </a:t>
            </a:r>
            <a:r>
              <a:rPr sz="2800" b="1" spc="65">
                <a:latin typeface="Cambria"/>
                <a:cs typeface="Cambria"/>
              </a:rPr>
              <a:t>unui</a:t>
            </a:r>
            <a:r>
              <a:rPr sz="2800" b="1" spc="135">
                <a:latin typeface="Cambria"/>
                <a:cs typeface="Cambria"/>
              </a:rPr>
              <a:t> </a:t>
            </a:r>
            <a:r>
              <a:rPr sz="2800" b="1">
                <a:latin typeface="Cambria"/>
                <a:cs typeface="Cambria"/>
              </a:rPr>
              <a:t>tabel:</a:t>
            </a: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400" b="1">
                <a:latin typeface="Consolas"/>
                <a:cs typeface="Consolas"/>
              </a:rPr>
              <a:t>CREATE </a:t>
            </a:r>
            <a:r>
              <a:rPr sz="2400" b="1" spc="-5">
                <a:latin typeface="Consolas"/>
                <a:cs typeface="Consolas"/>
              </a:rPr>
              <a:t>TABLE</a:t>
            </a:r>
            <a:r>
              <a:rPr sz="2400" b="1" spc="-15">
                <a:latin typeface="Consolas"/>
                <a:cs typeface="Consolas"/>
              </a:rPr>
              <a:t> </a:t>
            </a:r>
            <a:r>
              <a:rPr sz="2400" b="1" err="1">
                <a:latin typeface="Consolas"/>
                <a:cs typeface="Consolas"/>
              </a:rPr>
              <a:t>Studenți</a:t>
            </a:r>
            <a:endParaRPr lang="en-US" sz="2400" b="1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400" b="1">
                <a:latin typeface="Consolas"/>
                <a:cs typeface="Consolas"/>
              </a:rPr>
              <a:t>(</a:t>
            </a: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400" b="1" spc="-5">
                <a:latin typeface="Consolas"/>
                <a:cs typeface="Consolas"/>
              </a:rPr>
              <a:t>cod_s</a:t>
            </a:r>
            <a:r>
              <a:rPr sz="2400" b="1">
                <a:latin typeface="Consolas"/>
                <a:cs typeface="Consolas"/>
              </a:rPr>
              <a:t> </a:t>
            </a:r>
            <a:r>
              <a:rPr sz="2400" b="1" spc="-5">
                <a:latin typeface="Consolas"/>
                <a:cs typeface="Consolas"/>
              </a:rPr>
              <a:t>INT,</a:t>
            </a:r>
            <a:endParaRPr sz="2400" b="1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400" b="1" spc="-5">
                <a:latin typeface="Consolas"/>
                <a:cs typeface="Consolas"/>
              </a:rPr>
              <a:t>nume</a:t>
            </a:r>
            <a:r>
              <a:rPr sz="2400" b="1" spc="-15">
                <a:latin typeface="Consolas"/>
                <a:cs typeface="Consolas"/>
              </a:rPr>
              <a:t> </a:t>
            </a:r>
            <a:r>
              <a:rPr sz="2400" b="1" spc="-5">
                <a:latin typeface="Consolas"/>
                <a:cs typeface="Consolas"/>
              </a:rPr>
              <a:t>VARCHAR(30),</a:t>
            </a:r>
            <a:endParaRPr sz="2400" b="1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400" b="1" spc="-5">
                <a:latin typeface="Consolas"/>
                <a:cs typeface="Consolas"/>
              </a:rPr>
              <a:t>prenume</a:t>
            </a:r>
            <a:r>
              <a:rPr sz="2400" b="1" spc="-20">
                <a:latin typeface="Consolas"/>
                <a:cs typeface="Consolas"/>
              </a:rPr>
              <a:t> </a:t>
            </a:r>
            <a:r>
              <a:rPr sz="2400" b="1" spc="-5">
                <a:latin typeface="Consolas"/>
                <a:cs typeface="Consolas"/>
              </a:rPr>
              <a:t>VARCHAR(50),</a:t>
            </a:r>
            <a:endParaRPr sz="2400" b="1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400" b="1" spc="-5">
                <a:latin typeface="Consolas"/>
                <a:cs typeface="Consolas"/>
              </a:rPr>
              <a:t>oraș</a:t>
            </a:r>
            <a:r>
              <a:rPr sz="2400" b="1" spc="-10">
                <a:latin typeface="Consolas"/>
                <a:cs typeface="Consolas"/>
              </a:rPr>
              <a:t> </a:t>
            </a:r>
            <a:r>
              <a:rPr sz="2400" b="1" spc="-5">
                <a:latin typeface="Consolas"/>
                <a:cs typeface="Consolas"/>
              </a:rPr>
              <a:t>VARCHAR(50),</a:t>
            </a:r>
            <a:endParaRPr sz="2400" b="1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400" b="1" spc="-5">
                <a:latin typeface="Consolas"/>
                <a:cs typeface="Consolas"/>
              </a:rPr>
              <a:t>CONSTRAINT pk_Student PRIMARY </a:t>
            </a:r>
            <a:r>
              <a:rPr sz="2400" b="1">
                <a:latin typeface="Consolas"/>
                <a:cs typeface="Consolas"/>
              </a:rPr>
              <a:t>KEY </a:t>
            </a:r>
            <a:r>
              <a:rPr sz="2400" b="1" spc="-5">
                <a:latin typeface="Consolas"/>
                <a:cs typeface="Consolas"/>
              </a:rPr>
              <a:t>(cod_s,</a:t>
            </a:r>
            <a:r>
              <a:rPr sz="2400" b="1" spc="20">
                <a:latin typeface="Consolas"/>
                <a:cs typeface="Consolas"/>
              </a:rPr>
              <a:t> </a:t>
            </a:r>
            <a:r>
              <a:rPr sz="2400" b="1" err="1">
                <a:latin typeface="Consolas"/>
                <a:cs typeface="Consolas"/>
              </a:rPr>
              <a:t>nume</a:t>
            </a:r>
            <a:r>
              <a:rPr sz="2400" b="1">
                <a:latin typeface="Consolas"/>
                <a:cs typeface="Consolas"/>
              </a:rPr>
              <a:t>)</a:t>
            </a:r>
            <a:endParaRPr lang="en-US" sz="2400" b="1">
              <a:latin typeface="Consolas"/>
              <a:cs typeface="Consolas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400" b="1">
                <a:latin typeface="Consolas"/>
                <a:cs typeface="Consolas"/>
              </a:rPr>
              <a:t>);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9600" y="838200"/>
            <a:ext cx="8382000" cy="5319533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5600" marR="351155" indent="-343535" algn="just">
              <a:lnSpc>
                <a:spcPts val="2110"/>
              </a:lnSpc>
              <a:spcBef>
                <a:spcPts val="60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6235" algn="l"/>
              </a:tabLst>
            </a:pPr>
            <a:r>
              <a:rPr sz="2800" spc="25">
                <a:latin typeface="Arial" pitchFamily="34" charset="0"/>
                <a:cs typeface="Arial" pitchFamily="34" charset="0"/>
              </a:rPr>
              <a:t>Pentru </a:t>
            </a:r>
            <a:r>
              <a:rPr sz="2800" spc="20">
                <a:latin typeface="Arial" pitchFamily="34" charset="0"/>
                <a:cs typeface="Arial" pitchFamily="34" charset="0"/>
              </a:rPr>
              <a:t>a </a:t>
            </a:r>
            <a:r>
              <a:rPr sz="2800" spc="30">
                <a:latin typeface="Arial" pitchFamily="34" charset="0"/>
                <a:cs typeface="Arial" pitchFamily="34" charset="0"/>
              </a:rPr>
              <a:t>putea </a:t>
            </a:r>
            <a:r>
              <a:rPr sz="2800" spc="-15">
                <a:latin typeface="Arial" pitchFamily="34" charset="0"/>
                <a:cs typeface="Arial" pitchFamily="34" charset="0"/>
              </a:rPr>
              <a:t>crea </a:t>
            </a:r>
            <a:r>
              <a:rPr sz="2800" spc="30">
                <a:latin typeface="Arial" pitchFamily="34" charset="0"/>
                <a:cs typeface="Arial" pitchFamily="34" charset="0"/>
              </a:rPr>
              <a:t>o </a:t>
            </a:r>
            <a:r>
              <a:rPr sz="2800" spc="5">
                <a:latin typeface="Arial" pitchFamily="34" charset="0"/>
                <a:cs typeface="Arial" pitchFamily="34" charset="0"/>
              </a:rPr>
              <a:t>cheie </a:t>
            </a:r>
            <a:r>
              <a:rPr sz="2800" spc="20">
                <a:latin typeface="Arial" pitchFamily="34" charset="0"/>
                <a:cs typeface="Arial" pitchFamily="34" charset="0"/>
              </a:rPr>
              <a:t>primară </a:t>
            </a:r>
            <a:r>
              <a:rPr sz="2800" spc="85">
                <a:latin typeface="Arial" pitchFamily="34" charset="0"/>
                <a:cs typeface="Arial" pitchFamily="34" charset="0"/>
              </a:rPr>
              <a:t>după </a:t>
            </a:r>
            <a:r>
              <a:rPr sz="2800" spc="-15">
                <a:latin typeface="Arial" pitchFamily="34" charset="0"/>
                <a:cs typeface="Arial" pitchFamily="34" charset="0"/>
              </a:rPr>
              <a:t>crearea </a:t>
            </a:r>
            <a:r>
              <a:rPr sz="2800" spc="-55">
                <a:latin typeface="Arial" pitchFamily="34" charset="0"/>
                <a:cs typeface="Arial" pitchFamily="34" charset="0"/>
              </a:rPr>
              <a:t>tabelului,  </a:t>
            </a:r>
            <a:r>
              <a:rPr sz="2800" spc="30">
                <a:latin typeface="Arial" pitchFamily="34" charset="0"/>
                <a:cs typeface="Arial" pitchFamily="34" charset="0"/>
              </a:rPr>
              <a:t>coloana </a:t>
            </a:r>
            <a:r>
              <a:rPr sz="2800" spc="40">
                <a:latin typeface="Arial" pitchFamily="34" charset="0"/>
                <a:cs typeface="Arial" pitchFamily="34" charset="0"/>
              </a:rPr>
              <a:t>sau </a:t>
            </a:r>
            <a:r>
              <a:rPr sz="2800" spc="20">
                <a:latin typeface="Arial" pitchFamily="34" charset="0"/>
                <a:cs typeface="Arial" pitchFamily="34" charset="0"/>
              </a:rPr>
              <a:t>coloanele </a:t>
            </a:r>
            <a:r>
              <a:rPr sz="2800" spc="35">
                <a:latin typeface="Arial" pitchFamily="34" charset="0"/>
                <a:cs typeface="Arial" pitchFamily="34" charset="0"/>
              </a:rPr>
              <a:t>pe </a:t>
            </a:r>
            <a:r>
              <a:rPr sz="2800" spc="-10">
                <a:latin typeface="Arial" pitchFamily="34" charset="0"/>
                <a:cs typeface="Arial" pitchFamily="34" charset="0"/>
              </a:rPr>
              <a:t>care </a:t>
            </a:r>
            <a:r>
              <a:rPr sz="2800" spc="45">
                <a:latin typeface="Arial" pitchFamily="34" charset="0"/>
                <a:cs typeface="Arial" pitchFamily="34" charset="0"/>
              </a:rPr>
              <a:t>dorim </a:t>
            </a:r>
            <a:r>
              <a:rPr sz="2800">
                <a:latin typeface="Arial" pitchFamily="34" charset="0"/>
                <a:cs typeface="Arial" pitchFamily="34" charset="0"/>
              </a:rPr>
              <a:t>să </a:t>
            </a:r>
            <a:r>
              <a:rPr sz="2800" spc="5">
                <a:latin typeface="Arial" pitchFamily="34" charset="0"/>
                <a:cs typeface="Arial" pitchFamily="34" charset="0"/>
              </a:rPr>
              <a:t>le </a:t>
            </a:r>
            <a:r>
              <a:rPr sz="2800" spc="50">
                <a:latin typeface="Arial" pitchFamily="34" charset="0"/>
                <a:cs typeface="Arial" pitchFamily="34" charset="0"/>
              </a:rPr>
              <a:t>includem </a:t>
            </a:r>
            <a:r>
              <a:rPr sz="2800" spc="30">
                <a:latin typeface="Arial" pitchFamily="34" charset="0"/>
                <a:cs typeface="Arial" pitchFamily="34" charset="0"/>
              </a:rPr>
              <a:t>în </a:t>
            </a:r>
            <a:r>
              <a:rPr sz="2800" spc="15">
                <a:latin typeface="Arial" pitchFamily="34" charset="0"/>
                <a:cs typeface="Arial" pitchFamily="34" charset="0"/>
              </a:rPr>
              <a:t>cheia  </a:t>
            </a:r>
            <a:r>
              <a:rPr sz="2800" spc="20">
                <a:latin typeface="Arial" pitchFamily="34" charset="0"/>
                <a:cs typeface="Arial" pitchFamily="34" charset="0"/>
              </a:rPr>
              <a:t>primară </a:t>
            </a:r>
            <a:r>
              <a:rPr sz="2800">
                <a:latin typeface="Arial" pitchFamily="34" charset="0"/>
                <a:cs typeface="Arial" pitchFamily="34" charset="0"/>
              </a:rPr>
              <a:t>trebuie să </a:t>
            </a:r>
            <a:r>
              <a:rPr sz="2800" spc="20">
                <a:latin typeface="Arial" pitchFamily="34" charset="0"/>
                <a:cs typeface="Arial" pitchFamily="34" charset="0"/>
              </a:rPr>
              <a:t>aibă </a:t>
            </a:r>
            <a:r>
              <a:rPr sz="2800" spc="30">
                <a:latin typeface="Arial" pitchFamily="34" charset="0"/>
                <a:cs typeface="Arial" pitchFamily="34" charset="0"/>
              </a:rPr>
              <a:t>definită o </a:t>
            </a:r>
            <a:r>
              <a:rPr sz="2800" spc="5">
                <a:latin typeface="Arial" pitchFamily="34" charset="0"/>
                <a:cs typeface="Arial" pitchFamily="34" charset="0"/>
              </a:rPr>
              <a:t>constrângere </a:t>
            </a:r>
            <a:r>
              <a:rPr sz="2800" b="1" spc="21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NOT</a:t>
            </a:r>
            <a:r>
              <a:rPr sz="2800" b="1" spc="44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800" b="1" spc="22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NULL</a:t>
            </a:r>
            <a:endParaRPr sz="28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marL="355600" indent="-343535" algn="just">
              <a:lnSpc>
                <a:spcPts val="2375"/>
              </a:lnSpc>
              <a:spcBef>
                <a:spcPts val="2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6235" algn="l"/>
              </a:tabLst>
            </a:pPr>
            <a:r>
              <a:rPr sz="2800" b="1" u="sng" spc="65">
                <a:latin typeface="Arial" pitchFamily="34" charset="0"/>
                <a:cs typeface="Arial" pitchFamily="34" charset="0"/>
              </a:rPr>
              <a:t>Exemplu</a:t>
            </a:r>
            <a:r>
              <a:rPr sz="2800" spc="65">
                <a:latin typeface="Arial" pitchFamily="34" charset="0"/>
                <a:cs typeface="Arial" pitchFamily="34" charset="0"/>
              </a:rPr>
              <a:t> </a:t>
            </a:r>
            <a:r>
              <a:rPr sz="2800" spc="45">
                <a:latin typeface="Arial" pitchFamily="34" charset="0"/>
                <a:cs typeface="Arial" pitchFamily="34" charset="0"/>
              </a:rPr>
              <a:t>de </a:t>
            </a:r>
            <a:r>
              <a:rPr sz="2800" spc="20">
                <a:latin typeface="Arial" pitchFamily="34" charset="0"/>
                <a:cs typeface="Arial" pitchFamily="34" charset="0"/>
              </a:rPr>
              <a:t>definire a </a:t>
            </a:r>
            <a:r>
              <a:rPr sz="2800" spc="40">
                <a:latin typeface="Arial" pitchFamily="34" charset="0"/>
                <a:cs typeface="Arial" pitchFamily="34" charset="0"/>
              </a:rPr>
              <a:t>unei </a:t>
            </a:r>
            <a:r>
              <a:rPr sz="2800" spc="10">
                <a:latin typeface="Arial" pitchFamily="34" charset="0"/>
                <a:cs typeface="Arial" pitchFamily="34" charset="0"/>
              </a:rPr>
              <a:t>constrângeri </a:t>
            </a:r>
            <a:r>
              <a:rPr sz="2800" b="1" spc="16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PRIMARY KEY</a:t>
            </a:r>
            <a:r>
              <a:rPr sz="2800" b="1" spc="204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800" spc="-190">
                <a:latin typeface="Arial" pitchFamily="34" charset="0"/>
                <a:cs typeface="Arial" pitchFamily="34" charset="0"/>
              </a:rPr>
              <a:t>după</a:t>
            </a:r>
            <a:endParaRPr sz="2800">
              <a:latin typeface="Arial" pitchFamily="34" charset="0"/>
              <a:cs typeface="Arial" pitchFamily="34" charset="0"/>
            </a:endParaRPr>
          </a:p>
          <a:p>
            <a:pPr marL="355600" algn="just">
              <a:lnSpc>
                <a:spcPts val="2375"/>
              </a:lnSpc>
            </a:pPr>
            <a:r>
              <a:rPr sz="2800" spc="-15">
                <a:latin typeface="Arial" pitchFamily="34" charset="0"/>
                <a:cs typeface="Arial" pitchFamily="34" charset="0"/>
              </a:rPr>
              <a:t>crearea</a:t>
            </a:r>
            <a:r>
              <a:rPr sz="2800" spc="65">
                <a:latin typeface="Arial" pitchFamily="34" charset="0"/>
                <a:cs typeface="Arial" pitchFamily="34" charset="0"/>
              </a:rPr>
              <a:t> </a:t>
            </a:r>
            <a:r>
              <a:rPr sz="2800" spc="25">
                <a:latin typeface="Arial" pitchFamily="34" charset="0"/>
                <a:cs typeface="Arial" pitchFamily="34" charset="0"/>
              </a:rPr>
              <a:t>tabelului:</a:t>
            </a:r>
            <a:endParaRPr sz="2800">
              <a:latin typeface="Arial" pitchFamily="34" charset="0"/>
              <a:cs typeface="Arial" pitchFamily="34" charset="0"/>
            </a:endParaRPr>
          </a:p>
          <a:p>
            <a:pPr marL="927100">
              <a:lnSpc>
                <a:spcPct val="100000"/>
              </a:lnSpc>
            </a:pPr>
            <a:r>
              <a:rPr sz="2800" b="1" spc="-5">
                <a:latin typeface="Arial" pitchFamily="34" charset="0"/>
                <a:cs typeface="Arial" pitchFamily="34" charset="0"/>
              </a:rPr>
              <a:t>ALTER TABLE</a:t>
            </a:r>
            <a:r>
              <a:rPr sz="2800" b="1" spc="10">
                <a:latin typeface="Arial" pitchFamily="34" charset="0"/>
                <a:cs typeface="Arial" pitchFamily="34" charset="0"/>
              </a:rPr>
              <a:t> </a:t>
            </a:r>
            <a:r>
              <a:rPr sz="2800" b="1" spc="-5">
                <a:latin typeface="Arial" pitchFamily="34" charset="0"/>
                <a:cs typeface="Arial" pitchFamily="34" charset="0"/>
              </a:rPr>
              <a:t>Studenți</a:t>
            </a:r>
            <a:endParaRPr sz="2800" b="1">
              <a:latin typeface="Arial" pitchFamily="34" charset="0"/>
              <a:cs typeface="Arial" pitchFamily="34" charset="0"/>
            </a:endParaRPr>
          </a:p>
          <a:p>
            <a:pPr marL="12700" marR="334645" indent="914400">
              <a:lnSpc>
                <a:spcPct val="80000"/>
              </a:lnSpc>
              <a:spcBef>
                <a:spcPts val="530"/>
              </a:spcBef>
            </a:pPr>
            <a:r>
              <a:rPr sz="2800" b="1">
                <a:latin typeface="Arial" pitchFamily="34" charset="0"/>
                <a:cs typeface="Arial" pitchFamily="34" charset="0"/>
              </a:rPr>
              <a:t>ADD CONSTRAINT </a:t>
            </a:r>
            <a:r>
              <a:rPr sz="2800" b="1" err="1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pk_Student</a:t>
            </a:r>
            <a:r>
              <a:rPr sz="2800" b="1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800" b="1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pPr marL="12700" marR="334645" indent="914400">
              <a:lnSpc>
                <a:spcPct val="80000"/>
              </a:lnSpc>
              <a:spcBef>
                <a:spcPts val="530"/>
              </a:spcBef>
            </a:pPr>
            <a:r>
              <a:rPr sz="2800" b="1">
                <a:latin typeface="Arial" pitchFamily="34" charset="0"/>
                <a:cs typeface="Arial" pitchFamily="34" charset="0"/>
              </a:rPr>
              <a:t>PRIMARY KEY(cod_s,  </a:t>
            </a:r>
            <a:r>
              <a:rPr sz="2800" b="1" spc="-5">
                <a:latin typeface="Arial" pitchFamily="34" charset="0"/>
                <a:cs typeface="Arial" pitchFamily="34" charset="0"/>
              </a:rPr>
              <a:t>nume);</a:t>
            </a:r>
            <a:endParaRPr sz="2800" b="1">
              <a:latin typeface="Arial" pitchFamily="34" charset="0"/>
              <a:cs typeface="Arial" pitchFamily="34" charset="0"/>
            </a:endParaRPr>
          </a:p>
          <a:p>
            <a:pPr marL="12700" algn="just">
              <a:lnSpc>
                <a:spcPct val="100000"/>
              </a:lnSpc>
            </a:pPr>
            <a:r>
              <a:rPr sz="2800" spc="819">
                <a:latin typeface="Arial" pitchFamily="34" charset="0"/>
                <a:cs typeface="Arial" pitchFamily="34" charset="0"/>
              </a:rPr>
              <a:t>◼ </a:t>
            </a:r>
            <a:r>
              <a:rPr sz="2800" b="1" u="sng" spc="65">
                <a:latin typeface="Arial" pitchFamily="34" charset="0"/>
                <a:cs typeface="Arial" pitchFamily="34" charset="0"/>
              </a:rPr>
              <a:t>Exemplu</a:t>
            </a:r>
            <a:r>
              <a:rPr sz="2800" spc="65">
                <a:latin typeface="Arial" pitchFamily="34" charset="0"/>
                <a:cs typeface="Arial" pitchFamily="34" charset="0"/>
              </a:rPr>
              <a:t> </a:t>
            </a:r>
            <a:r>
              <a:rPr sz="2800" spc="45">
                <a:latin typeface="Arial" pitchFamily="34" charset="0"/>
                <a:cs typeface="Arial" pitchFamily="34" charset="0"/>
              </a:rPr>
              <a:t>de </a:t>
            </a:r>
            <a:r>
              <a:rPr sz="2800" spc="20">
                <a:latin typeface="Arial" pitchFamily="34" charset="0"/>
                <a:cs typeface="Arial" pitchFamily="34" charset="0"/>
              </a:rPr>
              <a:t>eliminare a </a:t>
            </a:r>
            <a:r>
              <a:rPr sz="2800" spc="35">
                <a:latin typeface="Arial" pitchFamily="34" charset="0"/>
                <a:cs typeface="Arial" pitchFamily="34" charset="0"/>
              </a:rPr>
              <a:t>unei </a:t>
            </a:r>
            <a:r>
              <a:rPr sz="2800" spc="10">
                <a:latin typeface="Arial" pitchFamily="34" charset="0"/>
                <a:cs typeface="Arial" pitchFamily="34" charset="0"/>
              </a:rPr>
              <a:t>constrângeri </a:t>
            </a:r>
            <a:r>
              <a:rPr sz="2800" b="1" spc="16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PRIMARY</a:t>
            </a:r>
            <a:r>
              <a:rPr sz="2800" b="1" spc="484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800" b="1" spc="11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KEY:</a:t>
            </a:r>
            <a:endParaRPr sz="28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marL="927100">
              <a:lnSpc>
                <a:spcPct val="100000"/>
              </a:lnSpc>
            </a:pPr>
            <a:r>
              <a:rPr sz="2800" b="1">
                <a:latin typeface="Arial" pitchFamily="34" charset="0"/>
                <a:cs typeface="Arial" pitchFamily="34" charset="0"/>
              </a:rPr>
              <a:t>ALTER TABLE</a:t>
            </a:r>
            <a:r>
              <a:rPr sz="2800" b="1" spc="5">
                <a:latin typeface="Arial" pitchFamily="34" charset="0"/>
                <a:cs typeface="Arial" pitchFamily="34" charset="0"/>
              </a:rPr>
              <a:t> </a:t>
            </a:r>
            <a:r>
              <a:rPr sz="2800" b="1" spc="-5">
                <a:latin typeface="Arial" pitchFamily="34" charset="0"/>
                <a:cs typeface="Arial" pitchFamily="34" charset="0"/>
              </a:rPr>
              <a:t>Studenți</a:t>
            </a:r>
            <a:endParaRPr sz="2800" b="1">
              <a:latin typeface="Arial" pitchFamily="34" charset="0"/>
              <a:cs typeface="Arial" pitchFamily="34" charset="0"/>
            </a:endParaRPr>
          </a:p>
          <a:p>
            <a:pPr marL="927100">
              <a:lnSpc>
                <a:spcPct val="100000"/>
              </a:lnSpc>
            </a:pPr>
            <a:r>
              <a:rPr sz="2800" b="1" spc="-5">
                <a:latin typeface="Arial" pitchFamily="34" charset="0"/>
                <a:cs typeface="Arial" pitchFamily="34" charset="0"/>
              </a:rPr>
              <a:t>DROP CONSTRAINT</a:t>
            </a:r>
            <a:r>
              <a:rPr sz="2800" b="1" spc="15">
                <a:latin typeface="Arial" pitchFamily="34" charset="0"/>
                <a:cs typeface="Arial" pitchFamily="34" charset="0"/>
              </a:rPr>
              <a:t> </a:t>
            </a:r>
            <a:r>
              <a:rPr sz="2800" b="1" spc="-5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pk_Student;</a:t>
            </a:r>
            <a:endParaRPr sz="2800" b="1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8340" y="1378966"/>
            <a:ext cx="8150860" cy="13946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  <a:tab pos="356235" algn="l"/>
              </a:tabLst>
            </a:pPr>
            <a:r>
              <a:rPr sz="2800" b="1" spc="210">
                <a:latin typeface="Cambria"/>
                <a:cs typeface="Cambria"/>
              </a:rPr>
              <a:t>Un </a:t>
            </a:r>
            <a:r>
              <a:rPr sz="2800" b="1" spc="45">
                <a:solidFill>
                  <a:srgbClr val="0000FF"/>
                </a:solidFill>
                <a:latin typeface="Cambria"/>
                <a:cs typeface="Cambria"/>
              </a:rPr>
              <a:t>foreign </a:t>
            </a:r>
            <a:r>
              <a:rPr sz="2800" b="1" spc="65">
                <a:solidFill>
                  <a:srgbClr val="0000FF"/>
                </a:solidFill>
                <a:latin typeface="Cambria"/>
                <a:cs typeface="Cambria"/>
              </a:rPr>
              <a:t>key </a:t>
            </a:r>
            <a:r>
              <a:rPr sz="2800" b="1" spc="-15">
                <a:latin typeface="Cambria"/>
                <a:cs typeface="Cambria"/>
              </a:rPr>
              <a:t>(cheie </a:t>
            </a:r>
            <a:r>
              <a:rPr sz="2800" b="1" spc="-10">
                <a:latin typeface="Cambria"/>
                <a:cs typeface="Cambria"/>
              </a:rPr>
              <a:t>străină) </a:t>
            </a:r>
            <a:r>
              <a:rPr sz="2800" b="1" spc="40">
                <a:latin typeface="Cambria"/>
                <a:cs typeface="Cambria"/>
              </a:rPr>
              <a:t>pointează </a:t>
            </a:r>
            <a:r>
              <a:rPr sz="2800" b="1" spc="35">
                <a:latin typeface="Cambria"/>
                <a:cs typeface="Cambria"/>
              </a:rPr>
              <a:t>la </a:t>
            </a:r>
            <a:r>
              <a:rPr sz="2800" b="1" spc="5">
                <a:latin typeface="Cambria"/>
                <a:cs typeface="Cambria"/>
              </a:rPr>
              <a:t>un  </a:t>
            </a:r>
            <a:r>
              <a:rPr sz="2800" b="1" spc="45">
                <a:solidFill>
                  <a:srgbClr val="0000FF"/>
                </a:solidFill>
                <a:latin typeface="Cambria"/>
                <a:cs typeface="Cambria"/>
              </a:rPr>
              <a:t>primary </a:t>
            </a:r>
            <a:r>
              <a:rPr sz="2800" b="1" spc="65">
                <a:solidFill>
                  <a:srgbClr val="0000FF"/>
                </a:solidFill>
                <a:latin typeface="Cambria"/>
                <a:cs typeface="Cambria"/>
              </a:rPr>
              <a:t>key </a:t>
            </a:r>
            <a:r>
              <a:rPr sz="2800" b="1" spc="-10">
                <a:latin typeface="Cambria"/>
                <a:cs typeface="Cambria"/>
              </a:rPr>
              <a:t>(cheie </a:t>
            </a:r>
            <a:r>
              <a:rPr sz="2800" b="1" spc="10">
                <a:latin typeface="Cambria"/>
                <a:cs typeface="Cambria"/>
              </a:rPr>
              <a:t>primară) </a:t>
            </a:r>
            <a:r>
              <a:rPr sz="2800" b="1" spc="45">
                <a:latin typeface="Cambria"/>
                <a:cs typeface="Cambria"/>
              </a:rPr>
              <a:t>dintr-un </a:t>
            </a:r>
            <a:r>
              <a:rPr sz="2800" b="1" spc="15">
                <a:latin typeface="Cambria"/>
                <a:cs typeface="Cambria"/>
              </a:rPr>
              <a:t>alt</a:t>
            </a:r>
            <a:r>
              <a:rPr sz="2800" b="1" spc="300">
                <a:latin typeface="Cambria"/>
                <a:cs typeface="Cambria"/>
              </a:rPr>
              <a:t> </a:t>
            </a:r>
            <a:r>
              <a:rPr sz="2800" b="1" spc="5">
                <a:latin typeface="Cambria"/>
                <a:cs typeface="Cambria"/>
              </a:rPr>
              <a:t>tabel</a:t>
            </a:r>
            <a:endParaRPr sz="2800" b="1">
              <a:latin typeface="Cambria"/>
              <a:cs typeface="Cambria"/>
            </a:endParaRPr>
          </a:p>
          <a:p>
            <a:pPr marL="355600" indent="-343535">
              <a:lnSpc>
                <a:spcPct val="100000"/>
              </a:lnSpc>
              <a:spcBef>
                <a:spcPts val="71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  <a:tab pos="356235" algn="l"/>
              </a:tabLst>
            </a:pPr>
            <a:r>
              <a:rPr sz="2800" b="1" spc="45">
                <a:latin typeface="Cambria"/>
                <a:cs typeface="Cambria"/>
              </a:rPr>
              <a:t>Tabelul</a:t>
            </a:r>
            <a:r>
              <a:rPr sz="2800" b="1" spc="50">
                <a:latin typeface="Cambria"/>
                <a:cs typeface="Cambria"/>
              </a:rPr>
              <a:t> </a:t>
            </a:r>
            <a:r>
              <a:rPr sz="2800" b="1" i="1" spc="80">
                <a:solidFill>
                  <a:srgbClr val="FF0000"/>
                </a:solidFill>
                <a:latin typeface="Cambria"/>
                <a:cs typeface="Cambria"/>
              </a:rPr>
              <a:t>Clienți</a:t>
            </a:r>
            <a:endParaRPr sz="2800" b="1" i="1">
              <a:solidFill>
                <a:srgbClr val="FF0000"/>
              </a:solidFill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4366640"/>
            <a:ext cx="3655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5600" algn="l"/>
              </a:tabLst>
            </a:pPr>
            <a:r>
              <a:rPr sz="2100" spc="1035">
                <a:latin typeface="Wingdings"/>
                <a:cs typeface="Wingdings"/>
              </a:rPr>
              <a:t>◼</a:t>
            </a:r>
            <a:r>
              <a:rPr sz="2100" spc="1035">
                <a:latin typeface="Times New Roman"/>
                <a:cs typeface="Times New Roman"/>
              </a:rPr>
              <a:t>	</a:t>
            </a:r>
            <a:r>
              <a:rPr sz="2800" b="1" spc="45">
                <a:latin typeface="Cambria"/>
                <a:cs typeface="Cambria"/>
              </a:rPr>
              <a:t>Tabelul</a:t>
            </a:r>
            <a:r>
              <a:rPr sz="2800" b="1" spc="5">
                <a:latin typeface="Cambria"/>
                <a:cs typeface="Cambria"/>
              </a:rPr>
              <a:t> </a:t>
            </a:r>
            <a:r>
              <a:rPr sz="2800" b="1" i="1" spc="110">
                <a:solidFill>
                  <a:srgbClr val="00B0F0"/>
                </a:solidFill>
                <a:latin typeface="Cambria"/>
                <a:cs typeface="Cambria"/>
              </a:rPr>
              <a:t>Comenzi</a:t>
            </a:r>
            <a:endParaRPr sz="2800" b="1" i="1">
              <a:solidFill>
                <a:srgbClr val="00B0F0"/>
              </a:solidFill>
              <a:latin typeface="Cambria"/>
              <a:cs typeface="Cambr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12850" y="3000375"/>
          <a:ext cx="7239000" cy="130276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053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41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421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"/>
                        <a:t>IDClient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Nume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Prenume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Localitate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3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1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75" err="1"/>
                        <a:t>Pop</a:t>
                      </a:r>
                      <a:r>
                        <a:rPr lang="en-US" sz="2400" spc="75" err="1"/>
                        <a:t>a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lang="en-US" sz="2400" spc="100" err="1"/>
                        <a:t>Io</a:t>
                      </a:r>
                      <a:r>
                        <a:rPr sz="2400" spc="100" err="1"/>
                        <a:t>ana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lang="en-US" sz="2400" spc="90"/>
                        <a:t>Chisinau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21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2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70" err="1"/>
                        <a:t>Rus</a:t>
                      </a:r>
                      <a:r>
                        <a:rPr lang="en-US" sz="2400" spc="70" err="1"/>
                        <a:t>u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85"/>
                        <a:t>Andrei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lang="en-US" sz="2400" spc="50" err="1"/>
                        <a:t>Anenii</a:t>
                      </a:r>
                      <a:r>
                        <a:rPr lang="en-US" sz="2400" spc="50"/>
                        <a:t> </a:t>
                      </a:r>
                      <a:r>
                        <a:rPr lang="en-US" sz="2400" spc="50" err="1"/>
                        <a:t>Noi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746250" y="5057775"/>
          <a:ext cx="6096000" cy="130281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21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"/>
                        <a:t>IDCom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NrCom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"/>
                        <a:t>IDClient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/>
                        <a:t>1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130"/>
                        <a:t>3455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/>
                        <a:t>2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26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/>
                        <a:t>2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130"/>
                        <a:t>3456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/>
                        <a:t>1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  <p:cxnSp>
        <p:nvCxnSpPr>
          <p:cNvPr id="10" name="Elbow Connector 9"/>
          <p:cNvCxnSpPr/>
          <p:nvPr/>
        </p:nvCxnSpPr>
        <p:spPr>
          <a:xfrm>
            <a:off x="2362200" y="4343400"/>
            <a:ext cx="4191000" cy="685800"/>
          </a:xfrm>
          <a:prstGeom prst="bentConnector3">
            <a:avLst>
              <a:gd name="adj1" fmla="val 100067"/>
            </a:avLst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0" marR="5080" indent="-117157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date din </a:t>
            </a:r>
            <a:r>
              <a:rPr lang="en-US" b="1" err="1">
                <a:solidFill>
                  <a:srgbClr val="FF0000"/>
                </a:solidFill>
              </a:rPr>
              <a:t>fisier</a:t>
            </a:r>
            <a:endParaRPr b="1" spc="-25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14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000" y="990600"/>
            <a:ext cx="8302625" cy="1774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sz="2800" b="1" spc="-10">
                <a:solidFill>
                  <a:srgbClr val="0000FF"/>
                </a:solidFill>
                <a:latin typeface="Calibri"/>
                <a:cs typeface="Calibri"/>
              </a:rPr>
              <a:t>LOAD DATA INFILE  ‘C:\data\autor.txt’ 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sz="2800" b="1" spc="-10">
                <a:solidFill>
                  <a:srgbClr val="0000FF"/>
                </a:solidFill>
                <a:latin typeface="Calibri"/>
                <a:cs typeface="Calibri"/>
              </a:rPr>
              <a:t>INTO TABLE </a:t>
            </a:r>
            <a:r>
              <a:rPr lang="en-US" sz="2800" b="1" spc="-10" err="1">
                <a:solidFill>
                  <a:srgbClr val="0000FF"/>
                </a:solidFill>
                <a:latin typeface="Calibri"/>
                <a:cs typeface="Calibri"/>
              </a:rPr>
              <a:t>autor</a:t>
            </a:r>
            <a:endParaRPr lang="ru-RU" sz="2800" b="1" spc="-10">
              <a:solidFill>
                <a:srgbClr val="0000FF"/>
              </a:solidFill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FIELDS TERMINATED BY ',';</a:t>
            </a:r>
            <a:endParaRPr lang="en-US" sz="2800" b="1" spc="-1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endParaRPr lang="en-US" sz="2800" b="1" spc="-1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39458" t="47176" r="46714" b="14809"/>
          <a:stretch>
            <a:fillRect/>
          </a:stretch>
        </p:blipFill>
        <p:spPr bwMode="auto">
          <a:xfrm>
            <a:off x="228600" y="3429000"/>
            <a:ext cx="27432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9375" t="13333" r="76875" b="71111"/>
          <a:stretch>
            <a:fillRect/>
          </a:stretch>
        </p:blipFill>
        <p:spPr bwMode="auto">
          <a:xfrm>
            <a:off x="6400800" y="990600"/>
            <a:ext cx="2438400" cy="177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23125" t="21111" r="46875" b="28889"/>
          <a:stretch>
            <a:fillRect/>
          </a:stretch>
        </p:blipFill>
        <p:spPr bwMode="auto">
          <a:xfrm>
            <a:off x="5486400" y="3048000"/>
            <a:ext cx="3657600" cy="3429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0" name="Down Arrow 9"/>
          <p:cNvSpPr/>
          <p:nvPr/>
        </p:nvSpPr>
        <p:spPr>
          <a:xfrm rot="19410332">
            <a:off x="7146103" y="4984118"/>
            <a:ext cx="381000" cy="8382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7543800" y="5562600"/>
            <a:ext cx="231648" cy="838200"/>
          </a:xfrm>
          <a:prstGeom prst="leftBrace">
            <a:avLst/>
          </a:prstGeom>
          <a:ln w="28575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0" y="7620"/>
            <a:ext cx="457200" cy="1143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3840" y="1612138"/>
            <a:ext cx="8367395" cy="5019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130175" indent="-3429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800" spc="885">
                <a:latin typeface="Wingdings"/>
                <a:cs typeface="Wingdings"/>
              </a:rPr>
              <a:t>◼</a:t>
            </a:r>
            <a:r>
              <a:rPr sz="2800" spc="885">
                <a:latin typeface="Times New Roman"/>
                <a:cs typeface="Times New Roman"/>
              </a:rPr>
              <a:t>	</a:t>
            </a:r>
            <a:r>
              <a:rPr sz="2800" b="1" u="sng" spc="75">
                <a:latin typeface="Cambria"/>
                <a:cs typeface="Cambria"/>
              </a:rPr>
              <a:t>Exemplu</a:t>
            </a:r>
            <a:r>
              <a:rPr sz="2800" spc="75">
                <a:latin typeface="Cambria"/>
                <a:cs typeface="Cambria"/>
              </a:rPr>
              <a:t> </a:t>
            </a:r>
            <a:r>
              <a:rPr sz="2800" spc="55">
                <a:latin typeface="Cambria"/>
                <a:cs typeface="Cambria"/>
              </a:rPr>
              <a:t>de </a:t>
            </a:r>
            <a:r>
              <a:rPr sz="2800" spc="30">
                <a:latin typeface="Cambria"/>
                <a:cs typeface="Cambria"/>
              </a:rPr>
              <a:t>definire </a:t>
            </a:r>
            <a:r>
              <a:rPr sz="2800" spc="25">
                <a:latin typeface="Cambria"/>
                <a:cs typeface="Cambria"/>
              </a:rPr>
              <a:t>a </a:t>
            </a:r>
            <a:r>
              <a:rPr sz="2800" spc="40">
                <a:latin typeface="Cambria"/>
                <a:cs typeface="Cambria"/>
              </a:rPr>
              <a:t>unei </a:t>
            </a:r>
            <a:r>
              <a:rPr sz="2800" spc="15">
                <a:latin typeface="Cambria"/>
                <a:cs typeface="Cambria"/>
              </a:rPr>
              <a:t>constrângeri </a:t>
            </a:r>
            <a:r>
              <a:rPr sz="2800" b="1" spc="180">
                <a:solidFill>
                  <a:srgbClr val="3333FF"/>
                </a:solidFill>
                <a:latin typeface="Cambria"/>
                <a:cs typeface="Cambria"/>
              </a:rPr>
              <a:t>FOREIGN </a:t>
            </a:r>
            <a:r>
              <a:rPr sz="2800" b="1" spc="175">
                <a:solidFill>
                  <a:srgbClr val="3333FF"/>
                </a:solidFill>
                <a:latin typeface="Cambria"/>
                <a:cs typeface="Cambria"/>
              </a:rPr>
              <a:t>KEY </a:t>
            </a:r>
            <a:r>
              <a:rPr sz="2800" spc="30">
                <a:latin typeface="Cambria"/>
                <a:cs typeface="Cambria"/>
              </a:rPr>
              <a:t>la  </a:t>
            </a:r>
            <a:r>
              <a:rPr sz="2800" spc="-10">
                <a:latin typeface="Cambria"/>
                <a:cs typeface="Cambria"/>
              </a:rPr>
              <a:t>crearea </a:t>
            </a:r>
            <a:r>
              <a:rPr sz="2800" spc="80">
                <a:latin typeface="Cambria"/>
                <a:cs typeface="Cambria"/>
              </a:rPr>
              <a:t>unui</a:t>
            </a:r>
            <a:r>
              <a:rPr sz="2800" spc="145">
                <a:latin typeface="Cambria"/>
                <a:cs typeface="Cambria"/>
              </a:rPr>
              <a:t> </a:t>
            </a:r>
            <a:r>
              <a:rPr sz="2800" spc="-5">
                <a:latin typeface="Cambria"/>
                <a:cs typeface="Cambria"/>
              </a:rPr>
              <a:t>tabel:</a:t>
            </a:r>
            <a:endParaRPr sz="2800">
              <a:latin typeface="Cambria"/>
              <a:cs typeface="Cambria"/>
            </a:endParaRPr>
          </a:p>
          <a:p>
            <a:pPr marL="914400" marR="4081779">
              <a:lnSpc>
                <a:spcPts val="3490"/>
              </a:lnSpc>
              <a:spcBef>
                <a:spcPts val="185"/>
              </a:spcBef>
            </a:pPr>
            <a:r>
              <a:rPr sz="2800" b="1">
                <a:solidFill>
                  <a:srgbClr val="3333FF"/>
                </a:solidFill>
                <a:latin typeface="Consolas"/>
                <a:cs typeface="Consolas"/>
              </a:rPr>
              <a:t>CREATE TABLE</a:t>
            </a:r>
            <a:r>
              <a:rPr sz="2800" b="1" spc="-20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2800" b="1" i="1">
                <a:solidFill>
                  <a:srgbClr val="00B0F0"/>
                </a:solidFill>
                <a:latin typeface="Consolas"/>
                <a:cs typeface="Consolas"/>
              </a:rPr>
              <a:t>Comenzi</a:t>
            </a:r>
            <a:r>
              <a:rPr sz="2800" b="1">
                <a:solidFill>
                  <a:srgbClr val="3333FF"/>
                </a:solidFill>
                <a:latin typeface="Consolas"/>
                <a:cs typeface="Consolas"/>
              </a:rPr>
              <a:t>  (</a:t>
            </a:r>
          </a:p>
          <a:p>
            <a:pPr marL="914400">
              <a:lnSpc>
                <a:spcPct val="100000"/>
              </a:lnSpc>
              <a:spcBef>
                <a:spcPts val="360"/>
              </a:spcBef>
            </a:pPr>
            <a:r>
              <a:rPr sz="2800" b="1">
                <a:solidFill>
                  <a:srgbClr val="3333FF"/>
                </a:solidFill>
                <a:latin typeface="Consolas"/>
                <a:cs typeface="Consolas"/>
              </a:rPr>
              <a:t>IDCom INT PRIMARY</a:t>
            </a:r>
            <a:r>
              <a:rPr sz="2800" b="1" spc="25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2800" b="1">
                <a:solidFill>
                  <a:srgbClr val="3333FF"/>
                </a:solidFill>
                <a:latin typeface="Consolas"/>
                <a:cs typeface="Consolas"/>
              </a:rPr>
              <a:t>KEY,</a:t>
            </a:r>
          </a:p>
          <a:p>
            <a:pPr marL="914400">
              <a:lnSpc>
                <a:spcPct val="100000"/>
              </a:lnSpc>
              <a:spcBef>
                <a:spcPts val="580"/>
              </a:spcBef>
            </a:pPr>
            <a:r>
              <a:rPr sz="2800" b="1">
                <a:solidFill>
                  <a:srgbClr val="3333FF"/>
                </a:solidFill>
                <a:latin typeface="Consolas"/>
                <a:cs typeface="Consolas"/>
              </a:rPr>
              <a:t>NrCom</a:t>
            </a:r>
            <a:r>
              <a:rPr sz="2800" b="1" spc="5">
                <a:solidFill>
                  <a:srgbClr val="3333FF"/>
                </a:solidFill>
                <a:latin typeface="Consolas"/>
                <a:cs typeface="Consolas"/>
              </a:rPr>
              <a:t> INT,</a:t>
            </a:r>
            <a:endParaRPr sz="2800" b="1">
              <a:solidFill>
                <a:srgbClr val="3333FF"/>
              </a:solidFill>
              <a:latin typeface="Consolas"/>
              <a:cs typeface="Consolas"/>
            </a:endParaRPr>
          </a:p>
          <a:p>
            <a:pPr marL="914400">
              <a:lnSpc>
                <a:spcPct val="100000"/>
              </a:lnSpc>
              <a:spcBef>
                <a:spcPts val="575"/>
              </a:spcBef>
            </a:pPr>
            <a:r>
              <a:rPr sz="2800" b="1">
                <a:solidFill>
                  <a:srgbClr val="3333FF"/>
                </a:solidFill>
                <a:latin typeface="Consolas"/>
                <a:cs typeface="Consolas"/>
              </a:rPr>
              <a:t>IDClient INT </a:t>
            </a:r>
            <a:r>
              <a:rPr sz="2800" b="1">
                <a:solidFill>
                  <a:srgbClr val="FF0000"/>
                </a:solidFill>
                <a:latin typeface="Consolas"/>
                <a:cs typeface="Consolas"/>
              </a:rPr>
              <a:t>FOREIGN</a:t>
            </a:r>
            <a:r>
              <a:rPr sz="2800" b="1" spc="4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800" b="1">
                <a:solidFill>
                  <a:srgbClr val="FF0000"/>
                </a:solidFill>
                <a:latin typeface="Consolas"/>
                <a:cs typeface="Consolas"/>
              </a:rPr>
              <a:t>KEY</a:t>
            </a:r>
          </a:p>
          <a:p>
            <a:pPr marL="3658235"/>
            <a:r>
              <a:rPr sz="2800" b="1">
                <a:solidFill>
                  <a:srgbClr val="3333FF"/>
                </a:solidFill>
                <a:latin typeface="Consolas"/>
                <a:cs typeface="Consolas"/>
              </a:rPr>
              <a:t>REFERENCES</a:t>
            </a:r>
            <a:r>
              <a:rPr sz="2800" b="1" spc="15">
                <a:solidFill>
                  <a:srgbClr val="3333FF"/>
                </a:solidFill>
                <a:latin typeface="Consolas"/>
                <a:cs typeface="Consolas"/>
              </a:rPr>
              <a:t> </a:t>
            </a:r>
            <a:r>
              <a:rPr sz="2800" b="1" i="1" err="1">
                <a:solidFill>
                  <a:srgbClr val="FF0000"/>
                </a:solidFill>
                <a:latin typeface="Consolas"/>
                <a:cs typeface="Consolas"/>
              </a:rPr>
              <a:t>Clienți</a:t>
            </a:r>
            <a:r>
              <a:rPr sz="2800" b="1">
                <a:solidFill>
                  <a:srgbClr val="3333FF"/>
                </a:solidFill>
                <a:latin typeface="Consolas"/>
                <a:cs typeface="Consolas"/>
              </a:rPr>
              <a:t>(</a:t>
            </a:r>
            <a:r>
              <a:rPr sz="2800" b="1" err="1">
                <a:solidFill>
                  <a:srgbClr val="3333FF"/>
                </a:solidFill>
                <a:latin typeface="Consolas"/>
                <a:cs typeface="Consolas"/>
              </a:rPr>
              <a:t>IDClient</a:t>
            </a:r>
            <a:r>
              <a:rPr sz="2800" b="1">
                <a:solidFill>
                  <a:srgbClr val="3333FF"/>
                </a:solidFill>
                <a:latin typeface="Consolas"/>
                <a:cs typeface="Consolas"/>
              </a:rPr>
              <a:t>)</a:t>
            </a:r>
            <a:r>
              <a:rPr lang="en-US" sz="2800" b="1" spc="-5">
                <a:solidFill>
                  <a:srgbClr val="3333FF"/>
                </a:solidFill>
                <a:latin typeface="Consolas"/>
                <a:cs typeface="Consolas"/>
              </a:rPr>
              <a:t> </a:t>
            </a:r>
          </a:p>
          <a:p>
            <a:pPr marL="722313"/>
            <a:r>
              <a:rPr lang="en-US" sz="2800" b="1" spc="-5">
                <a:solidFill>
                  <a:srgbClr val="3333FF"/>
                </a:solidFill>
                <a:latin typeface="Consolas"/>
                <a:cs typeface="Consolas"/>
              </a:rPr>
              <a:t>);</a:t>
            </a:r>
            <a:endParaRPr lang="en-US" sz="2800" b="1">
              <a:solidFill>
                <a:srgbClr val="3333FF"/>
              </a:solidFill>
              <a:latin typeface="Consolas"/>
              <a:cs typeface="Consolas"/>
            </a:endParaRPr>
          </a:p>
          <a:p>
            <a:pPr marL="3658235">
              <a:lnSpc>
                <a:spcPct val="100000"/>
              </a:lnSpc>
            </a:pPr>
            <a:endParaRPr sz="2800">
              <a:latin typeface="Consolas"/>
              <a:cs typeface="Consolas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  <p:graphicFrame>
        <p:nvGraphicFramePr>
          <p:cNvPr id="6" name="object 5"/>
          <p:cNvGraphicFramePr>
            <a:graphicFrameLocks noGrp="1"/>
          </p:cNvGraphicFramePr>
          <p:nvPr/>
        </p:nvGraphicFramePr>
        <p:xfrm>
          <a:off x="5029200" y="228600"/>
          <a:ext cx="4953000" cy="130276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31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20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42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421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"/>
                        <a:t>IDClient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Nume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Prenume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Localitate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3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1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75" err="1"/>
                        <a:t>Pop</a:t>
                      </a:r>
                      <a:r>
                        <a:rPr lang="en-US" sz="2400" spc="75" err="1"/>
                        <a:t>a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lang="en-US" sz="2400" spc="100" err="1"/>
                        <a:t>Io</a:t>
                      </a:r>
                      <a:r>
                        <a:rPr sz="2400" spc="100" err="1"/>
                        <a:t>ana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lang="en-US" sz="2400" spc="90"/>
                        <a:t>Chisinau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21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2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70" err="1"/>
                        <a:t>Rus</a:t>
                      </a:r>
                      <a:r>
                        <a:rPr lang="en-US" sz="2400" spc="70" err="1"/>
                        <a:t>u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85"/>
                        <a:t>Andrei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lang="en-US" sz="2400" spc="50" err="1"/>
                        <a:t>Anenii</a:t>
                      </a:r>
                      <a:r>
                        <a:rPr lang="en-US" sz="2400" spc="50"/>
                        <a:t> </a:t>
                      </a:r>
                      <a:r>
                        <a:rPr lang="en-US" sz="2400" spc="50" err="1"/>
                        <a:t>Noi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Grp="1"/>
          </p:cNvGraphicFramePr>
          <p:nvPr/>
        </p:nvGraphicFramePr>
        <p:xfrm>
          <a:off x="5715000" y="2590800"/>
          <a:ext cx="3429000" cy="130281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421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"/>
                        <a:t>IDCom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/>
                        <a:t>NrCom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2400" spc="-5"/>
                        <a:t>IDClient</a:t>
                      </a:r>
                      <a:endParaRPr sz="2400">
                        <a:latin typeface="Palatino Linotype"/>
                        <a:cs typeface="Palatino Linotype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/>
                        <a:t>1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130"/>
                        <a:t>3455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/>
                        <a:t>2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26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/>
                        <a:t>2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spc="-130"/>
                        <a:t>3456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/>
                        <a:t>1</a:t>
                      </a:r>
                      <a:endParaRPr sz="2400">
                        <a:latin typeface="Cambria"/>
                        <a:cs typeface="Cambria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>
            <a:off x="5638800" y="1600200"/>
            <a:ext cx="2743200" cy="914400"/>
          </a:xfrm>
          <a:prstGeom prst="bentConnector3">
            <a:avLst>
              <a:gd name="adj1" fmla="val 99824"/>
            </a:avLst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4800" y="705931"/>
            <a:ext cx="8686800" cy="52902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342900" algn="l"/>
              </a:tabLst>
            </a:pPr>
            <a:r>
              <a:rPr sz="2800" spc="740">
                <a:latin typeface="Wingdings"/>
                <a:cs typeface="Wingdings"/>
              </a:rPr>
              <a:t>◼</a:t>
            </a:r>
            <a:r>
              <a:rPr sz="2800" spc="740">
                <a:latin typeface="Times New Roman"/>
                <a:cs typeface="Times New Roman"/>
              </a:rPr>
              <a:t>	</a:t>
            </a:r>
            <a:r>
              <a:rPr sz="2800" b="1" u="sng" spc="60">
                <a:latin typeface="Cambria"/>
                <a:cs typeface="Cambria"/>
              </a:rPr>
              <a:t>Exemplu</a:t>
            </a:r>
            <a:r>
              <a:rPr sz="2800" spc="60">
                <a:latin typeface="Cambria"/>
                <a:cs typeface="Cambria"/>
              </a:rPr>
              <a:t> </a:t>
            </a:r>
            <a:r>
              <a:rPr sz="2800" spc="50">
                <a:latin typeface="Cambria"/>
                <a:cs typeface="Cambria"/>
              </a:rPr>
              <a:t>de </a:t>
            </a:r>
            <a:r>
              <a:rPr sz="2800" spc="25">
                <a:latin typeface="Cambria"/>
                <a:cs typeface="Cambria"/>
              </a:rPr>
              <a:t>definire a </a:t>
            </a:r>
            <a:r>
              <a:rPr sz="2800" spc="35">
                <a:latin typeface="Cambria"/>
                <a:cs typeface="Cambria"/>
              </a:rPr>
              <a:t>unei </a:t>
            </a:r>
            <a:r>
              <a:rPr sz="2800" spc="10">
                <a:latin typeface="Cambria"/>
                <a:cs typeface="Cambria"/>
              </a:rPr>
              <a:t>constrângeri </a:t>
            </a:r>
            <a:r>
              <a:rPr sz="2800" b="1" spc="155">
                <a:solidFill>
                  <a:srgbClr val="3333FF"/>
                </a:solidFill>
                <a:latin typeface="Cambria"/>
                <a:cs typeface="Cambria"/>
              </a:rPr>
              <a:t>FOREIGN </a:t>
            </a:r>
            <a:r>
              <a:rPr sz="2800" b="1" spc="150">
                <a:solidFill>
                  <a:srgbClr val="3333FF"/>
                </a:solidFill>
                <a:latin typeface="Cambria"/>
                <a:cs typeface="Cambria"/>
              </a:rPr>
              <a:t>KEY </a:t>
            </a:r>
            <a:r>
              <a:rPr sz="2800" spc="55">
                <a:latin typeface="Cambria"/>
                <a:cs typeface="Cambria"/>
              </a:rPr>
              <a:t>cu</a:t>
            </a:r>
            <a:r>
              <a:rPr sz="2800" spc="-20">
                <a:latin typeface="Cambria"/>
                <a:cs typeface="Cambria"/>
              </a:rPr>
              <a:t> </a:t>
            </a:r>
            <a:r>
              <a:rPr sz="2800" spc="40" err="1">
                <a:latin typeface="Cambria"/>
                <a:cs typeface="Cambria"/>
              </a:rPr>
              <a:t>numele</a:t>
            </a:r>
            <a:r>
              <a:rPr lang="en-US" sz="2800" spc="40">
                <a:latin typeface="Cambria"/>
                <a:cs typeface="Cambria"/>
              </a:rPr>
              <a:t> </a:t>
            </a:r>
            <a:r>
              <a:rPr sz="2800" b="1" spc="85" err="1">
                <a:solidFill>
                  <a:srgbClr val="00B050"/>
                </a:solidFill>
                <a:latin typeface="Cambria"/>
                <a:cs typeface="Cambria"/>
              </a:rPr>
              <a:t>fk_Client</a:t>
            </a:r>
            <a:r>
              <a:rPr sz="2800" spc="85">
                <a:latin typeface="Cambria"/>
                <a:cs typeface="Cambria"/>
              </a:rPr>
              <a:t> </a:t>
            </a:r>
            <a:r>
              <a:rPr sz="2800" spc="30">
                <a:latin typeface="Cambria"/>
                <a:cs typeface="Cambria"/>
              </a:rPr>
              <a:t>la </a:t>
            </a:r>
            <a:r>
              <a:rPr sz="2800" spc="-10">
                <a:latin typeface="Cambria"/>
                <a:cs typeface="Cambria"/>
              </a:rPr>
              <a:t>crearea </a:t>
            </a:r>
            <a:r>
              <a:rPr sz="2800" spc="65">
                <a:latin typeface="Cambria"/>
                <a:cs typeface="Cambria"/>
              </a:rPr>
              <a:t>unui</a:t>
            </a:r>
            <a:r>
              <a:rPr sz="2800" spc="70">
                <a:latin typeface="Cambria"/>
                <a:cs typeface="Cambria"/>
              </a:rPr>
              <a:t> </a:t>
            </a:r>
            <a:r>
              <a:rPr sz="2800" spc="-5">
                <a:latin typeface="Cambria"/>
                <a:cs typeface="Cambria"/>
              </a:rPr>
              <a:t>tabel:</a:t>
            </a:r>
            <a:endParaRPr sz="2800">
              <a:latin typeface="Cambria"/>
              <a:cs typeface="Cambria"/>
            </a:endParaRPr>
          </a:p>
          <a:p>
            <a:pPr marL="914400" marR="3994785">
              <a:lnSpc>
                <a:spcPct val="120000"/>
              </a:lnSpc>
            </a:pPr>
            <a:r>
              <a:rPr sz="2800" b="1" spc="145">
                <a:latin typeface="Cambria"/>
                <a:cs typeface="Cambria"/>
              </a:rPr>
              <a:t>CREATE </a:t>
            </a:r>
            <a:r>
              <a:rPr sz="2800" b="1" spc="114">
                <a:latin typeface="Cambria"/>
                <a:cs typeface="Cambria"/>
              </a:rPr>
              <a:t>TABLE</a:t>
            </a:r>
            <a:r>
              <a:rPr sz="2800" b="1" spc="-125">
                <a:latin typeface="Cambria"/>
                <a:cs typeface="Cambria"/>
              </a:rPr>
              <a:t> </a:t>
            </a:r>
            <a:r>
              <a:rPr sz="2800" b="1" i="1" spc="80">
                <a:solidFill>
                  <a:srgbClr val="00B0F0"/>
                </a:solidFill>
                <a:latin typeface="Cambria"/>
                <a:cs typeface="Cambria"/>
              </a:rPr>
              <a:t>Comenzi</a:t>
            </a:r>
            <a:r>
              <a:rPr sz="2800" b="1" spc="80">
                <a:latin typeface="Cambria"/>
                <a:cs typeface="Cambria"/>
              </a:rPr>
              <a:t>  </a:t>
            </a:r>
            <a:r>
              <a:rPr sz="2800" b="1" spc="-100">
                <a:latin typeface="Cambria"/>
                <a:cs typeface="Cambria"/>
              </a:rPr>
              <a:t>(</a:t>
            </a:r>
            <a:endParaRPr sz="2800" b="1">
              <a:latin typeface="Cambria"/>
              <a:cs typeface="Cambria"/>
            </a:endParaRPr>
          </a:p>
          <a:p>
            <a:pPr marL="914400">
              <a:lnSpc>
                <a:spcPct val="100000"/>
              </a:lnSpc>
              <a:spcBef>
                <a:spcPts val="480"/>
              </a:spcBef>
            </a:pPr>
            <a:r>
              <a:rPr sz="2800" b="1" spc="130">
                <a:latin typeface="Cambria"/>
                <a:cs typeface="Cambria"/>
              </a:rPr>
              <a:t>IDCom </a:t>
            </a:r>
            <a:r>
              <a:rPr sz="2800" b="1" spc="120">
                <a:latin typeface="Cambria"/>
                <a:cs typeface="Cambria"/>
              </a:rPr>
              <a:t>INT </a:t>
            </a:r>
            <a:r>
              <a:rPr sz="2800" b="1" spc="150">
                <a:solidFill>
                  <a:srgbClr val="3333FF"/>
                </a:solidFill>
                <a:latin typeface="Cambria"/>
                <a:cs typeface="Cambria"/>
              </a:rPr>
              <a:t>PRIMARY</a:t>
            </a:r>
            <a:r>
              <a:rPr sz="2800" b="1" spc="-120">
                <a:solidFill>
                  <a:srgbClr val="3333FF"/>
                </a:solidFill>
                <a:latin typeface="Cambria"/>
                <a:cs typeface="Cambria"/>
              </a:rPr>
              <a:t> </a:t>
            </a:r>
            <a:r>
              <a:rPr sz="2800" b="1" spc="130">
                <a:solidFill>
                  <a:srgbClr val="3333FF"/>
                </a:solidFill>
                <a:latin typeface="Cambria"/>
                <a:cs typeface="Cambria"/>
              </a:rPr>
              <a:t>KEY</a:t>
            </a:r>
            <a:r>
              <a:rPr sz="2800" b="1" spc="130">
                <a:latin typeface="Cambria"/>
                <a:cs typeface="Cambria"/>
              </a:rPr>
              <a:t>,</a:t>
            </a:r>
            <a:endParaRPr sz="2800" b="1">
              <a:latin typeface="Cambria"/>
              <a:cs typeface="Cambria"/>
            </a:endParaRPr>
          </a:p>
          <a:p>
            <a:pPr marL="914400" marR="5422900">
              <a:lnSpc>
                <a:spcPct val="120000"/>
              </a:lnSpc>
            </a:pPr>
            <a:r>
              <a:rPr sz="2800" b="1" spc="135">
                <a:latin typeface="Cambria"/>
                <a:cs typeface="Cambria"/>
              </a:rPr>
              <a:t>NrCom </a:t>
            </a:r>
            <a:r>
              <a:rPr sz="2800" b="1" spc="110">
                <a:latin typeface="Cambria"/>
                <a:cs typeface="Cambria"/>
              </a:rPr>
              <a:t>INT,  </a:t>
            </a:r>
            <a:r>
              <a:rPr sz="2800" b="1" spc="75">
                <a:latin typeface="Cambria"/>
                <a:cs typeface="Cambria"/>
              </a:rPr>
              <a:t>IDClient</a:t>
            </a:r>
            <a:r>
              <a:rPr sz="2800" b="1" spc="-5">
                <a:latin typeface="Cambria"/>
                <a:cs typeface="Cambria"/>
              </a:rPr>
              <a:t> </a:t>
            </a:r>
            <a:r>
              <a:rPr sz="2800" b="1" spc="110">
                <a:latin typeface="Cambria"/>
                <a:cs typeface="Cambria"/>
              </a:rPr>
              <a:t>INT,</a:t>
            </a:r>
            <a:endParaRPr sz="2800" b="1">
              <a:latin typeface="Cambria"/>
              <a:cs typeface="Cambria"/>
            </a:endParaRPr>
          </a:p>
          <a:p>
            <a:pPr marL="914400">
              <a:lnSpc>
                <a:spcPct val="100000"/>
              </a:lnSpc>
              <a:spcBef>
                <a:spcPts val="480"/>
              </a:spcBef>
            </a:pPr>
            <a:r>
              <a:rPr sz="2800" b="1" spc="170">
                <a:latin typeface="Cambria"/>
                <a:cs typeface="Cambria"/>
              </a:rPr>
              <a:t>CONSTRAINT </a:t>
            </a:r>
            <a:r>
              <a:rPr sz="2800" b="1" spc="85">
                <a:solidFill>
                  <a:srgbClr val="00B050"/>
                </a:solidFill>
                <a:latin typeface="Cambria"/>
                <a:cs typeface="Cambria"/>
              </a:rPr>
              <a:t>fk_Client</a:t>
            </a:r>
            <a:r>
              <a:rPr sz="2800" b="1" spc="85">
                <a:latin typeface="Cambria"/>
                <a:cs typeface="Cambria"/>
              </a:rPr>
              <a:t> </a:t>
            </a:r>
            <a:r>
              <a:rPr sz="2800" b="1" spc="155">
                <a:solidFill>
                  <a:srgbClr val="0000FF"/>
                </a:solidFill>
                <a:latin typeface="Cambria"/>
                <a:cs typeface="Cambria"/>
              </a:rPr>
              <a:t>FOREIGN </a:t>
            </a:r>
            <a:r>
              <a:rPr sz="2800" b="1" spc="150">
                <a:solidFill>
                  <a:srgbClr val="0000FF"/>
                </a:solidFill>
                <a:latin typeface="Cambria"/>
                <a:cs typeface="Cambria"/>
              </a:rPr>
              <a:t>KEY</a:t>
            </a:r>
            <a:r>
              <a:rPr sz="2800" b="1" spc="-265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b="1" spc="40">
                <a:latin typeface="Cambria"/>
                <a:cs typeface="Cambria"/>
              </a:rPr>
              <a:t>(</a:t>
            </a:r>
            <a:r>
              <a:rPr sz="2800" b="1" spc="40" err="1">
                <a:latin typeface="Cambria"/>
                <a:cs typeface="Cambria"/>
              </a:rPr>
              <a:t>IDClient</a:t>
            </a:r>
            <a:r>
              <a:rPr sz="2800" b="1" spc="40">
                <a:latin typeface="Cambria"/>
                <a:cs typeface="Cambria"/>
              </a:rPr>
              <a:t>)</a:t>
            </a:r>
            <a:r>
              <a:rPr lang="en-US" sz="2800" b="1" spc="40">
                <a:latin typeface="Cambria"/>
                <a:cs typeface="Cambria"/>
              </a:rPr>
              <a:t>  </a:t>
            </a:r>
            <a:r>
              <a:rPr sz="2800" b="1" spc="114">
                <a:latin typeface="Cambria"/>
                <a:cs typeface="Cambria"/>
              </a:rPr>
              <a:t>REFERENCES</a:t>
            </a:r>
            <a:r>
              <a:rPr lang="en-US" sz="2800" b="1" spc="114">
                <a:latin typeface="Cambria"/>
                <a:cs typeface="Cambria"/>
              </a:rPr>
              <a:t>  </a:t>
            </a:r>
            <a:r>
              <a:rPr sz="2800" b="1" i="1" spc="50" err="1">
                <a:solidFill>
                  <a:srgbClr val="FF0000"/>
                </a:solidFill>
                <a:latin typeface="Cambria"/>
                <a:cs typeface="Cambria"/>
              </a:rPr>
              <a:t>Clienți</a:t>
            </a:r>
            <a:r>
              <a:rPr sz="2800" b="1" spc="50">
                <a:latin typeface="Cambria"/>
                <a:cs typeface="Cambria"/>
              </a:rPr>
              <a:t>(</a:t>
            </a:r>
            <a:r>
              <a:rPr sz="2800" b="1" spc="50" err="1">
                <a:latin typeface="Cambria"/>
                <a:cs typeface="Cambria"/>
              </a:rPr>
              <a:t>IDClient</a:t>
            </a:r>
            <a:r>
              <a:rPr sz="2800" b="1" spc="50">
                <a:latin typeface="Cambria"/>
                <a:cs typeface="Cambria"/>
              </a:rPr>
              <a:t>)</a:t>
            </a:r>
            <a:endParaRPr sz="2800" b="1">
              <a:latin typeface="Cambria"/>
              <a:cs typeface="Cambria"/>
            </a:endParaRPr>
          </a:p>
          <a:p>
            <a:pPr marL="914400">
              <a:lnSpc>
                <a:spcPct val="100000"/>
              </a:lnSpc>
              <a:spcBef>
                <a:spcPts val="470"/>
              </a:spcBef>
            </a:pPr>
            <a:r>
              <a:rPr sz="2800" b="1" spc="-65">
                <a:latin typeface="Cambria"/>
                <a:cs typeface="Cambria"/>
              </a:rPr>
              <a:t>);</a:t>
            </a:r>
            <a:endParaRPr sz="2800" b="1">
              <a:latin typeface="Cambria"/>
              <a:cs typeface="Cambria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400" y="914400"/>
            <a:ext cx="8718550" cy="47705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800" spc="885">
                <a:latin typeface="Wingdings"/>
                <a:cs typeface="Wingdings"/>
              </a:rPr>
              <a:t>◼</a:t>
            </a:r>
            <a:r>
              <a:rPr sz="2800" spc="885">
                <a:latin typeface="Times New Roman"/>
                <a:cs typeface="Times New Roman"/>
              </a:rPr>
              <a:t>	</a:t>
            </a:r>
            <a:r>
              <a:rPr sz="2800" b="1" u="sng" spc="75">
                <a:latin typeface="Cambria"/>
                <a:cs typeface="Cambria"/>
              </a:rPr>
              <a:t>Exemplu</a:t>
            </a:r>
            <a:r>
              <a:rPr sz="2800" spc="75">
                <a:latin typeface="Cambria"/>
                <a:cs typeface="Cambria"/>
              </a:rPr>
              <a:t> </a:t>
            </a:r>
            <a:r>
              <a:rPr sz="2800" spc="55">
                <a:latin typeface="Cambria"/>
                <a:cs typeface="Cambria"/>
              </a:rPr>
              <a:t>de </a:t>
            </a:r>
            <a:r>
              <a:rPr sz="2800" spc="25">
                <a:latin typeface="Cambria"/>
                <a:cs typeface="Cambria"/>
              </a:rPr>
              <a:t>definire a </a:t>
            </a:r>
            <a:r>
              <a:rPr sz="2800" spc="40">
                <a:latin typeface="Cambria"/>
                <a:cs typeface="Cambria"/>
              </a:rPr>
              <a:t>unei </a:t>
            </a:r>
            <a:r>
              <a:rPr sz="2800" spc="15">
                <a:latin typeface="Cambria"/>
                <a:cs typeface="Cambria"/>
              </a:rPr>
              <a:t>constrângeri </a:t>
            </a:r>
            <a:r>
              <a:rPr sz="2800" b="1" spc="185">
                <a:solidFill>
                  <a:srgbClr val="0000FF"/>
                </a:solidFill>
                <a:latin typeface="Cambria"/>
                <a:cs typeface="Cambria"/>
              </a:rPr>
              <a:t>FOREIGN </a:t>
            </a:r>
            <a:r>
              <a:rPr sz="2800" b="1" spc="175">
                <a:solidFill>
                  <a:srgbClr val="0000FF"/>
                </a:solidFill>
                <a:latin typeface="Cambria"/>
                <a:cs typeface="Cambria"/>
              </a:rPr>
              <a:t>KEY</a:t>
            </a:r>
            <a:r>
              <a:rPr sz="2800" b="1" spc="204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800" spc="90" err="1">
                <a:latin typeface="Cambria"/>
                <a:cs typeface="Cambria"/>
              </a:rPr>
              <a:t>după</a:t>
            </a:r>
            <a:r>
              <a:rPr lang="en-US" sz="2800" spc="90">
                <a:latin typeface="Cambria"/>
                <a:cs typeface="Cambria"/>
              </a:rPr>
              <a:t> </a:t>
            </a:r>
            <a:r>
              <a:rPr sz="2800" spc="-10" err="1">
                <a:latin typeface="Cambria"/>
                <a:cs typeface="Cambria"/>
              </a:rPr>
              <a:t>crearea</a:t>
            </a:r>
            <a:r>
              <a:rPr sz="2800" spc="65">
                <a:latin typeface="Cambria"/>
                <a:cs typeface="Cambria"/>
              </a:rPr>
              <a:t> </a:t>
            </a:r>
            <a:r>
              <a:rPr sz="2800" spc="30">
                <a:latin typeface="Cambria"/>
                <a:cs typeface="Cambria"/>
              </a:rPr>
              <a:t>tabelului:</a:t>
            </a:r>
            <a:endParaRPr sz="2800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505"/>
              </a:spcBef>
            </a:pPr>
            <a:r>
              <a:rPr sz="2800" b="1">
                <a:solidFill>
                  <a:srgbClr val="0000FF"/>
                </a:solidFill>
                <a:latin typeface="Consolas"/>
                <a:cs typeface="Consolas"/>
              </a:rPr>
              <a:t>ALTER </a:t>
            </a: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2800" b="1" spc="-1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b="1">
                <a:latin typeface="Consolas"/>
                <a:cs typeface="Consolas"/>
              </a:rPr>
              <a:t>Comenzi</a:t>
            </a:r>
          </a:p>
          <a:p>
            <a:pPr marL="927100">
              <a:lnSpc>
                <a:spcPct val="100000"/>
              </a:lnSpc>
              <a:spcBef>
                <a:spcPts val="505"/>
              </a:spcBef>
            </a:pPr>
            <a:r>
              <a:rPr sz="2800" b="1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2800" b="1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FOREIGN </a:t>
            </a:r>
            <a:r>
              <a:rPr sz="2800" b="1">
                <a:latin typeface="Consolas"/>
                <a:cs typeface="Consolas"/>
              </a:rPr>
              <a:t>KEY</a:t>
            </a:r>
            <a:r>
              <a:rPr sz="2800" b="1" spc="-10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(IDClient)</a:t>
            </a:r>
            <a:endParaRPr sz="2800" b="1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800" b="1">
                <a:latin typeface="Consolas"/>
                <a:cs typeface="Consolas"/>
              </a:rPr>
              <a:t>REFERENCES</a:t>
            </a:r>
            <a:r>
              <a:rPr sz="2800" b="1" spc="-20">
                <a:latin typeface="Consolas"/>
                <a:cs typeface="Consolas"/>
              </a:rPr>
              <a:t> </a:t>
            </a:r>
            <a:r>
              <a:rPr sz="2800" b="1" i="1">
                <a:solidFill>
                  <a:srgbClr val="FF0000"/>
                </a:solidFill>
                <a:latin typeface="Consolas"/>
                <a:cs typeface="Consolas"/>
              </a:rPr>
              <a:t>Clienți</a:t>
            </a:r>
            <a:r>
              <a:rPr sz="2800" b="1">
                <a:latin typeface="Consolas"/>
                <a:cs typeface="Consolas"/>
              </a:rPr>
              <a:t>(IDClient);</a:t>
            </a:r>
          </a:p>
          <a:p>
            <a:pPr marL="203200">
              <a:lnSpc>
                <a:spcPct val="100000"/>
              </a:lnSpc>
              <a:spcBef>
                <a:spcPts val="459"/>
              </a:spcBef>
            </a:pPr>
            <a:r>
              <a:rPr sz="2800" b="1" spc="210">
                <a:solidFill>
                  <a:srgbClr val="00B050"/>
                </a:solidFill>
                <a:latin typeface="Cambria"/>
                <a:cs typeface="Cambria"/>
              </a:rPr>
              <a:t>SAU</a:t>
            </a:r>
            <a:endParaRPr sz="2800" b="1">
              <a:solidFill>
                <a:srgbClr val="00B050"/>
              </a:solidFill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800" b="1">
                <a:solidFill>
                  <a:srgbClr val="0000FF"/>
                </a:solidFill>
                <a:latin typeface="Consolas"/>
                <a:cs typeface="Consolas"/>
              </a:rPr>
              <a:t>ALTER </a:t>
            </a:r>
            <a:r>
              <a:rPr sz="2800" b="1" spc="-5">
                <a:solidFill>
                  <a:srgbClr val="0000FF"/>
                </a:solidFill>
                <a:latin typeface="Consolas"/>
                <a:cs typeface="Consolas"/>
              </a:rPr>
              <a:t>TABLE</a:t>
            </a:r>
            <a:r>
              <a:rPr sz="2800" b="1" spc="-15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800" b="1">
                <a:latin typeface="Consolas"/>
                <a:cs typeface="Consolas"/>
              </a:rPr>
              <a:t>Comenzi</a:t>
            </a:r>
          </a:p>
          <a:p>
            <a:pPr marL="927100">
              <a:lnSpc>
                <a:spcPct val="100000"/>
              </a:lnSpc>
              <a:spcBef>
                <a:spcPts val="505"/>
              </a:spcBef>
            </a:pPr>
            <a:r>
              <a:rPr sz="2800" b="1">
                <a:solidFill>
                  <a:srgbClr val="0000FF"/>
                </a:solidFill>
                <a:latin typeface="Consolas"/>
                <a:cs typeface="Consolas"/>
              </a:rPr>
              <a:t>ADD</a:t>
            </a:r>
            <a:r>
              <a:rPr sz="2800" b="1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CONSTRAINT fk_Client </a:t>
            </a:r>
            <a:r>
              <a:rPr sz="2800" b="1">
                <a:latin typeface="Consolas"/>
                <a:cs typeface="Consolas"/>
              </a:rPr>
              <a:t>FOREIGN KEY </a:t>
            </a:r>
            <a:r>
              <a:rPr sz="2800" b="1" spc="-5">
                <a:latin typeface="Consolas"/>
                <a:cs typeface="Consolas"/>
              </a:rPr>
              <a:t>(IDClient)</a:t>
            </a:r>
            <a:endParaRPr sz="2800" b="1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800" b="1">
                <a:latin typeface="Consolas"/>
                <a:cs typeface="Consolas"/>
              </a:rPr>
              <a:t>REFERENCES</a:t>
            </a:r>
            <a:r>
              <a:rPr sz="2800" b="1" spc="-20">
                <a:latin typeface="Consolas"/>
                <a:cs typeface="Consolas"/>
              </a:rPr>
              <a:t> </a:t>
            </a:r>
            <a:r>
              <a:rPr sz="2800" b="1" i="1">
                <a:solidFill>
                  <a:srgbClr val="FF0000"/>
                </a:solidFill>
                <a:latin typeface="Consolas"/>
                <a:cs typeface="Consolas"/>
              </a:rPr>
              <a:t>Clienți</a:t>
            </a:r>
            <a:r>
              <a:rPr sz="2800" b="1">
                <a:latin typeface="Consolas"/>
                <a:cs typeface="Consolas"/>
              </a:rPr>
              <a:t>(IDClient);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8200" y="1219200"/>
            <a:ext cx="7595234" cy="47506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99700"/>
              </a:lnSpc>
              <a:spcBef>
                <a:spcPts val="10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  <a:tab pos="356235" algn="l"/>
              </a:tabLst>
            </a:pPr>
            <a:r>
              <a:rPr sz="2800" b="1" spc="25">
                <a:latin typeface="Cambria"/>
                <a:cs typeface="Cambria"/>
              </a:rPr>
              <a:t>Se </a:t>
            </a:r>
            <a:r>
              <a:rPr sz="2800" b="1" spc="35">
                <a:latin typeface="Cambria"/>
                <a:cs typeface="Cambria"/>
              </a:rPr>
              <a:t>pot </a:t>
            </a:r>
            <a:r>
              <a:rPr sz="2800" b="1" spc="25">
                <a:latin typeface="Cambria"/>
                <a:cs typeface="Cambria"/>
              </a:rPr>
              <a:t>specifica </a:t>
            </a:r>
            <a:r>
              <a:rPr sz="2800" b="1" spc="45">
                <a:latin typeface="Cambria"/>
                <a:cs typeface="Cambria"/>
              </a:rPr>
              <a:t>acțiuni </a:t>
            </a:r>
            <a:r>
              <a:rPr sz="2800" b="1" spc="-15">
                <a:latin typeface="Cambria"/>
                <a:cs typeface="Cambria"/>
              </a:rPr>
              <a:t>care </a:t>
            </a:r>
            <a:r>
              <a:rPr sz="2800" b="1" spc="50">
                <a:latin typeface="Cambria"/>
                <a:cs typeface="Cambria"/>
              </a:rPr>
              <a:t>vor </a:t>
            </a:r>
            <a:r>
              <a:rPr sz="2800" b="1" spc="55">
                <a:latin typeface="Cambria"/>
                <a:cs typeface="Cambria"/>
              </a:rPr>
              <a:t>fi </a:t>
            </a:r>
            <a:r>
              <a:rPr sz="2800" b="1" spc="10">
                <a:latin typeface="Cambria"/>
                <a:cs typeface="Cambria"/>
              </a:rPr>
              <a:t>efectuate </a:t>
            </a:r>
            <a:r>
              <a:rPr sz="2800" b="1" spc="35">
                <a:latin typeface="Cambria"/>
                <a:cs typeface="Cambria"/>
              </a:rPr>
              <a:t>în  </a:t>
            </a:r>
            <a:r>
              <a:rPr sz="2800" b="1" spc="70">
                <a:latin typeface="Cambria"/>
                <a:cs typeface="Cambria"/>
              </a:rPr>
              <a:t>cazul </a:t>
            </a:r>
            <a:r>
              <a:rPr sz="2800" b="1" spc="40">
                <a:latin typeface="Cambria"/>
                <a:cs typeface="Cambria"/>
              </a:rPr>
              <a:t>în </a:t>
            </a:r>
            <a:r>
              <a:rPr sz="2800" b="1" spc="-15">
                <a:latin typeface="Cambria"/>
                <a:cs typeface="Cambria"/>
              </a:rPr>
              <a:t>care </a:t>
            </a:r>
            <a:r>
              <a:rPr sz="2800" b="1" spc="95">
                <a:latin typeface="Cambria"/>
                <a:cs typeface="Cambria"/>
              </a:rPr>
              <a:t>un </a:t>
            </a:r>
            <a:r>
              <a:rPr sz="2800" b="1" spc="30">
                <a:latin typeface="Cambria"/>
                <a:cs typeface="Cambria"/>
              </a:rPr>
              <a:t>utilizator </a:t>
            </a:r>
            <a:r>
              <a:rPr sz="2800" b="1" spc="5">
                <a:latin typeface="Cambria"/>
                <a:cs typeface="Cambria"/>
              </a:rPr>
              <a:t>încearcă să </a:t>
            </a:r>
            <a:r>
              <a:rPr sz="2800" b="1" spc="10">
                <a:latin typeface="Cambria"/>
                <a:cs typeface="Cambria"/>
              </a:rPr>
              <a:t>șteargă  </a:t>
            </a:r>
            <a:r>
              <a:rPr sz="2800" b="1" spc="50">
                <a:latin typeface="Cambria"/>
                <a:cs typeface="Cambria"/>
              </a:rPr>
              <a:t>sau </a:t>
            </a:r>
            <a:r>
              <a:rPr sz="2800" b="1" spc="5">
                <a:latin typeface="Cambria"/>
                <a:cs typeface="Cambria"/>
              </a:rPr>
              <a:t>să </a:t>
            </a:r>
            <a:r>
              <a:rPr sz="2800" b="1" spc="55">
                <a:latin typeface="Cambria"/>
                <a:cs typeface="Cambria"/>
              </a:rPr>
              <a:t>modifice </a:t>
            </a:r>
            <a:r>
              <a:rPr sz="2800" b="1" spc="95">
                <a:latin typeface="Cambria"/>
                <a:cs typeface="Cambria"/>
              </a:rPr>
              <a:t>un </a:t>
            </a:r>
            <a:r>
              <a:rPr sz="2800" b="1" spc="70">
                <a:latin typeface="Cambria"/>
                <a:cs typeface="Cambria"/>
              </a:rPr>
              <a:t>key </a:t>
            </a:r>
            <a:r>
              <a:rPr sz="2800" b="1" spc="5">
                <a:latin typeface="Cambria"/>
                <a:cs typeface="Cambria"/>
              </a:rPr>
              <a:t>spre </a:t>
            </a:r>
            <a:r>
              <a:rPr sz="2800" b="1" spc="-15">
                <a:latin typeface="Cambria"/>
                <a:cs typeface="Cambria"/>
              </a:rPr>
              <a:t>care </a:t>
            </a:r>
            <a:r>
              <a:rPr sz="2800" b="1" spc="40">
                <a:latin typeface="Cambria"/>
                <a:cs typeface="Cambria"/>
              </a:rPr>
              <a:t>pointează </a:t>
            </a:r>
            <a:r>
              <a:rPr sz="2800" b="1" spc="95">
                <a:latin typeface="Cambria"/>
                <a:cs typeface="Cambria"/>
              </a:rPr>
              <a:t>un  </a:t>
            </a:r>
            <a:r>
              <a:rPr sz="2800" b="1" spc="45">
                <a:latin typeface="Cambria"/>
                <a:cs typeface="Cambria"/>
              </a:rPr>
              <a:t>foreign</a:t>
            </a:r>
            <a:r>
              <a:rPr sz="2800" b="1" spc="75">
                <a:latin typeface="Cambria"/>
                <a:cs typeface="Cambria"/>
              </a:rPr>
              <a:t> </a:t>
            </a:r>
            <a:r>
              <a:rPr sz="2800" b="1" spc="70">
                <a:latin typeface="Cambria"/>
                <a:cs typeface="Cambria"/>
              </a:rPr>
              <a:t>key</a:t>
            </a:r>
            <a:endParaRPr sz="2800" b="1">
              <a:latin typeface="Cambria"/>
              <a:cs typeface="Cambria"/>
            </a:endParaRPr>
          </a:p>
          <a:p>
            <a:pPr marL="355600" marR="172720" indent="-343535">
              <a:lnSpc>
                <a:spcPts val="3329"/>
              </a:lnSpc>
              <a:spcBef>
                <a:spcPts val="844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  <a:tab pos="356235" algn="l"/>
              </a:tabLst>
            </a:pPr>
            <a:r>
              <a:rPr sz="2800" b="1" spc="40">
                <a:latin typeface="Cambria"/>
                <a:cs typeface="Cambria"/>
              </a:rPr>
              <a:t>Următoarele acțiuni pot </a:t>
            </a:r>
            <a:r>
              <a:rPr sz="2800" b="1" spc="60">
                <a:latin typeface="Cambria"/>
                <a:cs typeface="Cambria"/>
              </a:rPr>
              <a:t>fi </a:t>
            </a:r>
            <a:r>
              <a:rPr sz="2800" b="1" spc="20">
                <a:latin typeface="Cambria"/>
                <a:cs typeface="Cambria"/>
              </a:rPr>
              <a:t>specificate </a:t>
            </a:r>
            <a:r>
              <a:rPr sz="2800" b="1" spc="40">
                <a:latin typeface="Cambria"/>
                <a:cs typeface="Cambria"/>
              </a:rPr>
              <a:t>în </a:t>
            </a:r>
            <a:r>
              <a:rPr sz="2800" b="1" spc="-95">
                <a:latin typeface="Cambria"/>
                <a:cs typeface="Cambria"/>
              </a:rPr>
              <a:t>acest  </a:t>
            </a:r>
            <a:r>
              <a:rPr sz="2800" b="1" spc="30">
                <a:latin typeface="Cambria"/>
                <a:cs typeface="Cambria"/>
              </a:rPr>
              <a:t>caz:</a:t>
            </a:r>
            <a:endParaRPr sz="2800" b="1">
              <a:latin typeface="Cambria"/>
              <a:cs typeface="Cambria"/>
            </a:endParaRPr>
          </a:p>
          <a:p>
            <a:pPr marL="927100" marR="4556760">
              <a:lnSpc>
                <a:spcPts val="4029"/>
              </a:lnSpc>
              <a:spcBef>
                <a:spcPts val="135"/>
              </a:spcBef>
            </a:pPr>
            <a:r>
              <a:rPr sz="2800" b="1" spc="390">
                <a:solidFill>
                  <a:srgbClr val="3333FF"/>
                </a:solidFill>
                <a:latin typeface="Cambria"/>
                <a:cs typeface="Cambria"/>
              </a:rPr>
              <a:t>NO</a:t>
            </a:r>
            <a:r>
              <a:rPr sz="2800" b="1" spc="-15">
                <a:solidFill>
                  <a:srgbClr val="3333FF"/>
                </a:solidFill>
                <a:latin typeface="Cambria"/>
                <a:cs typeface="Cambria"/>
              </a:rPr>
              <a:t> </a:t>
            </a:r>
            <a:r>
              <a:rPr lang="en-US" sz="2800" b="1" spc="-15">
                <a:solidFill>
                  <a:srgbClr val="3333FF"/>
                </a:solidFill>
                <a:latin typeface="Cambria"/>
                <a:cs typeface="Cambria"/>
              </a:rPr>
              <a:t>A</a:t>
            </a:r>
            <a:r>
              <a:rPr sz="2800" b="1" spc="285">
                <a:solidFill>
                  <a:srgbClr val="3333FF"/>
                </a:solidFill>
                <a:latin typeface="Cambria"/>
                <a:cs typeface="Cambria"/>
              </a:rPr>
              <a:t>CTION  </a:t>
            </a:r>
            <a:r>
              <a:rPr sz="2800" b="1" spc="305">
                <a:solidFill>
                  <a:srgbClr val="3333FF"/>
                </a:solidFill>
                <a:latin typeface="Cambria"/>
                <a:cs typeface="Cambria"/>
              </a:rPr>
              <a:t>CASCADE</a:t>
            </a:r>
            <a:endParaRPr sz="2800" b="1">
              <a:solidFill>
                <a:srgbClr val="3333FF"/>
              </a:solidFill>
              <a:latin typeface="Cambria"/>
              <a:cs typeface="Cambria"/>
            </a:endParaRPr>
          </a:p>
          <a:p>
            <a:pPr marL="927100" marR="4273550">
              <a:lnSpc>
                <a:spcPts val="4029"/>
              </a:lnSpc>
              <a:spcBef>
                <a:spcPts val="10"/>
              </a:spcBef>
            </a:pPr>
            <a:r>
              <a:rPr sz="2800" b="1" spc="75">
                <a:solidFill>
                  <a:srgbClr val="3333FF"/>
                </a:solidFill>
                <a:latin typeface="Cambria"/>
                <a:cs typeface="Cambria"/>
              </a:rPr>
              <a:t>SET </a:t>
            </a:r>
            <a:r>
              <a:rPr sz="2800" b="1" spc="290">
                <a:solidFill>
                  <a:srgbClr val="3333FF"/>
                </a:solidFill>
                <a:latin typeface="Cambria"/>
                <a:cs typeface="Cambria"/>
              </a:rPr>
              <a:t>NULL  </a:t>
            </a:r>
            <a:r>
              <a:rPr sz="2800" b="1" spc="75">
                <a:solidFill>
                  <a:srgbClr val="3333FF"/>
                </a:solidFill>
                <a:latin typeface="Cambria"/>
                <a:cs typeface="Cambria"/>
              </a:rPr>
              <a:t>SET</a:t>
            </a:r>
            <a:r>
              <a:rPr sz="2800" b="1" spc="5">
                <a:solidFill>
                  <a:srgbClr val="3333FF"/>
                </a:solidFill>
                <a:latin typeface="Cambria"/>
                <a:cs typeface="Cambria"/>
              </a:rPr>
              <a:t> </a:t>
            </a:r>
            <a:r>
              <a:rPr sz="2800" b="1" spc="210">
                <a:solidFill>
                  <a:srgbClr val="3333FF"/>
                </a:solidFill>
                <a:latin typeface="Cambria"/>
                <a:cs typeface="Cambria"/>
              </a:rPr>
              <a:t>DEFAULT</a:t>
            </a:r>
            <a:endParaRPr sz="2800" b="1">
              <a:solidFill>
                <a:srgbClr val="3333FF"/>
              </a:solidFill>
              <a:latin typeface="Cambria"/>
              <a:cs typeface="Cambria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1447800"/>
            <a:ext cx="8218170" cy="634212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42900" indent="-342900">
              <a:lnSpc>
                <a:spcPts val="2400"/>
              </a:lnSpc>
              <a:spcBef>
                <a:spcPts val="675"/>
              </a:spcBef>
              <a:tabLst>
                <a:tab pos="342265" algn="l"/>
              </a:tabLst>
            </a:pPr>
            <a:r>
              <a:rPr sz="1850" spc="944">
                <a:solidFill>
                  <a:srgbClr val="9A0000"/>
                </a:solidFill>
                <a:latin typeface="Wingdings"/>
                <a:cs typeface="Wingdings"/>
              </a:rPr>
              <a:t>◼</a:t>
            </a:r>
            <a:r>
              <a:rPr sz="1850" spc="944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500" b="1" u="sng" spc="75">
                <a:latin typeface="Cambria"/>
                <a:cs typeface="Cambria"/>
              </a:rPr>
              <a:t>Exemplu</a:t>
            </a:r>
            <a:r>
              <a:rPr sz="2500" spc="75">
                <a:latin typeface="Cambria"/>
                <a:cs typeface="Cambria"/>
              </a:rPr>
              <a:t> </a:t>
            </a:r>
            <a:r>
              <a:rPr sz="2500" spc="55">
                <a:latin typeface="Cambria"/>
                <a:cs typeface="Cambria"/>
              </a:rPr>
              <a:t>de </a:t>
            </a:r>
            <a:r>
              <a:rPr sz="2500" spc="30">
                <a:latin typeface="Cambria"/>
                <a:cs typeface="Cambria"/>
              </a:rPr>
              <a:t>definire </a:t>
            </a:r>
            <a:r>
              <a:rPr sz="2500" spc="25">
                <a:latin typeface="Cambria"/>
                <a:cs typeface="Cambria"/>
              </a:rPr>
              <a:t>a </a:t>
            </a:r>
            <a:r>
              <a:rPr sz="2500" spc="40">
                <a:latin typeface="Cambria"/>
                <a:cs typeface="Cambria"/>
              </a:rPr>
              <a:t>unei </a:t>
            </a:r>
            <a:r>
              <a:rPr sz="2500" spc="15">
                <a:latin typeface="Cambria"/>
                <a:cs typeface="Cambria"/>
              </a:rPr>
              <a:t>constrângeri </a:t>
            </a:r>
            <a:r>
              <a:rPr sz="2500" b="1" spc="195">
                <a:solidFill>
                  <a:srgbClr val="0000FF"/>
                </a:solidFill>
                <a:latin typeface="Cambria"/>
                <a:cs typeface="Cambria"/>
              </a:rPr>
              <a:t>FOREIGN </a:t>
            </a:r>
            <a:r>
              <a:rPr sz="2500" b="1" spc="150">
                <a:solidFill>
                  <a:srgbClr val="0000FF"/>
                </a:solidFill>
                <a:latin typeface="Cambria"/>
                <a:cs typeface="Cambria"/>
              </a:rPr>
              <a:t>KEY</a:t>
            </a:r>
            <a:r>
              <a:rPr sz="2500" spc="150">
                <a:latin typeface="Cambria"/>
                <a:cs typeface="Cambria"/>
              </a:rPr>
              <a:t>  </a:t>
            </a:r>
            <a:r>
              <a:rPr sz="2500" spc="65">
                <a:latin typeface="Cambria"/>
                <a:cs typeface="Cambria"/>
              </a:rPr>
              <a:t>cu </a:t>
            </a:r>
            <a:r>
              <a:rPr sz="2500" spc="35">
                <a:latin typeface="Cambria"/>
                <a:cs typeface="Cambria"/>
              </a:rPr>
              <a:t>acțiuni </a:t>
            </a:r>
            <a:r>
              <a:rPr sz="2500" spc="-10">
                <a:latin typeface="Cambria"/>
                <a:cs typeface="Cambria"/>
              </a:rPr>
              <a:t>care </a:t>
            </a:r>
            <a:r>
              <a:rPr sz="2500" spc="75">
                <a:latin typeface="Cambria"/>
                <a:cs typeface="Cambria"/>
              </a:rPr>
              <a:t>au </a:t>
            </a:r>
            <a:r>
              <a:rPr sz="2500" spc="30">
                <a:latin typeface="Cambria"/>
                <a:cs typeface="Cambria"/>
              </a:rPr>
              <a:t>loc </a:t>
            </a:r>
            <a:r>
              <a:rPr sz="2500" spc="35">
                <a:latin typeface="Cambria"/>
                <a:cs typeface="Cambria"/>
              </a:rPr>
              <a:t>în </a:t>
            </a:r>
            <a:r>
              <a:rPr sz="2500" spc="45">
                <a:latin typeface="Cambria"/>
                <a:cs typeface="Cambria"/>
              </a:rPr>
              <a:t>caz </a:t>
            </a:r>
            <a:r>
              <a:rPr sz="2500" spc="55">
                <a:latin typeface="Cambria"/>
                <a:cs typeface="Cambria"/>
              </a:rPr>
              <a:t>de </a:t>
            </a:r>
            <a:r>
              <a:rPr sz="2500" spc="40">
                <a:latin typeface="Cambria"/>
                <a:cs typeface="Cambria"/>
              </a:rPr>
              <a:t>modificare </a:t>
            </a:r>
            <a:r>
              <a:rPr sz="2500" spc="45">
                <a:latin typeface="Cambria"/>
                <a:cs typeface="Cambria"/>
              </a:rPr>
              <a:t>sau</a:t>
            </a:r>
            <a:r>
              <a:rPr sz="2500" spc="395">
                <a:latin typeface="Cambria"/>
                <a:cs typeface="Cambria"/>
              </a:rPr>
              <a:t> </a:t>
            </a:r>
            <a:r>
              <a:rPr sz="2500" spc="-15">
                <a:latin typeface="Cambria"/>
                <a:cs typeface="Cambria"/>
              </a:rPr>
              <a:t>ștergere:</a:t>
            </a:r>
            <a:endParaRPr sz="2500">
              <a:latin typeface="Cambria"/>
              <a:cs typeface="Cambria"/>
            </a:endParaRPr>
          </a:p>
          <a:p>
            <a:pPr marL="914400" marR="3803015">
              <a:lnSpc>
                <a:spcPct val="100000"/>
              </a:lnSpc>
              <a:spcBef>
                <a:spcPts val="25"/>
              </a:spcBef>
            </a:pPr>
            <a:r>
              <a:rPr sz="2400" b="1" spc="-5">
                <a:latin typeface="Arial" pitchFamily="34" charset="0"/>
                <a:cs typeface="Arial" pitchFamily="34" charset="0"/>
              </a:rPr>
              <a:t>CREATE TABLE </a:t>
            </a:r>
            <a:r>
              <a:rPr sz="2400" b="1" spc="-5" err="1">
                <a:latin typeface="Arial" pitchFamily="34" charset="0"/>
                <a:cs typeface="Arial" pitchFamily="34" charset="0"/>
              </a:rPr>
              <a:t>Comenzi</a:t>
            </a:r>
            <a:r>
              <a:rPr sz="2400" b="1" spc="-5">
                <a:latin typeface="Arial" pitchFamily="34" charset="0"/>
                <a:cs typeface="Arial" pitchFamily="34" charset="0"/>
              </a:rPr>
              <a:t>  </a:t>
            </a:r>
            <a:r>
              <a:rPr sz="2400" b="1">
                <a:latin typeface="Arial" pitchFamily="34" charset="0"/>
                <a:cs typeface="Arial" pitchFamily="34" charset="0"/>
              </a:rPr>
              <a:t> </a:t>
            </a:r>
            <a:endParaRPr lang="ro-MO" sz="2400" b="1">
              <a:latin typeface="Arial" pitchFamily="34" charset="0"/>
              <a:cs typeface="Arial" pitchFamily="34" charset="0"/>
            </a:endParaRPr>
          </a:p>
          <a:p>
            <a:pPr marL="914400" marR="3803015">
              <a:lnSpc>
                <a:spcPct val="100000"/>
              </a:lnSpc>
              <a:spcBef>
                <a:spcPts val="25"/>
              </a:spcBef>
            </a:pPr>
            <a:r>
              <a:rPr sz="2400" b="1" spc="-5">
                <a:latin typeface="Arial" pitchFamily="34" charset="0"/>
                <a:cs typeface="Arial" pitchFamily="34" charset="0"/>
              </a:rPr>
              <a:t>(</a:t>
            </a:r>
            <a:endParaRPr sz="2400" b="1">
              <a:latin typeface="Arial" pitchFamily="34" charset="0"/>
              <a:cs typeface="Arial" pitchFamily="34" charset="0"/>
            </a:endParaRPr>
          </a:p>
          <a:p>
            <a:pPr marL="914400" marR="3453129">
              <a:lnSpc>
                <a:spcPct val="100000"/>
              </a:lnSpc>
            </a:pPr>
            <a:r>
              <a:rPr sz="2400" b="1" spc="-5">
                <a:latin typeface="Arial" pitchFamily="34" charset="0"/>
                <a:cs typeface="Arial" pitchFamily="34" charset="0"/>
              </a:rPr>
              <a:t>IDCom </a:t>
            </a:r>
            <a:r>
              <a:rPr sz="2400" b="1">
                <a:latin typeface="Arial" pitchFamily="34" charset="0"/>
                <a:cs typeface="Arial" pitchFamily="34" charset="0"/>
              </a:rPr>
              <a:t>INT PRIMARY</a:t>
            </a:r>
            <a:r>
              <a:rPr sz="2400" b="1" spc="-60">
                <a:latin typeface="Arial" pitchFamily="34" charset="0"/>
                <a:cs typeface="Arial" pitchFamily="34" charset="0"/>
              </a:rPr>
              <a:t> </a:t>
            </a:r>
            <a:r>
              <a:rPr sz="2400" b="1" spc="-5">
                <a:latin typeface="Arial" pitchFamily="34" charset="0"/>
                <a:cs typeface="Arial" pitchFamily="34" charset="0"/>
              </a:rPr>
              <a:t>KEY,  NrCOm INT,</a:t>
            </a:r>
            <a:endParaRPr sz="2400" b="1">
              <a:latin typeface="Arial" pitchFamily="34" charset="0"/>
              <a:cs typeface="Arial" pitchFamily="34" charset="0"/>
            </a:endParaRPr>
          </a:p>
          <a:p>
            <a:pPr marL="914400">
              <a:lnSpc>
                <a:spcPts val="2700"/>
              </a:lnSpc>
            </a:pPr>
            <a:r>
              <a:rPr sz="2400" b="1" spc="-5">
                <a:latin typeface="Arial" pitchFamily="34" charset="0"/>
                <a:cs typeface="Arial" pitchFamily="34" charset="0"/>
              </a:rPr>
              <a:t>IDClient INT FOREIGN </a:t>
            </a:r>
            <a:r>
              <a:rPr sz="2400" b="1">
                <a:latin typeface="Arial" pitchFamily="34" charset="0"/>
                <a:cs typeface="Arial" pitchFamily="34" charset="0"/>
              </a:rPr>
              <a:t>KEY</a:t>
            </a:r>
            <a:r>
              <a:rPr sz="2400" b="1" spc="15">
                <a:latin typeface="Arial" pitchFamily="34" charset="0"/>
                <a:cs typeface="Arial" pitchFamily="34" charset="0"/>
              </a:rPr>
              <a:t> </a:t>
            </a:r>
            <a:r>
              <a:rPr sz="2400" b="1" spc="-5">
                <a:latin typeface="Arial" pitchFamily="34" charset="0"/>
                <a:cs typeface="Arial" pitchFamily="34" charset="0"/>
              </a:rPr>
              <a:t>REFERENCES</a:t>
            </a:r>
            <a:endParaRPr sz="2400" b="1">
              <a:latin typeface="Arial" pitchFamily="34" charset="0"/>
              <a:cs typeface="Arial" pitchFamily="34" charset="0"/>
            </a:endParaRPr>
          </a:p>
          <a:p>
            <a:pPr>
              <a:lnSpc>
                <a:spcPts val="2700"/>
              </a:lnSpc>
            </a:pPr>
            <a:r>
              <a:rPr lang="ro-MO" sz="2400" b="1" spc="-5">
                <a:latin typeface="Arial" pitchFamily="34" charset="0"/>
                <a:cs typeface="Arial" pitchFamily="34" charset="0"/>
              </a:rPr>
              <a:t>	</a:t>
            </a:r>
            <a:r>
              <a:rPr sz="2400" b="1" spc="-5" err="1">
                <a:latin typeface="Arial" pitchFamily="34" charset="0"/>
                <a:cs typeface="Arial" pitchFamily="34" charset="0"/>
              </a:rPr>
              <a:t>Clienți</a:t>
            </a:r>
            <a:r>
              <a:rPr sz="2400" b="1" spc="-5">
                <a:latin typeface="Arial" pitchFamily="34" charset="0"/>
                <a:cs typeface="Arial" pitchFamily="34" charset="0"/>
              </a:rPr>
              <a:t>(</a:t>
            </a:r>
            <a:r>
              <a:rPr sz="2400" b="1" spc="-5" err="1">
                <a:latin typeface="Arial" pitchFamily="34" charset="0"/>
                <a:cs typeface="Arial" pitchFamily="34" charset="0"/>
              </a:rPr>
              <a:t>IDClient</a:t>
            </a:r>
            <a:r>
              <a:rPr sz="2400" b="1" spc="-5">
                <a:latin typeface="Arial" pitchFamily="34" charset="0"/>
                <a:cs typeface="Arial" pitchFamily="34" charset="0"/>
              </a:rPr>
              <a:t>)</a:t>
            </a:r>
            <a:endParaRPr lang="ro-MO" sz="2400" b="1" spc="-5">
              <a:latin typeface="Arial" pitchFamily="34" charset="0"/>
              <a:cs typeface="Arial" pitchFamily="34" charset="0"/>
            </a:endParaRPr>
          </a:p>
          <a:p>
            <a:pPr fontAlgn="t"/>
            <a:r>
              <a:rPr lang="ro-MO" sz="2400" b="1"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>
                <a:latin typeface="Arial" pitchFamily="34" charset="0"/>
                <a:cs typeface="Arial" pitchFamily="34" charset="0"/>
              </a:rPr>
              <a:t>ON</a:t>
            </a:r>
            <a:r>
              <a:rPr lang="ro-MO" sz="2400" b="1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>
                <a:latin typeface="Arial" pitchFamily="34" charset="0"/>
                <a:cs typeface="Arial" pitchFamily="34" charset="0"/>
              </a:rPr>
              <a:t>DELETE</a:t>
            </a:r>
            <a:r>
              <a:rPr lang="ro-MO" sz="2400" b="1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spc="-5">
                <a:latin typeface="Arial" pitchFamily="34" charset="0"/>
                <a:cs typeface="Arial" pitchFamily="34" charset="0"/>
              </a:rPr>
              <a:t>CASCADE</a:t>
            </a:r>
            <a:endParaRPr lang="en-US" sz="2400" b="1">
              <a:latin typeface="Arial" pitchFamily="34" charset="0"/>
              <a:cs typeface="Arial" pitchFamily="34" charset="0"/>
            </a:endParaRPr>
          </a:p>
          <a:p>
            <a:pPr>
              <a:lnSpc>
                <a:spcPts val="2700"/>
              </a:lnSpc>
            </a:pPr>
            <a:r>
              <a:rPr lang="ro-MO" sz="2400" b="1"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>
                <a:latin typeface="Arial" pitchFamily="34" charset="0"/>
                <a:cs typeface="Arial" pitchFamily="34" charset="0"/>
              </a:rPr>
              <a:t>ON</a:t>
            </a:r>
            <a:r>
              <a:rPr lang="ro-MO" sz="2400" b="1">
                <a:latin typeface="Arial" pitchFamily="34" charset="0"/>
                <a:cs typeface="Arial" pitchFamily="34" charset="0"/>
              </a:rPr>
              <a:t>  </a:t>
            </a:r>
            <a:r>
              <a:rPr lang="en-US" sz="2400" b="1">
                <a:latin typeface="Arial" pitchFamily="34" charset="0"/>
                <a:cs typeface="Arial" pitchFamily="34" charset="0"/>
              </a:rPr>
              <a:t>UPDATE</a:t>
            </a:r>
            <a:r>
              <a:rPr lang="ro-MO" sz="2400" b="1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spc="-5">
                <a:latin typeface="Arial" pitchFamily="34" charset="0"/>
                <a:cs typeface="Arial" pitchFamily="34" charset="0"/>
              </a:rPr>
              <a:t>CASCADE</a:t>
            </a:r>
            <a:endParaRPr lang="ro-MO" sz="2400" b="1" spc="-5">
              <a:latin typeface="Arial" pitchFamily="34" charset="0"/>
              <a:cs typeface="Arial" pitchFamily="34" charset="0"/>
            </a:endParaRPr>
          </a:p>
          <a:p>
            <a:pPr>
              <a:lnSpc>
                <a:spcPts val="2700"/>
              </a:lnSpc>
            </a:pPr>
            <a:r>
              <a:rPr lang="ro-MO" sz="2400" b="1"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>
                <a:latin typeface="Arial" pitchFamily="34" charset="0"/>
                <a:cs typeface="Arial" pitchFamily="34" charset="0"/>
              </a:rPr>
              <a:t>);</a:t>
            </a:r>
          </a:p>
          <a:p>
            <a:pPr>
              <a:lnSpc>
                <a:spcPts val="2700"/>
              </a:lnSpc>
            </a:pPr>
            <a:endParaRPr lang="en-US" sz="2400" b="1">
              <a:latin typeface="Consolas"/>
              <a:cs typeface="Consolas"/>
            </a:endParaRPr>
          </a:p>
          <a:p>
            <a:pPr>
              <a:lnSpc>
                <a:spcPts val="2700"/>
              </a:lnSpc>
            </a:pPr>
            <a:endParaRPr lang="en-US" sz="2400" b="1">
              <a:latin typeface="Consolas"/>
              <a:cs typeface="Consolas"/>
            </a:endParaRPr>
          </a:p>
          <a:p>
            <a:pPr>
              <a:lnSpc>
                <a:spcPts val="2700"/>
              </a:lnSpc>
            </a:pPr>
            <a:endParaRPr lang="en-US" sz="2400"/>
          </a:p>
          <a:p>
            <a:pPr>
              <a:lnSpc>
                <a:spcPts val="2700"/>
              </a:lnSpc>
            </a:pPr>
            <a:endParaRPr lang="en-US" sz="2400" b="1"/>
          </a:p>
          <a:p>
            <a:pPr>
              <a:lnSpc>
                <a:spcPts val="2700"/>
              </a:lnSpc>
            </a:pPr>
            <a:endParaRPr sz="2500" b="1">
              <a:latin typeface="Consolas"/>
              <a:cs typeface="Consolas"/>
            </a:endParaRP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400" y="1676400"/>
            <a:ext cx="7555865" cy="366767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marR="5080" indent="-342900">
              <a:lnSpc>
                <a:spcPct val="99500"/>
              </a:lnSpc>
              <a:spcBef>
                <a:spcPts val="12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b="1">
                <a:latin typeface="Palatino Linotype"/>
                <a:cs typeface="Palatino Linotype"/>
              </a:rPr>
              <a:t>Constrângerea </a:t>
            </a:r>
            <a:r>
              <a:rPr sz="3200" b="1" spc="5">
                <a:solidFill>
                  <a:srgbClr val="3333FF"/>
                </a:solidFill>
                <a:latin typeface="Palatino Linotype"/>
                <a:cs typeface="Palatino Linotype"/>
              </a:rPr>
              <a:t>CHECK</a:t>
            </a:r>
            <a:r>
              <a:rPr sz="3200" b="1" spc="5">
                <a:latin typeface="Palatino Linotype"/>
                <a:cs typeface="Palatino Linotype"/>
              </a:rPr>
              <a:t> </a:t>
            </a:r>
            <a:r>
              <a:rPr sz="3200" spc="-25">
                <a:latin typeface="Cambria"/>
                <a:cs typeface="Cambria"/>
              </a:rPr>
              <a:t>se </a:t>
            </a:r>
            <a:r>
              <a:rPr sz="3200" spc="15">
                <a:latin typeface="Cambria"/>
                <a:cs typeface="Cambria"/>
              </a:rPr>
              <a:t>folosește  </a:t>
            </a:r>
            <a:r>
              <a:rPr sz="3200" spc="40">
                <a:latin typeface="Cambria"/>
                <a:cs typeface="Cambria"/>
              </a:rPr>
              <a:t>pentru </a:t>
            </a:r>
            <a:r>
              <a:rPr sz="3200" spc="35">
                <a:latin typeface="Cambria"/>
                <a:cs typeface="Cambria"/>
              </a:rPr>
              <a:t>a </a:t>
            </a:r>
            <a:r>
              <a:rPr sz="3200" spc="50">
                <a:latin typeface="Cambria"/>
                <a:cs typeface="Cambria"/>
              </a:rPr>
              <a:t>limita </a:t>
            </a:r>
            <a:r>
              <a:rPr sz="3200" spc="45">
                <a:latin typeface="Cambria"/>
                <a:cs typeface="Cambria"/>
              </a:rPr>
              <a:t>intervalul </a:t>
            </a:r>
            <a:r>
              <a:rPr sz="3200" spc="80">
                <a:latin typeface="Cambria"/>
                <a:cs typeface="Cambria"/>
              </a:rPr>
              <a:t>de </a:t>
            </a:r>
            <a:r>
              <a:rPr sz="3200" spc="55">
                <a:latin typeface="Cambria"/>
                <a:cs typeface="Cambria"/>
              </a:rPr>
              <a:t>valori </a:t>
            </a:r>
            <a:r>
              <a:rPr sz="3200" spc="-10">
                <a:latin typeface="Cambria"/>
                <a:cs typeface="Cambria"/>
              </a:rPr>
              <a:t>ce </a:t>
            </a:r>
            <a:r>
              <a:rPr sz="3200" spc="-25">
                <a:latin typeface="Cambria"/>
                <a:cs typeface="Cambria"/>
              </a:rPr>
              <a:t>se  </a:t>
            </a:r>
            <a:r>
              <a:rPr sz="3200" spc="45">
                <a:latin typeface="Cambria"/>
                <a:cs typeface="Cambria"/>
              </a:rPr>
              <a:t>pot </a:t>
            </a:r>
            <a:r>
              <a:rPr sz="3200" spc="40">
                <a:latin typeface="Cambria"/>
                <a:cs typeface="Cambria"/>
              </a:rPr>
              <a:t>introduce pentru </a:t>
            </a:r>
            <a:r>
              <a:rPr sz="3200" spc="50">
                <a:latin typeface="Cambria"/>
                <a:cs typeface="Cambria"/>
              </a:rPr>
              <a:t>o </a:t>
            </a:r>
            <a:r>
              <a:rPr sz="3200" spc="65">
                <a:latin typeface="Cambria"/>
                <a:cs typeface="Cambria"/>
              </a:rPr>
              <a:t>anumită</a:t>
            </a:r>
            <a:r>
              <a:rPr sz="3200" spc="290">
                <a:latin typeface="Cambria"/>
                <a:cs typeface="Cambria"/>
              </a:rPr>
              <a:t> </a:t>
            </a:r>
            <a:r>
              <a:rPr sz="3200" spc="45">
                <a:latin typeface="Cambria"/>
                <a:cs typeface="Cambria"/>
              </a:rPr>
              <a:t>coloană</a:t>
            </a:r>
            <a:endParaRPr sz="3200">
              <a:latin typeface="Cambria"/>
              <a:cs typeface="Cambria"/>
            </a:endParaRPr>
          </a:p>
          <a:p>
            <a:pPr marL="355600" marR="7620" indent="-342900" algn="just">
              <a:lnSpc>
                <a:spcPct val="100000"/>
              </a:lnSpc>
              <a:spcBef>
                <a:spcPts val="770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spc="30">
                <a:latin typeface="Cambria"/>
                <a:cs typeface="Cambria"/>
              </a:rPr>
              <a:t>Se poate </a:t>
            </a:r>
            <a:r>
              <a:rPr sz="3200" spc="65">
                <a:latin typeface="Cambria"/>
                <a:cs typeface="Cambria"/>
              </a:rPr>
              <a:t>defini </a:t>
            </a:r>
            <a:r>
              <a:rPr sz="3200" spc="55">
                <a:latin typeface="Cambria"/>
                <a:cs typeface="Cambria"/>
              </a:rPr>
              <a:t>pe </a:t>
            </a:r>
            <a:r>
              <a:rPr sz="3200" spc="50">
                <a:latin typeface="Cambria"/>
                <a:cs typeface="Cambria"/>
              </a:rPr>
              <a:t>o </a:t>
            </a:r>
            <a:r>
              <a:rPr sz="3200" spc="60">
                <a:latin typeface="Cambria"/>
                <a:cs typeface="Cambria"/>
              </a:rPr>
              <a:t>coloană, </a:t>
            </a:r>
            <a:r>
              <a:rPr sz="3200" spc="5">
                <a:latin typeface="Cambria"/>
                <a:cs typeface="Cambria"/>
              </a:rPr>
              <a:t>iar </a:t>
            </a:r>
            <a:r>
              <a:rPr sz="3200" spc="50">
                <a:latin typeface="Cambria"/>
                <a:cs typeface="Cambria"/>
              </a:rPr>
              <a:t>în </a:t>
            </a:r>
            <a:r>
              <a:rPr sz="3200" spc="-300">
                <a:latin typeface="Cambria"/>
                <a:cs typeface="Cambria"/>
              </a:rPr>
              <a:t>acest  </a:t>
            </a:r>
            <a:r>
              <a:rPr sz="3200" spc="65">
                <a:latin typeface="Cambria"/>
                <a:cs typeface="Cambria"/>
              </a:rPr>
              <a:t>caz </a:t>
            </a:r>
            <a:r>
              <a:rPr sz="3200" spc="50">
                <a:latin typeface="Cambria"/>
                <a:cs typeface="Cambria"/>
              </a:rPr>
              <a:t>limitează </a:t>
            </a:r>
            <a:r>
              <a:rPr sz="3200" spc="45">
                <a:latin typeface="Cambria"/>
                <a:cs typeface="Cambria"/>
              </a:rPr>
              <a:t>valorile </a:t>
            </a:r>
            <a:r>
              <a:rPr sz="3200" spc="-5">
                <a:latin typeface="Cambria"/>
                <a:cs typeface="Cambria"/>
              </a:rPr>
              <a:t>ce </a:t>
            </a:r>
            <a:r>
              <a:rPr sz="3200" spc="45">
                <a:latin typeface="Cambria"/>
                <a:cs typeface="Cambria"/>
              </a:rPr>
              <a:t>pot </a:t>
            </a:r>
            <a:r>
              <a:rPr sz="3200" spc="65">
                <a:latin typeface="Cambria"/>
                <a:cs typeface="Cambria"/>
              </a:rPr>
              <a:t>fi </a:t>
            </a:r>
            <a:r>
              <a:rPr sz="3200" spc="35">
                <a:latin typeface="Cambria"/>
                <a:cs typeface="Cambria"/>
              </a:rPr>
              <a:t>introduse  </a:t>
            </a:r>
            <a:r>
              <a:rPr sz="3200" spc="40">
                <a:latin typeface="Cambria"/>
                <a:cs typeface="Cambria"/>
              </a:rPr>
              <a:t>pentru </a:t>
            </a:r>
            <a:r>
              <a:rPr sz="3200" spc="45">
                <a:latin typeface="Cambria"/>
                <a:cs typeface="Cambria"/>
              </a:rPr>
              <a:t>coloana</a:t>
            </a:r>
            <a:r>
              <a:rPr sz="3200" spc="140">
                <a:latin typeface="Cambria"/>
                <a:cs typeface="Cambria"/>
              </a:rPr>
              <a:t> </a:t>
            </a:r>
            <a:r>
              <a:rPr sz="3200" spc="20">
                <a:latin typeface="Cambria"/>
                <a:cs typeface="Cambria"/>
              </a:rPr>
              <a:t>respectivă</a:t>
            </a:r>
            <a:endParaRPr sz="3200">
              <a:latin typeface="Cambria"/>
              <a:cs typeface="Cambria"/>
            </a:endParaRPr>
          </a:p>
          <a:p>
            <a:pPr marL="355600" indent="-342900" algn="just">
              <a:lnSpc>
                <a:spcPct val="100000"/>
              </a:lnSpc>
              <a:spcBef>
                <a:spcPts val="77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5600" algn="l"/>
              </a:tabLst>
            </a:pPr>
            <a:r>
              <a:rPr sz="3200" spc="30">
                <a:latin typeface="Cambria"/>
                <a:cs typeface="Cambria"/>
              </a:rPr>
              <a:t>Se poate </a:t>
            </a:r>
            <a:r>
              <a:rPr sz="3200" spc="65">
                <a:latin typeface="Cambria"/>
                <a:cs typeface="Cambria"/>
              </a:rPr>
              <a:t>defini </a:t>
            </a:r>
            <a:r>
              <a:rPr sz="3200" spc="55">
                <a:latin typeface="Cambria"/>
                <a:cs typeface="Cambria"/>
              </a:rPr>
              <a:t>pe </a:t>
            </a:r>
            <a:r>
              <a:rPr sz="3200" spc="85">
                <a:latin typeface="Cambria"/>
                <a:cs typeface="Cambria"/>
              </a:rPr>
              <a:t>mai </a:t>
            </a:r>
            <a:r>
              <a:rPr sz="3200" spc="65">
                <a:latin typeface="Cambria"/>
                <a:cs typeface="Cambria"/>
              </a:rPr>
              <a:t>multe</a:t>
            </a:r>
            <a:r>
              <a:rPr sz="3200" spc="280">
                <a:latin typeface="Cambria"/>
                <a:cs typeface="Cambria"/>
              </a:rPr>
              <a:t> </a:t>
            </a:r>
            <a:r>
              <a:rPr sz="3200" spc="40">
                <a:latin typeface="Cambria"/>
                <a:cs typeface="Cambria"/>
              </a:rPr>
              <a:t>coloane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4800" y="882646"/>
            <a:ext cx="8426450" cy="5629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700"/>
              </a:lnSpc>
              <a:spcBef>
                <a:spcPts val="95"/>
              </a:spcBef>
              <a:tabLst>
                <a:tab pos="342265" algn="l"/>
              </a:tabLst>
            </a:pPr>
            <a:r>
              <a:rPr sz="3200" spc="944">
                <a:latin typeface="Wingdings"/>
                <a:cs typeface="Wingdings"/>
              </a:rPr>
              <a:t>◼</a:t>
            </a:r>
            <a:r>
              <a:rPr sz="3200" spc="944">
                <a:latin typeface="Times New Roman"/>
                <a:cs typeface="Times New Roman"/>
              </a:rPr>
              <a:t>	</a:t>
            </a:r>
            <a:r>
              <a:rPr sz="3200" b="1" u="sng" spc="75">
                <a:latin typeface="Cambria"/>
                <a:cs typeface="Cambria"/>
              </a:rPr>
              <a:t>Exemplu</a:t>
            </a:r>
            <a:r>
              <a:rPr sz="3200" spc="75">
                <a:latin typeface="Cambria"/>
                <a:cs typeface="Cambria"/>
              </a:rPr>
              <a:t> </a:t>
            </a:r>
            <a:r>
              <a:rPr sz="3200" spc="55">
                <a:latin typeface="Cambria"/>
                <a:cs typeface="Cambria"/>
              </a:rPr>
              <a:t>de </a:t>
            </a:r>
            <a:r>
              <a:rPr sz="3200" spc="25">
                <a:latin typeface="Cambria"/>
                <a:cs typeface="Cambria"/>
              </a:rPr>
              <a:t>definire a </a:t>
            </a:r>
            <a:r>
              <a:rPr sz="3200" spc="40">
                <a:latin typeface="Cambria"/>
                <a:cs typeface="Cambria"/>
              </a:rPr>
              <a:t>unei </a:t>
            </a:r>
            <a:r>
              <a:rPr sz="3200" spc="15">
                <a:latin typeface="Cambria"/>
                <a:cs typeface="Cambria"/>
              </a:rPr>
              <a:t>constrângeri </a:t>
            </a:r>
            <a:r>
              <a:rPr sz="3200" b="1" spc="280">
                <a:solidFill>
                  <a:srgbClr val="0000FF"/>
                </a:solidFill>
                <a:latin typeface="Cambria"/>
                <a:cs typeface="Cambria"/>
              </a:rPr>
              <a:t>CHECK</a:t>
            </a:r>
            <a:r>
              <a:rPr sz="3200" spc="280">
                <a:latin typeface="Cambria"/>
                <a:cs typeface="Cambria"/>
              </a:rPr>
              <a:t> </a:t>
            </a:r>
            <a:r>
              <a:rPr sz="3200" spc="40" err="1">
                <a:latin typeface="Cambria"/>
                <a:cs typeface="Cambria"/>
              </a:rPr>
              <a:t>pe</a:t>
            </a:r>
            <a:r>
              <a:rPr sz="3200" spc="100">
                <a:latin typeface="Cambria"/>
                <a:cs typeface="Cambria"/>
              </a:rPr>
              <a:t> </a:t>
            </a:r>
            <a:r>
              <a:rPr sz="3200" spc="35">
                <a:latin typeface="Cambria"/>
                <a:cs typeface="Cambria"/>
              </a:rPr>
              <a:t>o</a:t>
            </a:r>
            <a:r>
              <a:rPr lang="en-US" sz="3200" spc="35">
                <a:latin typeface="Cambria"/>
                <a:cs typeface="Cambria"/>
              </a:rPr>
              <a:t> </a:t>
            </a:r>
            <a:r>
              <a:rPr sz="3200" spc="35" err="1">
                <a:latin typeface="Cambria"/>
                <a:cs typeface="Cambria"/>
              </a:rPr>
              <a:t>coloană</a:t>
            </a:r>
            <a:r>
              <a:rPr sz="3200" spc="35">
                <a:latin typeface="Cambria"/>
                <a:cs typeface="Cambria"/>
              </a:rPr>
              <a:t> la </a:t>
            </a:r>
            <a:r>
              <a:rPr sz="3200" spc="-15">
                <a:latin typeface="Cambria"/>
                <a:cs typeface="Cambria"/>
              </a:rPr>
              <a:t>crearea</a:t>
            </a:r>
            <a:r>
              <a:rPr sz="3200" spc="155">
                <a:latin typeface="Cambria"/>
                <a:cs typeface="Cambria"/>
              </a:rPr>
              <a:t> </a:t>
            </a:r>
            <a:r>
              <a:rPr sz="3200" spc="25">
                <a:latin typeface="Cambria"/>
                <a:cs typeface="Cambria"/>
              </a:rPr>
              <a:t>tabelului:</a:t>
            </a:r>
            <a:endParaRPr sz="3200">
              <a:latin typeface="Cambria"/>
              <a:cs typeface="Cambria"/>
            </a:endParaRPr>
          </a:p>
          <a:p>
            <a:pPr marL="914400">
              <a:lnSpc>
                <a:spcPct val="100000"/>
              </a:lnSpc>
            </a:pPr>
            <a:r>
              <a:rPr sz="3200" b="1" spc="-5">
                <a:latin typeface="Consolas"/>
                <a:cs typeface="Consolas"/>
              </a:rPr>
              <a:t>CREATE TABLE</a:t>
            </a:r>
            <a:r>
              <a:rPr sz="3200" b="1" spc="5">
                <a:latin typeface="Consolas"/>
                <a:cs typeface="Consolas"/>
              </a:rPr>
              <a:t> </a:t>
            </a:r>
            <a:r>
              <a:rPr sz="3200" b="1" spc="-5">
                <a:latin typeface="Consolas"/>
                <a:cs typeface="Consolas"/>
              </a:rPr>
              <a:t>Clienți</a:t>
            </a:r>
            <a:endParaRPr sz="3200" b="1">
              <a:latin typeface="Consolas"/>
              <a:cs typeface="Consolas"/>
            </a:endParaRPr>
          </a:p>
          <a:p>
            <a:pPr marL="914400">
              <a:lnSpc>
                <a:spcPct val="100000"/>
              </a:lnSpc>
            </a:pPr>
            <a:r>
              <a:rPr sz="3200" b="1" spc="-5">
                <a:latin typeface="Consolas"/>
                <a:cs typeface="Consolas"/>
              </a:rPr>
              <a:t>(</a:t>
            </a:r>
            <a:endParaRPr sz="3200" b="1">
              <a:latin typeface="Consolas"/>
              <a:cs typeface="Consolas"/>
            </a:endParaRPr>
          </a:p>
          <a:p>
            <a:pPr marL="914400">
              <a:lnSpc>
                <a:spcPct val="100000"/>
              </a:lnSpc>
            </a:pPr>
            <a:r>
              <a:rPr sz="3200" b="1" spc="-5">
                <a:latin typeface="Consolas"/>
                <a:cs typeface="Consolas"/>
              </a:rPr>
              <a:t>IDClient INT PRIMARY </a:t>
            </a:r>
            <a:r>
              <a:rPr sz="3200" b="1">
                <a:latin typeface="Consolas"/>
                <a:cs typeface="Consolas"/>
              </a:rPr>
              <a:t>KEY </a:t>
            </a:r>
            <a:r>
              <a:rPr sz="3200" b="1">
                <a:solidFill>
                  <a:srgbClr val="0000FF"/>
                </a:solidFill>
                <a:latin typeface="Consolas"/>
                <a:cs typeface="Consolas"/>
              </a:rPr>
              <a:t>CHECK</a:t>
            </a:r>
            <a:r>
              <a:rPr sz="3200" b="1">
                <a:latin typeface="Consolas"/>
                <a:cs typeface="Consolas"/>
              </a:rPr>
              <a:t>(IDClient&gt;0),  </a:t>
            </a:r>
            <a:r>
              <a:rPr sz="3200" b="1" spc="-5">
                <a:latin typeface="Consolas"/>
                <a:cs typeface="Consolas"/>
              </a:rPr>
              <a:t>Nume </a:t>
            </a:r>
            <a:r>
              <a:rPr sz="3200" b="1">
                <a:latin typeface="Consolas"/>
                <a:cs typeface="Consolas"/>
              </a:rPr>
              <a:t>VARCHAR(50) </a:t>
            </a:r>
            <a:r>
              <a:rPr sz="3200" b="1" spc="-5">
                <a:latin typeface="Consolas"/>
                <a:cs typeface="Consolas"/>
              </a:rPr>
              <a:t>NOT</a:t>
            </a:r>
            <a:r>
              <a:rPr sz="3200" b="1" spc="-20">
                <a:latin typeface="Consolas"/>
                <a:cs typeface="Consolas"/>
              </a:rPr>
              <a:t> </a:t>
            </a:r>
            <a:r>
              <a:rPr sz="3200" b="1" spc="-5">
                <a:latin typeface="Consolas"/>
                <a:cs typeface="Consolas"/>
              </a:rPr>
              <a:t>NULL,</a:t>
            </a:r>
            <a:endParaRPr sz="3200" b="1">
              <a:latin typeface="Consolas"/>
              <a:cs typeface="Consolas"/>
            </a:endParaRPr>
          </a:p>
          <a:p>
            <a:pPr marL="914400" marR="3662679">
              <a:lnSpc>
                <a:spcPct val="100000"/>
              </a:lnSpc>
            </a:pPr>
            <a:r>
              <a:rPr sz="3200" b="1" spc="-5">
                <a:latin typeface="Consolas"/>
                <a:cs typeface="Consolas"/>
              </a:rPr>
              <a:t>Prenume VARCHAR(50),  Localitate</a:t>
            </a:r>
            <a:r>
              <a:rPr sz="3200" b="1" spc="-15">
                <a:latin typeface="Consolas"/>
                <a:cs typeface="Consolas"/>
              </a:rPr>
              <a:t> </a:t>
            </a:r>
            <a:r>
              <a:rPr sz="3200" b="1" spc="-5">
                <a:latin typeface="Consolas"/>
                <a:cs typeface="Consolas"/>
              </a:rPr>
              <a:t>VARCHAR(50)</a:t>
            </a:r>
            <a:endParaRPr sz="3200" b="1">
              <a:latin typeface="Consolas"/>
              <a:cs typeface="Consolas"/>
            </a:endParaRPr>
          </a:p>
          <a:p>
            <a:pPr marL="914400">
              <a:lnSpc>
                <a:spcPct val="100000"/>
              </a:lnSpc>
              <a:spcBef>
                <a:spcPts val="5"/>
              </a:spcBef>
            </a:pPr>
            <a:r>
              <a:rPr sz="3200" b="1" spc="-10">
                <a:latin typeface="Consolas"/>
                <a:cs typeface="Consolas"/>
              </a:rPr>
              <a:t>);</a:t>
            </a:r>
            <a:endParaRPr sz="3200" b="1">
              <a:latin typeface="Consolas"/>
              <a:cs typeface="Consolas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8600" y="685800"/>
            <a:ext cx="8915400" cy="5229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800" spc="885">
                <a:latin typeface="Wingdings"/>
                <a:cs typeface="Wingdings"/>
              </a:rPr>
              <a:t>◼</a:t>
            </a:r>
            <a:r>
              <a:rPr sz="2800" spc="885">
                <a:latin typeface="Times New Roman"/>
                <a:cs typeface="Times New Roman"/>
              </a:rPr>
              <a:t>	</a:t>
            </a:r>
            <a:r>
              <a:rPr sz="2800" b="1" u="sng" spc="75">
                <a:latin typeface="Cambria"/>
                <a:cs typeface="Cambria"/>
              </a:rPr>
              <a:t>Exemplu</a:t>
            </a:r>
            <a:r>
              <a:rPr sz="2800" spc="75">
                <a:latin typeface="Cambria"/>
                <a:cs typeface="Cambria"/>
              </a:rPr>
              <a:t> </a:t>
            </a:r>
            <a:r>
              <a:rPr sz="2800" spc="55">
                <a:latin typeface="Cambria"/>
                <a:cs typeface="Cambria"/>
              </a:rPr>
              <a:t>de </a:t>
            </a:r>
            <a:r>
              <a:rPr sz="2800" spc="10">
                <a:latin typeface="Cambria"/>
                <a:cs typeface="Cambria"/>
              </a:rPr>
              <a:t>constrângere </a:t>
            </a:r>
            <a:r>
              <a:rPr sz="2800" spc="270">
                <a:latin typeface="Cambria"/>
                <a:cs typeface="Cambria"/>
              </a:rPr>
              <a:t>CHECK </a:t>
            </a:r>
            <a:r>
              <a:rPr sz="2800" spc="35">
                <a:latin typeface="Cambria"/>
                <a:cs typeface="Cambria"/>
              </a:rPr>
              <a:t>definită </a:t>
            </a:r>
            <a:r>
              <a:rPr sz="2800" spc="40">
                <a:latin typeface="Cambria"/>
                <a:cs typeface="Cambria"/>
              </a:rPr>
              <a:t>pe </a:t>
            </a:r>
            <a:r>
              <a:rPr sz="2800" spc="60" err="1">
                <a:latin typeface="Cambria"/>
                <a:cs typeface="Cambria"/>
              </a:rPr>
              <a:t>mai</a:t>
            </a:r>
            <a:r>
              <a:rPr sz="2800" spc="15">
                <a:latin typeface="Cambria"/>
                <a:cs typeface="Cambria"/>
              </a:rPr>
              <a:t> </a:t>
            </a:r>
            <a:r>
              <a:rPr sz="2800" spc="45" err="1">
                <a:latin typeface="Cambria"/>
                <a:cs typeface="Cambria"/>
              </a:rPr>
              <a:t>multe</a:t>
            </a:r>
            <a:r>
              <a:rPr lang="en-US" sz="2800" spc="45">
                <a:latin typeface="Cambria"/>
                <a:cs typeface="Cambria"/>
              </a:rPr>
              <a:t> </a:t>
            </a:r>
            <a:r>
              <a:rPr sz="2800" spc="25" err="1">
                <a:latin typeface="Cambria"/>
                <a:cs typeface="Cambria"/>
              </a:rPr>
              <a:t>coloane</a:t>
            </a:r>
            <a:r>
              <a:rPr sz="2800" spc="25">
                <a:latin typeface="Cambria"/>
                <a:cs typeface="Cambria"/>
              </a:rPr>
              <a:t> </a:t>
            </a:r>
            <a:r>
              <a:rPr sz="2800" spc="35">
                <a:latin typeface="Cambria"/>
                <a:cs typeface="Cambria"/>
              </a:rPr>
              <a:t>la </a:t>
            </a:r>
            <a:r>
              <a:rPr sz="2800" spc="-10">
                <a:latin typeface="Cambria"/>
                <a:cs typeface="Cambria"/>
              </a:rPr>
              <a:t>crearea </a:t>
            </a:r>
            <a:r>
              <a:rPr sz="2800" spc="80">
                <a:latin typeface="Cambria"/>
                <a:cs typeface="Cambria"/>
              </a:rPr>
              <a:t>unui</a:t>
            </a:r>
            <a:r>
              <a:rPr sz="2800" spc="204">
                <a:latin typeface="Cambria"/>
                <a:cs typeface="Cambria"/>
              </a:rPr>
              <a:t> </a:t>
            </a:r>
            <a:r>
              <a:rPr sz="2800" spc="-5">
                <a:latin typeface="Cambria"/>
                <a:cs typeface="Cambria"/>
              </a:rPr>
              <a:t>tabel:</a:t>
            </a:r>
            <a:endParaRPr sz="2800">
              <a:latin typeface="Cambria"/>
              <a:cs typeface="Cambria"/>
            </a:endParaRPr>
          </a:p>
          <a:p>
            <a:pPr marR="3294379" algn="ctr">
              <a:lnSpc>
                <a:spcPct val="100000"/>
              </a:lnSpc>
              <a:spcBef>
                <a:spcPts val="505"/>
              </a:spcBef>
            </a:pPr>
            <a:r>
              <a:rPr sz="2800" b="1">
                <a:latin typeface="Consolas"/>
                <a:cs typeface="Consolas"/>
              </a:rPr>
              <a:t>CREATE </a:t>
            </a:r>
            <a:r>
              <a:rPr sz="2800" b="1" spc="-5">
                <a:latin typeface="Consolas"/>
                <a:cs typeface="Consolas"/>
              </a:rPr>
              <a:t>TABLE</a:t>
            </a:r>
            <a:r>
              <a:rPr sz="2800" b="1" spc="-30">
                <a:latin typeface="Consolas"/>
                <a:cs typeface="Consolas"/>
              </a:rPr>
              <a:t> </a:t>
            </a:r>
            <a:r>
              <a:rPr sz="2800" b="1">
                <a:latin typeface="Consolas"/>
                <a:cs typeface="Consolas"/>
              </a:rPr>
              <a:t>Clienți</a:t>
            </a:r>
          </a:p>
          <a:p>
            <a:pPr marL="981075">
              <a:lnSpc>
                <a:spcPct val="100000"/>
              </a:lnSpc>
              <a:spcBef>
                <a:spcPts val="505"/>
              </a:spcBef>
            </a:pPr>
            <a:r>
              <a:rPr sz="2800" b="1">
                <a:latin typeface="Consolas"/>
                <a:cs typeface="Consolas"/>
              </a:rPr>
              <a:t>(</a:t>
            </a:r>
          </a:p>
          <a:p>
            <a:pPr marL="1077913" marR="2812415">
              <a:lnSpc>
                <a:spcPts val="2880"/>
              </a:lnSpc>
              <a:spcBef>
                <a:spcPts val="175"/>
              </a:spcBef>
              <a:tabLst>
                <a:tab pos="8431213" algn="l"/>
              </a:tabLst>
            </a:pPr>
            <a:r>
              <a:rPr sz="2800" b="1" spc="-5">
                <a:latin typeface="Consolas"/>
                <a:cs typeface="Consolas"/>
              </a:rPr>
              <a:t>IDClient INT PRIMARY</a:t>
            </a:r>
            <a:r>
              <a:rPr lang="en-US" sz="2800" b="1" spc="-5">
                <a:latin typeface="Consolas"/>
                <a:cs typeface="Consolas"/>
              </a:rPr>
              <a:t> </a:t>
            </a:r>
            <a:r>
              <a:rPr sz="2800" b="1">
                <a:latin typeface="Consolas"/>
                <a:cs typeface="Consolas"/>
              </a:rPr>
              <a:t>KEY,</a:t>
            </a:r>
            <a:r>
              <a:rPr lang="en-US" sz="2800" b="1">
                <a:latin typeface="Consolas"/>
                <a:cs typeface="Consolas"/>
              </a:rPr>
              <a:t> </a:t>
            </a:r>
            <a:r>
              <a:rPr sz="2800" b="1">
                <a:latin typeface="Consolas"/>
                <a:cs typeface="Consolas"/>
              </a:rPr>
              <a:t> </a:t>
            </a:r>
            <a:endParaRPr lang="en-US" sz="2800" b="1">
              <a:latin typeface="Consolas"/>
              <a:cs typeface="Consolas"/>
            </a:endParaRPr>
          </a:p>
          <a:p>
            <a:pPr marL="1077913" marR="2812415">
              <a:lnSpc>
                <a:spcPts val="2880"/>
              </a:lnSpc>
              <a:spcBef>
                <a:spcPts val="175"/>
              </a:spcBef>
              <a:tabLst>
                <a:tab pos="8431213" algn="l"/>
              </a:tabLst>
            </a:pPr>
            <a:r>
              <a:rPr sz="2800" b="1" spc="-5" err="1">
                <a:latin typeface="Consolas"/>
                <a:cs typeface="Consolas"/>
              </a:rPr>
              <a:t>Nume</a:t>
            </a:r>
            <a:r>
              <a:rPr sz="2800" b="1" spc="-5">
                <a:latin typeface="Consolas"/>
                <a:cs typeface="Consolas"/>
              </a:rPr>
              <a:t> VARCHAR(50)</a:t>
            </a:r>
            <a:r>
              <a:rPr lang="en-US" sz="2800" b="1" spc="-5">
                <a:latin typeface="Consolas"/>
                <a:cs typeface="Consolas"/>
              </a:rPr>
              <a:t> NOTNULL, </a:t>
            </a:r>
            <a:endParaRPr sz="2800" b="1">
              <a:latin typeface="Consolas"/>
              <a:cs typeface="Consolas"/>
            </a:endParaRPr>
          </a:p>
          <a:p>
            <a:pPr marL="1077913" marR="3231515">
              <a:lnSpc>
                <a:spcPts val="2880"/>
              </a:lnSpc>
              <a:spcBef>
                <a:spcPts val="5"/>
              </a:spcBef>
              <a:tabLst>
                <a:tab pos="8431213" algn="l"/>
              </a:tabLst>
            </a:pPr>
            <a:r>
              <a:rPr sz="2800" b="1" spc="-5">
                <a:latin typeface="Consolas"/>
                <a:cs typeface="Consolas"/>
              </a:rPr>
              <a:t>Prenume VARCHAR(50),</a:t>
            </a:r>
            <a:r>
              <a:rPr lang="en-US" sz="2800" b="1" spc="-5">
                <a:latin typeface="Consolas"/>
                <a:cs typeface="Consolas"/>
              </a:rPr>
              <a:t> </a:t>
            </a:r>
            <a:r>
              <a:rPr sz="2800" b="1" spc="-5" err="1">
                <a:latin typeface="Consolas"/>
                <a:cs typeface="Consolas"/>
              </a:rPr>
              <a:t>Localitate</a:t>
            </a:r>
            <a:r>
              <a:rPr lang="en-US" sz="2800" b="1" spc="-5">
                <a:latin typeface="Consolas"/>
                <a:cs typeface="Consolas"/>
              </a:rPr>
              <a:t> </a:t>
            </a:r>
            <a:r>
              <a:rPr sz="2800" b="1" spc="-5">
                <a:latin typeface="Consolas"/>
                <a:cs typeface="Consolas"/>
              </a:rPr>
              <a:t>VARCHAR(50,</a:t>
            </a:r>
            <a:endParaRPr sz="2800" b="1">
              <a:latin typeface="Consolas"/>
              <a:cs typeface="Consolas"/>
            </a:endParaRPr>
          </a:p>
          <a:p>
            <a:pPr marL="1077913">
              <a:lnSpc>
                <a:spcPct val="100000"/>
              </a:lnSpc>
              <a:spcBef>
                <a:spcPts val="305"/>
              </a:spcBef>
              <a:tabLst>
                <a:tab pos="8431213" algn="l"/>
              </a:tabLst>
            </a:pPr>
            <a:r>
              <a:rPr sz="2800" b="1" spc="-5">
                <a:latin typeface="Consolas"/>
                <a:cs typeface="Consolas"/>
              </a:rPr>
              <a:t>CONSTRAINT ck_IDClient CHECK(IDClient&gt;0</a:t>
            </a:r>
            <a:r>
              <a:rPr sz="2800" b="1" spc="15">
                <a:latin typeface="Consolas"/>
                <a:cs typeface="Consolas"/>
              </a:rPr>
              <a:t> </a:t>
            </a:r>
            <a:r>
              <a:rPr sz="2800" b="1">
                <a:solidFill>
                  <a:srgbClr val="00B050"/>
                </a:solidFill>
                <a:latin typeface="Consolas"/>
                <a:cs typeface="Consolas"/>
              </a:rPr>
              <a:t>AND</a:t>
            </a:r>
          </a:p>
          <a:p>
            <a:pPr marL="1077913">
              <a:lnSpc>
                <a:spcPct val="100000"/>
              </a:lnSpc>
              <a:tabLst>
                <a:tab pos="8431213" algn="l"/>
              </a:tabLst>
            </a:pPr>
            <a:r>
              <a:rPr sz="2800" b="1">
                <a:latin typeface="Consolas"/>
                <a:cs typeface="Consolas"/>
              </a:rPr>
              <a:t>Localitate IN </a:t>
            </a:r>
            <a:r>
              <a:rPr sz="2800" b="1" spc="-5">
                <a:latin typeface="Consolas"/>
                <a:cs typeface="Consolas"/>
              </a:rPr>
              <a:t>('</a:t>
            </a:r>
            <a:r>
              <a:rPr lang="en-US" sz="2800" b="1" spc="-5" err="1">
                <a:latin typeface="Consolas"/>
                <a:cs typeface="Consolas"/>
              </a:rPr>
              <a:t>Chisinau</a:t>
            </a:r>
            <a:r>
              <a:rPr sz="2800" b="1" spc="-5" err="1">
                <a:latin typeface="Consolas"/>
                <a:cs typeface="Consolas"/>
              </a:rPr>
              <a:t>',</a:t>
            </a:r>
            <a:r>
              <a:rPr sz="2800" b="1" err="1">
                <a:latin typeface="Consolas"/>
                <a:cs typeface="Consolas"/>
              </a:rPr>
              <a:t>'</a:t>
            </a:r>
            <a:r>
              <a:rPr lang="en-US" sz="2800" b="1" err="1">
                <a:latin typeface="Consolas"/>
                <a:cs typeface="Consolas"/>
              </a:rPr>
              <a:t>Anenii_Noi</a:t>
            </a:r>
            <a:r>
              <a:rPr sz="2800" b="1">
                <a:latin typeface="Consolas"/>
                <a:cs typeface="Consolas"/>
              </a:rPr>
              <a:t>'))</a:t>
            </a:r>
          </a:p>
          <a:p>
            <a:pPr marL="1334770">
              <a:lnSpc>
                <a:spcPct val="100000"/>
              </a:lnSpc>
              <a:spcBef>
                <a:spcPts val="480"/>
              </a:spcBef>
            </a:pPr>
            <a:r>
              <a:rPr sz="2800" b="1" spc="-10">
                <a:latin typeface="Consolas"/>
                <a:cs typeface="Consolas"/>
              </a:rPr>
              <a:t>);</a:t>
            </a:r>
            <a:endParaRPr sz="2800" b="1">
              <a:latin typeface="Consolas"/>
              <a:cs typeface="Consolas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1140" y="1310386"/>
            <a:ext cx="8082915" cy="42736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2400" spc="735">
                <a:latin typeface="Arial" pitchFamily="34" charset="0"/>
                <a:cs typeface="Arial" pitchFamily="34" charset="0"/>
              </a:rPr>
              <a:t>◼	</a:t>
            </a:r>
            <a:r>
              <a:rPr sz="2400" b="1" u="sng" spc="60">
                <a:latin typeface="Arial" pitchFamily="34" charset="0"/>
                <a:cs typeface="Arial" pitchFamily="34" charset="0"/>
              </a:rPr>
              <a:t>Exemplu</a:t>
            </a:r>
            <a:r>
              <a:rPr sz="2400" spc="60">
                <a:latin typeface="Arial" pitchFamily="34" charset="0"/>
                <a:cs typeface="Arial" pitchFamily="34" charset="0"/>
              </a:rPr>
              <a:t> </a:t>
            </a:r>
            <a:r>
              <a:rPr sz="2400" spc="45">
                <a:latin typeface="Arial" pitchFamily="34" charset="0"/>
                <a:cs typeface="Arial" pitchFamily="34" charset="0"/>
              </a:rPr>
              <a:t>de adăugare </a:t>
            </a:r>
            <a:r>
              <a:rPr sz="2400" spc="25">
                <a:latin typeface="Arial" pitchFamily="34" charset="0"/>
                <a:cs typeface="Arial" pitchFamily="34" charset="0"/>
              </a:rPr>
              <a:t>a </a:t>
            </a:r>
            <a:r>
              <a:rPr sz="2400" spc="35">
                <a:latin typeface="Arial" pitchFamily="34" charset="0"/>
                <a:cs typeface="Arial" pitchFamily="34" charset="0"/>
              </a:rPr>
              <a:t>unei </a:t>
            </a:r>
            <a:r>
              <a:rPr sz="2400" spc="15">
                <a:latin typeface="Arial" pitchFamily="34" charset="0"/>
                <a:cs typeface="Arial" pitchFamily="34" charset="0"/>
              </a:rPr>
              <a:t>constrângeri </a:t>
            </a:r>
            <a:r>
              <a:rPr sz="2400" b="1" spc="22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CHECK</a:t>
            </a:r>
            <a:r>
              <a:rPr sz="2400" spc="225">
                <a:latin typeface="Arial" pitchFamily="34" charset="0"/>
                <a:cs typeface="Arial" pitchFamily="34" charset="0"/>
              </a:rPr>
              <a:t> </a:t>
            </a:r>
            <a:r>
              <a:rPr sz="2400" spc="80" err="1">
                <a:latin typeface="Arial" pitchFamily="34" charset="0"/>
                <a:cs typeface="Arial" pitchFamily="34" charset="0"/>
              </a:rPr>
              <a:t>după</a:t>
            </a:r>
            <a:r>
              <a:rPr sz="2400" spc="-65">
                <a:latin typeface="Arial" pitchFamily="34" charset="0"/>
                <a:cs typeface="Arial" pitchFamily="34" charset="0"/>
              </a:rPr>
              <a:t> </a:t>
            </a:r>
            <a:r>
              <a:rPr sz="2400" spc="-10" err="1">
                <a:latin typeface="Arial" pitchFamily="34" charset="0"/>
                <a:cs typeface="Arial" pitchFamily="34" charset="0"/>
              </a:rPr>
              <a:t>crearea</a:t>
            </a:r>
            <a:r>
              <a:rPr lang="en-US" sz="2400" spc="-10">
                <a:latin typeface="Arial" pitchFamily="34" charset="0"/>
                <a:cs typeface="Arial" pitchFamily="34" charset="0"/>
              </a:rPr>
              <a:t> </a:t>
            </a:r>
            <a:r>
              <a:rPr sz="2400" spc="25" err="1">
                <a:latin typeface="Arial" pitchFamily="34" charset="0"/>
                <a:cs typeface="Arial" pitchFamily="34" charset="0"/>
              </a:rPr>
              <a:t>tabelului</a:t>
            </a:r>
            <a:r>
              <a:rPr sz="2400" spc="25">
                <a:latin typeface="Arial" pitchFamily="34" charset="0"/>
                <a:cs typeface="Arial" pitchFamily="34" charset="0"/>
              </a:rPr>
              <a:t>:</a:t>
            </a:r>
            <a:endParaRPr sz="2400">
              <a:latin typeface="Arial" pitchFamily="34" charset="0"/>
              <a:cs typeface="Arial" pitchFamily="34" charset="0"/>
            </a:endParaRPr>
          </a:p>
          <a:p>
            <a:pPr marL="927100">
              <a:lnSpc>
                <a:spcPct val="100000"/>
              </a:lnSpc>
              <a:spcBef>
                <a:spcPts val="475"/>
              </a:spcBef>
            </a:pPr>
            <a:r>
              <a:rPr sz="2400" b="1">
                <a:latin typeface="Arial" pitchFamily="34" charset="0"/>
                <a:cs typeface="Arial" pitchFamily="34" charset="0"/>
              </a:rPr>
              <a:t>ALTER </a:t>
            </a:r>
            <a:r>
              <a:rPr sz="2400" b="1" spc="-5">
                <a:latin typeface="Arial" pitchFamily="34" charset="0"/>
                <a:cs typeface="Arial" pitchFamily="34" charset="0"/>
              </a:rPr>
              <a:t>TABLE</a:t>
            </a:r>
            <a:r>
              <a:rPr sz="2400" b="1" spc="-15">
                <a:latin typeface="Arial" pitchFamily="34" charset="0"/>
                <a:cs typeface="Arial" pitchFamily="34" charset="0"/>
              </a:rPr>
              <a:t> </a:t>
            </a:r>
            <a:r>
              <a:rPr sz="2400" b="1" spc="-5">
                <a:latin typeface="Arial" pitchFamily="34" charset="0"/>
                <a:cs typeface="Arial" pitchFamily="34" charset="0"/>
              </a:rPr>
              <a:t>Clienți</a:t>
            </a:r>
            <a:endParaRPr sz="2400" b="1">
              <a:latin typeface="Arial" pitchFamily="34" charset="0"/>
              <a:cs typeface="Arial" pitchFamily="34" charset="0"/>
            </a:endParaRPr>
          </a:p>
          <a:p>
            <a:pPr marL="927100">
              <a:lnSpc>
                <a:spcPct val="100000"/>
              </a:lnSpc>
              <a:spcBef>
                <a:spcPts val="509"/>
              </a:spcBef>
            </a:pPr>
            <a:r>
              <a:rPr sz="2400" b="1">
                <a:latin typeface="Arial" pitchFamily="34" charset="0"/>
                <a:cs typeface="Arial" pitchFamily="34" charset="0"/>
              </a:rPr>
              <a:t>ADD </a:t>
            </a:r>
            <a:r>
              <a:rPr sz="2400" b="1" spc="-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CHECK</a:t>
            </a:r>
            <a:r>
              <a:rPr sz="2400" b="1" spc="-10">
                <a:latin typeface="Arial" pitchFamily="34" charset="0"/>
                <a:cs typeface="Arial" pitchFamily="34" charset="0"/>
              </a:rPr>
              <a:t> </a:t>
            </a:r>
            <a:r>
              <a:rPr sz="2400" b="1" spc="-5">
                <a:latin typeface="Arial" pitchFamily="34" charset="0"/>
                <a:cs typeface="Arial" pitchFamily="34" charset="0"/>
              </a:rPr>
              <a:t>(IDClient&gt;0);</a:t>
            </a:r>
            <a:endParaRPr sz="2400" b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ts val="2395"/>
              </a:lnSpc>
              <a:tabLst>
                <a:tab pos="354965" algn="l"/>
              </a:tabLst>
            </a:pPr>
            <a:r>
              <a:rPr sz="2400" spc="735">
                <a:latin typeface="Arial" pitchFamily="34" charset="0"/>
                <a:cs typeface="Arial" pitchFamily="34" charset="0"/>
              </a:rPr>
              <a:t>◼	</a:t>
            </a:r>
            <a:r>
              <a:rPr sz="2400" b="1" u="sng" spc="60">
                <a:latin typeface="Arial" pitchFamily="34" charset="0"/>
                <a:cs typeface="Arial" pitchFamily="34" charset="0"/>
              </a:rPr>
              <a:t>Exemplu </a:t>
            </a:r>
            <a:r>
              <a:rPr sz="2400" spc="45">
                <a:latin typeface="Arial" pitchFamily="34" charset="0"/>
                <a:cs typeface="Arial" pitchFamily="34" charset="0"/>
              </a:rPr>
              <a:t>de adăugare </a:t>
            </a:r>
            <a:r>
              <a:rPr sz="2400" spc="10">
                <a:latin typeface="Arial" pitchFamily="34" charset="0"/>
                <a:cs typeface="Arial" pitchFamily="34" charset="0"/>
              </a:rPr>
              <a:t>și </a:t>
            </a:r>
            <a:r>
              <a:rPr sz="2400">
                <a:latin typeface="Arial" pitchFamily="34" charset="0"/>
                <a:cs typeface="Arial" pitchFamily="34" charset="0"/>
              </a:rPr>
              <a:t>stabilire </a:t>
            </a:r>
            <a:r>
              <a:rPr sz="2400" spc="25">
                <a:latin typeface="Arial" pitchFamily="34" charset="0"/>
                <a:cs typeface="Arial" pitchFamily="34" charset="0"/>
              </a:rPr>
              <a:t>a </a:t>
            </a:r>
            <a:r>
              <a:rPr sz="2400" spc="65">
                <a:latin typeface="Arial" pitchFamily="34" charset="0"/>
                <a:cs typeface="Arial" pitchFamily="34" charset="0"/>
              </a:rPr>
              <a:t>unui </a:t>
            </a:r>
            <a:r>
              <a:rPr sz="2400" spc="55">
                <a:latin typeface="Arial" pitchFamily="34" charset="0"/>
                <a:cs typeface="Arial" pitchFamily="34" charset="0"/>
              </a:rPr>
              <a:t>nume </a:t>
            </a:r>
            <a:r>
              <a:rPr sz="2400" spc="20">
                <a:latin typeface="Arial" pitchFamily="34" charset="0"/>
                <a:cs typeface="Arial" pitchFamily="34" charset="0"/>
              </a:rPr>
              <a:t>pentru </a:t>
            </a:r>
            <a:r>
              <a:rPr sz="2400" spc="30">
                <a:latin typeface="Arial" pitchFamily="34" charset="0"/>
                <a:cs typeface="Arial" pitchFamily="34" charset="0"/>
              </a:rPr>
              <a:t>o</a:t>
            </a:r>
            <a:r>
              <a:rPr sz="2400" spc="220">
                <a:latin typeface="Arial" pitchFamily="34" charset="0"/>
                <a:cs typeface="Arial" pitchFamily="34" charset="0"/>
              </a:rPr>
              <a:t> </a:t>
            </a:r>
            <a:r>
              <a:rPr sz="2400" spc="10" err="1">
                <a:latin typeface="Arial" pitchFamily="34" charset="0"/>
                <a:cs typeface="Arial" pitchFamily="34" charset="0"/>
              </a:rPr>
              <a:t>constrângere</a:t>
            </a:r>
            <a:r>
              <a:rPr lang="en-US" sz="2400" spc="10">
                <a:latin typeface="Arial" pitchFamily="34" charset="0"/>
                <a:cs typeface="Arial" pitchFamily="34" charset="0"/>
              </a:rPr>
              <a:t> </a:t>
            </a:r>
            <a:r>
              <a:rPr sz="2400" b="1" spc="22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CHECK</a:t>
            </a:r>
            <a:r>
              <a:rPr sz="2400" spc="225">
                <a:latin typeface="Arial" pitchFamily="34" charset="0"/>
                <a:cs typeface="Arial" pitchFamily="34" charset="0"/>
              </a:rPr>
              <a:t> </a:t>
            </a:r>
            <a:r>
              <a:rPr sz="2400" spc="85">
                <a:latin typeface="Arial" pitchFamily="34" charset="0"/>
                <a:cs typeface="Arial" pitchFamily="34" charset="0"/>
              </a:rPr>
              <a:t>după </a:t>
            </a:r>
            <a:r>
              <a:rPr sz="2400" spc="-10">
                <a:latin typeface="Arial" pitchFamily="34" charset="0"/>
                <a:cs typeface="Arial" pitchFamily="34" charset="0"/>
              </a:rPr>
              <a:t>crearea</a:t>
            </a:r>
            <a:r>
              <a:rPr sz="2400" spc="-195">
                <a:latin typeface="Arial" pitchFamily="34" charset="0"/>
                <a:cs typeface="Arial" pitchFamily="34" charset="0"/>
              </a:rPr>
              <a:t> </a:t>
            </a:r>
            <a:r>
              <a:rPr sz="2400" spc="25">
                <a:latin typeface="Arial" pitchFamily="34" charset="0"/>
                <a:cs typeface="Arial" pitchFamily="34" charset="0"/>
              </a:rPr>
              <a:t>tabelului:</a:t>
            </a:r>
            <a:endParaRPr sz="2400">
              <a:latin typeface="Arial" pitchFamily="34" charset="0"/>
              <a:cs typeface="Arial" pitchFamily="34" charset="0"/>
            </a:endParaRPr>
          </a:p>
          <a:p>
            <a:pPr marL="927100">
              <a:lnSpc>
                <a:spcPct val="100000"/>
              </a:lnSpc>
              <a:spcBef>
                <a:spcPts val="480"/>
              </a:spcBef>
            </a:pPr>
            <a:r>
              <a:rPr sz="2400" b="1">
                <a:latin typeface="Arial" pitchFamily="34" charset="0"/>
                <a:cs typeface="Arial" pitchFamily="34" charset="0"/>
              </a:rPr>
              <a:t>ALTER </a:t>
            </a:r>
            <a:r>
              <a:rPr sz="2400" b="1" spc="-5">
                <a:latin typeface="Arial" pitchFamily="34" charset="0"/>
                <a:cs typeface="Arial" pitchFamily="34" charset="0"/>
              </a:rPr>
              <a:t>TABLE</a:t>
            </a:r>
            <a:r>
              <a:rPr sz="2400" b="1" spc="-15">
                <a:latin typeface="Arial" pitchFamily="34" charset="0"/>
                <a:cs typeface="Arial" pitchFamily="34" charset="0"/>
              </a:rPr>
              <a:t> </a:t>
            </a:r>
            <a:r>
              <a:rPr sz="2400" b="1">
                <a:latin typeface="Arial" pitchFamily="34" charset="0"/>
                <a:cs typeface="Arial" pitchFamily="34" charset="0"/>
              </a:rPr>
              <a:t>Clienți</a:t>
            </a:r>
          </a:p>
          <a:p>
            <a:pPr marL="927100">
              <a:lnSpc>
                <a:spcPct val="100000"/>
              </a:lnSpc>
              <a:spcBef>
                <a:spcPts val="505"/>
              </a:spcBef>
            </a:pPr>
            <a:r>
              <a:rPr sz="2400" b="1">
                <a:latin typeface="Arial" pitchFamily="34" charset="0"/>
                <a:cs typeface="Arial" pitchFamily="34" charset="0"/>
              </a:rPr>
              <a:t>ADD </a:t>
            </a:r>
            <a:r>
              <a:rPr sz="2400" b="1" spc="-5">
                <a:latin typeface="Arial" pitchFamily="34" charset="0"/>
                <a:cs typeface="Arial" pitchFamily="34" charset="0"/>
              </a:rPr>
              <a:t>CONSTRAINT</a:t>
            </a:r>
            <a:r>
              <a:rPr sz="2400" b="1" spc="-10">
                <a:latin typeface="Arial" pitchFamily="34" charset="0"/>
                <a:cs typeface="Arial" pitchFamily="34" charset="0"/>
              </a:rPr>
              <a:t> </a:t>
            </a:r>
            <a:r>
              <a:rPr sz="2400" b="1" spc="-5">
                <a:latin typeface="Arial" pitchFamily="34" charset="0"/>
                <a:cs typeface="Arial" pitchFamily="34" charset="0"/>
              </a:rPr>
              <a:t>ck_Client</a:t>
            </a:r>
            <a:endParaRPr sz="2400" b="1">
              <a:latin typeface="Arial" pitchFamily="34" charset="0"/>
              <a:cs typeface="Arial" pitchFamily="34" charset="0"/>
            </a:endParaRPr>
          </a:p>
          <a:p>
            <a:pPr marL="927100" marR="22225">
              <a:lnSpc>
                <a:spcPct val="100000"/>
              </a:lnSpc>
              <a:spcBef>
                <a:spcPts val="480"/>
              </a:spcBef>
            </a:pPr>
            <a:r>
              <a:rPr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CHECK</a:t>
            </a:r>
            <a:r>
              <a:rPr sz="2400" b="1">
                <a:latin typeface="Arial" pitchFamily="34" charset="0"/>
                <a:cs typeface="Arial" pitchFamily="34" charset="0"/>
              </a:rPr>
              <a:t> </a:t>
            </a:r>
            <a:r>
              <a:rPr sz="2400" b="1" spc="-5">
                <a:latin typeface="Arial" pitchFamily="34" charset="0"/>
                <a:cs typeface="Arial" pitchFamily="34" charset="0"/>
              </a:rPr>
              <a:t>(IDClient&gt;0 </a:t>
            </a:r>
            <a:r>
              <a:rPr sz="2400" b="1">
                <a:latin typeface="Arial" pitchFamily="34" charset="0"/>
                <a:cs typeface="Arial" pitchFamily="34" charset="0"/>
              </a:rPr>
              <a:t>AND Localitate IN </a:t>
            </a:r>
            <a:r>
              <a:rPr sz="2400" b="1" spc="-5">
                <a:latin typeface="Arial" pitchFamily="34" charset="0"/>
                <a:cs typeface="Arial" pitchFamily="34" charset="0"/>
              </a:rPr>
              <a:t>('</a:t>
            </a:r>
            <a:r>
              <a:rPr lang="en-US" sz="2400" b="1" spc="-5">
                <a:latin typeface="Arial" pitchFamily="34" charset="0"/>
                <a:cs typeface="Arial" pitchFamily="34" charset="0"/>
              </a:rPr>
              <a:t>Chisinau</a:t>
            </a:r>
            <a:r>
              <a:rPr sz="2400" b="1" spc="-5">
                <a:latin typeface="Arial" pitchFamily="34" charset="0"/>
                <a:cs typeface="Arial" pitchFamily="34" charset="0"/>
              </a:rPr>
              <a:t>',  </a:t>
            </a:r>
            <a:r>
              <a:rPr sz="2400" b="1">
                <a:latin typeface="Arial" pitchFamily="34" charset="0"/>
                <a:cs typeface="Arial" pitchFamily="34" charset="0"/>
              </a:rPr>
              <a:t>'</a:t>
            </a:r>
            <a:r>
              <a:rPr lang="en-US" sz="2400" b="1" err="1">
                <a:latin typeface="Arial" pitchFamily="34" charset="0"/>
                <a:cs typeface="Arial" pitchFamily="34" charset="0"/>
              </a:rPr>
              <a:t>Anenii</a:t>
            </a:r>
            <a:r>
              <a:rPr lang="en-US" sz="2400" b="1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err="1">
                <a:latin typeface="Arial" pitchFamily="34" charset="0"/>
                <a:cs typeface="Arial" pitchFamily="34" charset="0"/>
              </a:rPr>
              <a:t>Noi</a:t>
            </a:r>
            <a:r>
              <a:rPr sz="2400" b="1">
                <a:latin typeface="Arial" pitchFamily="34" charset="0"/>
                <a:cs typeface="Arial" pitchFamily="34" charset="0"/>
              </a:rPr>
              <a:t>'));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1219200"/>
            <a:ext cx="8044180" cy="44413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2160"/>
              </a:lnSpc>
              <a:spcBef>
                <a:spcPts val="10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400" b="1">
                <a:latin typeface="Palatino Linotype"/>
                <a:cs typeface="Palatino Linotype"/>
              </a:rPr>
              <a:t>Constrângerea </a:t>
            </a:r>
            <a:r>
              <a:rPr sz="2400" b="1" spc="5">
                <a:solidFill>
                  <a:srgbClr val="0000FF"/>
                </a:solidFill>
                <a:latin typeface="Palatino Linotype"/>
                <a:cs typeface="Palatino Linotype"/>
              </a:rPr>
              <a:t>DEFAULT</a:t>
            </a:r>
            <a:r>
              <a:rPr sz="2400" b="1" spc="5">
                <a:latin typeface="Palatino Linotype"/>
                <a:cs typeface="Palatino Linotype"/>
              </a:rPr>
              <a:t> </a:t>
            </a:r>
            <a:r>
              <a:rPr sz="2400" spc="-15">
                <a:latin typeface="Cambria"/>
                <a:cs typeface="Cambria"/>
              </a:rPr>
              <a:t>se </a:t>
            </a:r>
            <a:r>
              <a:rPr sz="2400" spc="10">
                <a:latin typeface="Cambria"/>
                <a:cs typeface="Cambria"/>
              </a:rPr>
              <a:t>folosește </a:t>
            </a:r>
            <a:r>
              <a:rPr sz="2400" spc="20">
                <a:latin typeface="Cambria"/>
                <a:cs typeface="Cambria"/>
              </a:rPr>
              <a:t>pentru </a:t>
            </a:r>
            <a:r>
              <a:rPr sz="2400" spc="25">
                <a:latin typeface="Cambria"/>
                <a:cs typeface="Cambria"/>
              </a:rPr>
              <a:t>a </a:t>
            </a:r>
            <a:r>
              <a:rPr sz="2400" spc="5">
                <a:latin typeface="Cambria"/>
                <a:cs typeface="Cambria"/>
              </a:rPr>
              <a:t>insera </a:t>
            </a:r>
            <a:r>
              <a:rPr sz="2400" spc="30">
                <a:latin typeface="Cambria"/>
                <a:cs typeface="Cambria"/>
              </a:rPr>
              <a:t>o</a:t>
            </a:r>
            <a:r>
              <a:rPr sz="2400" spc="190">
                <a:latin typeface="Cambria"/>
                <a:cs typeface="Cambria"/>
              </a:rPr>
              <a:t> </a:t>
            </a:r>
            <a:r>
              <a:rPr sz="2400" spc="25" err="1">
                <a:latin typeface="Cambria"/>
                <a:cs typeface="Cambria"/>
              </a:rPr>
              <a:t>valoare</a:t>
            </a:r>
            <a:r>
              <a:rPr lang="en-US" sz="2400" spc="25">
                <a:latin typeface="Cambria"/>
                <a:cs typeface="Cambria"/>
              </a:rPr>
              <a:t> </a:t>
            </a:r>
            <a:r>
              <a:rPr sz="2400" spc="35" err="1">
                <a:latin typeface="Cambria"/>
                <a:cs typeface="Cambria"/>
              </a:rPr>
              <a:t>implicită</a:t>
            </a:r>
            <a:r>
              <a:rPr sz="2400" spc="35">
                <a:latin typeface="Cambria"/>
                <a:cs typeface="Cambria"/>
              </a:rPr>
              <a:t> </a:t>
            </a:r>
            <a:r>
              <a:rPr sz="2400">
                <a:latin typeface="Cambria"/>
                <a:cs typeface="Cambria"/>
              </a:rPr>
              <a:t>într-o</a:t>
            </a:r>
            <a:r>
              <a:rPr sz="2400" spc="45">
                <a:latin typeface="Cambria"/>
                <a:cs typeface="Cambria"/>
              </a:rPr>
              <a:t> </a:t>
            </a:r>
            <a:r>
              <a:rPr sz="2400" spc="30">
                <a:latin typeface="Cambria"/>
                <a:cs typeface="Cambria"/>
              </a:rPr>
              <a:t>coloană</a:t>
            </a:r>
            <a:endParaRPr sz="2400">
              <a:latin typeface="Cambria"/>
              <a:cs typeface="Cambria"/>
            </a:endParaRPr>
          </a:p>
          <a:p>
            <a:pPr marL="355600" marR="5080" indent="-342900">
              <a:lnSpc>
                <a:spcPts val="1920"/>
              </a:lnSpc>
              <a:spcBef>
                <a:spcPts val="46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400" b="1" i="1" spc="40">
                <a:solidFill>
                  <a:srgbClr val="00B050"/>
                </a:solidFill>
                <a:latin typeface="Cambria"/>
                <a:cs typeface="Cambria"/>
              </a:rPr>
              <a:t>Valoarea </a:t>
            </a:r>
            <a:r>
              <a:rPr sz="2400" b="1" i="1" spc="35">
                <a:solidFill>
                  <a:srgbClr val="00B050"/>
                </a:solidFill>
                <a:latin typeface="Cambria"/>
                <a:cs typeface="Cambria"/>
              </a:rPr>
              <a:t>implicită </a:t>
            </a:r>
            <a:r>
              <a:rPr sz="2400" b="1" i="1" spc="70">
                <a:solidFill>
                  <a:srgbClr val="00B050"/>
                </a:solidFill>
                <a:latin typeface="Cambria"/>
                <a:cs typeface="Cambria"/>
              </a:rPr>
              <a:t>va </a:t>
            </a:r>
            <a:r>
              <a:rPr sz="2400" b="1" i="1" spc="40">
                <a:solidFill>
                  <a:srgbClr val="00B050"/>
                </a:solidFill>
                <a:latin typeface="Cambria"/>
                <a:cs typeface="Cambria"/>
              </a:rPr>
              <a:t>fi </a:t>
            </a:r>
            <a:r>
              <a:rPr sz="2400" b="1" i="1" spc="50">
                <a:solidFill>
                  <a:srgbClr val="00B050"/>
                </a:solidFill>
                <a:latin typeface="Cambria"/>
                <a:cs typeface="Cambria"/>
              </a:rPr>
              <a:t>adăugată </a:t>
            </a:r>
            <a:r>
              <a:rPr sz="2400" b="1" i="1" spc="20">
                <a:solidFill>
                  <a:srgbClr val="00B050"/>
                </a:solidFill>
                <a:latin typeface="Cambria"/>
                <a:cs typeface="Cambria"/>
              </a:rPr>
              <a:t>pentru </a:t>
            </a:r>
            <a:r>
              <a:rPr sz="2400" b="1" i="1" spc="-5">
                <a:solidFill>
                  <a:srgbClr val="00B050"/>
                </a:solidFill>
                <a:latin typeface="Cambria"/>
                <a:cs typeface="Cambria"/>
              </a:rPr>
              <a:t>toate </a:t>
            </a:r>
            <a:r>
              <a:rPr sz="2400" b="1" i="1" spc="5">
                <a:solidFill>
                  <a:srgbClr val="00B050"/>
                </a:solidFill>
                <a:latin typeface="Cambria"/>
                <a:cs typeface="Cambria"/>
              </a:rPr>
              <a:t>înregistrările </a:t>
            </a:r>
            <a:r>
              <a:rPr sz="2400" b="1" i="1" spc="30">
                <a:solidFill>
                  <a:srgbClr val="00B050"/>
                </a:solidFill>
                <a:latin typeface="Cambria"/>
                <a:cs typeface="Cambria"/>
              </a:rPr>
              <a:t>noi </a:t>
            </a:r>
            <a:r>
              <a:rPr sz="2400" b="1" i="1" spc="40">
                <a:solidFill>
                  <a:srgbClr val="00B050"/>
                </a:solidFill>
                <a:latin typeface="Cambria"/>
                <a:cs typeface="Cambria"/>
              </a:rPr>
              <a:t>dacă  </a:t>
            </a:r>
            <a:r>
              <a:rPr sz="2400" b="1" i="1" spc="70">
                <a:solidFill>
                  <a:srgbClr val="00B050"/>
                </a:solidFill>
                <a:latin typeface="Cambria"/>
                <a:cs typeface="Cambria"/>
              </a:rPr>
              <a:t>nu </a:t>
            </a:r>
            <a:r>
              <a:rPr sz="2400" b="1" i="1" spc="-15">
                <a:solidFill>
                  <a:srgbClr val="00B050"/>
                </a:solidFill>
                <a:latin typeface="Cambria"/>
                <a:cs typeface="Cambria"/>
              </a:rPr>
              <a:t>se </a:t>
            </a:r>
            <a:r>
              <a:rPr sz="2400" b="1" i="1" spc="25">
                <a:solidFill>
                  <a:srgbClr val="00B050"/>
                </a:solidFill>
                <a:latin typeface="Cambria"/>
                <a:cs typeface="Cambria"/>
              </a:rPr>
              <a:t>specifică </a:t>
            </a:r>
            <a:r>
              <a:rPr sz="2400" b="1" i="1" spc="30">
                <a:solidFill>
                  <a:srgbClr val="00B050"/>
                </a:solidFill>
                <a:latin typeface="Cambria"/>
                <a:cs typeface="Cambria"/>
              </a:rPr>
              <a:t>o </a:t>
            </a:r>
            <a:r>
              <a:rPr sz="2400" b="1" i="1" spc="10">
                <a:solidFill>
                  <a:srgbClr val="00B050"/>
                </a:solidFill>
                <a:latin typeface="Cambria"/>
                <a:cs typeface="Cambria"/>
              </a:rPr>
              <a:t>altă</a:t>
            </a:r>
            <a:r>
              <a:rPr sz="2400" b="1" i="1" spc="135">
                <a:solidFill>
                  <a:srgbClr val="00B050"/>
                </a:solidFill>
                <a:latin typeface="Cambria"/>
                <a:cs typeface="Cambria"/>
              </a:rPr>
              <a:t> </a:t>
            </a:r>
            <a:r>
              <a:rPr sz="2400" b="1" i="1" spc="25">
                <a:solidFill>
                  <a:srgbClr val="00B050"/>
                </a:solidFill>
                <a:latin typeface="Cambria"/>
                <a:cs typeface="Cambria"/>
              </a:rPr>
              <a:t>valoare</a:t>
            </a:r>
            <a:endParaRPr sz="2400" b="1" i="1">
              <a:solidFill>
                <a:srgbClr val="00B050"/>
              </a:solidFill>
              <a:latin typeface="Cambria"/>
              <a:cs typeface="Cambria"/>
            </a:endParaRPr>
          </a:p>
          <a:p>
            <a:pPr marL="355600" marR="238125" indent="-342900">
              <a:lnSpc>
                <a:spcPct val="80000"/>
              </a:lnSpc>
              <a:spcBef>
                <a:spcPts val="495"/>
              </a:spcBef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400" spc="20">
                <a:latin typeface="Cambria"/>
                <a:cs typeface="Cambria"/>
              </a:rPr>
              <a:t>Se </a:t>
            </a:r>
            <a:r>
              <a:rPr sz="2400" spc="15">
                <a:latin typeface="Cambria"/>
                <a:cs typeface="Cambria"/>
              </a:rPr>
              <a:t>poate </a:t>
            </a:r>
            <a:r>
              <a:rPr sz="2400" spc="30">
                <a:latin typeface="Cambria"/>
                <a:cs typeface="Cambria"/>
              </a:rPr>
              <a:t>folosi </a:t>
            </a:r>
            <a:r>
              <a:rPr sz="2400" spc="10">
                <a:latin typeface="Cambria"/>
                <a:cs typeface="Cambria"/>
              </a:rPr>
              <a:t>și </a:t>
            </a:r>
            <a:r>
              <a:rPr sz="2400" spc="20">
                <a:latin typeface="Cambria"/>
                <a:cs typeface="Cambria"/>
              </a:rPr>
              <a:t>pentru </a:t>
            </a:r>
            <a:r>
              <a:rPr sz="2400" spc="25">
                <a:latin typeface="Cambria"/>
                <a:cs typeface="Cambria"/>
              </a:rPr>
              <a:t>a </a:t>
            </a:r>
            <a:r>
              <a:rPr sz="2400" spc="5">
                <a:latin typeface="Cambria"/>
                <a:cs typeface="Cambria"/>
              </a:rPr>
              <a:t>insera </a:t>
            </a:r>
            <a:r>
              <a:rPr sz="2400" spc="35">
                <a:latin typeface="Cambria"/>
                <a:cs typeface="Cambria"/>
              </a:rPr>
              <a:t>valori </a:t>
            </a:r>
            <a:r>
              <a:rPr sz="2400" spc="10">
                <a:latin typeface="Cambria"/>
                <a:cs typeface="Cambria"/>
              </a:rPr>
              <a:t>sistem </a:t>
            </a:r>
            <a:r>
              <a:rPr sz="2400" spc="20">
                <a:latin typeface="Cambria"/>
                <a:cs typeface="Cambria"/>
              </a:rPr>
              <a:t>obținute </a:t>
            </a:r>
            <a:r>
              <a:rPr sz="2400" spc="25">
                <a:latin typeface="Cambria"/>
                <a:cs typeface="Cambria"/>
              </a:rPr>
              <a:t>prin </a:t>
            </a:r>
            <a:r>
              <a:rPr sz="2400" spc="45">
                <a:latin typeface="Cambria"/>
                <a:cs typeface="Cambria"/>
              </a:rPr>
              <a:t>apelul  </a:t>
            </a:r>
            <a:r>
              <a:rPr sz="2400" spc="30">
                <a:latin typeface="Cambria"/>
                <a:cs typeface="Cambria"/>
              </a:rPr>
              <a:t>unor </a:t>
            </a:r>
            <a:r>
              <a:rPr sz="2400" spc="40">
                <a:latin typeface="Cambria"/>
                <a:cs typeface="Cambria"/>
              </a:rPr>
              <a:t>funcții</a:t>
            </a:r>
            <a:endParaRPr sz="2400">
              <a:latin typeface="Cambria"/>
              <a:cs typeface="Cambria"/>
            </a:endParaRPr>
          </a:p>
          <a:p>
            <a:pPr marL="355600" indent="-342900">
              <a:lnSpc>
                <a:spcPts val="2160"/>
              </a:lnSpc>
              <a:buClr>
                <a:srgbClr val="9A0000"/>
              </a:buClr>
              <a:buSzPct val="75000"/>
              <a:buFont typeface="Wingdings"/>
              <a:buChar char="◼"/>
              <a:tabLst>
                <a:tab pos="354965" algn="l"/>
                <a:tab pos="355600" algn="l"/>
              </a:tabLst>
            </a:pPr>
            <a:r>
              <a:rPr sz="2400" b="1" u="sng" spc="60">
                <a:latin typeface="Cambria"/>
                <a:cs typeface="Cambria"/>
              </a:rPr>
              <a:t>Exemplu</a:t>
            </a:r>
            <a:r>
              <a:rPr sz="2400" spc="60">
                <a:latin typeface="Cambria"/>
                <a:cs typeface="Cambria"/>
              </a:rPr>
              <a:t> </a:t>
            </a:r>
            <a:r>
              <a:rPr sz="2400" spc="45">
                <a:latin typeface="Cambria"/>
                <a:cs typeface="Cambria"/>
              </a:rPr>
              <a:t>de </a:t>
            </a:r>
            <a:r>
              <a:rPr sz="2400" spc="25">
                <a:latin typeface="Cambria"/>
                <a:cs typeface="Cambria"/>
              </a:rPr>
              <a:t>definire a </a:t>
            </a:r>
            <a:r>
              <a:rPr sz="2400" spc="35">
                <a:latin typeface="Cambria"/>
                <a:cs typeface="Cambria"/>
              </a:rPr>
              <a:t>unei </a:t>
            </a:r>
            <a:r>
              <a:rPr sz="2400" spc="15">
                <a:latin typeface="Cambria"/>
                <a:cs typeface="Cambria"/>
              </a:rPr>
              <a:t>constrângeri </a:t>
            </a:r>
            <a:r>
              <a:rPr sz="2400" b="1" spc="155">
                <a:solidFill>
                  <a:srgbClr val="0000FF"/>
                </a:solidFill>
                <a:latin typeface="Cambria"/>
                <a:cs typeface="Cambria"/>
              </a:rPr>
              <a:t>DEFAULT</a:t>
            </a:r>
            <a:r>
              <a:rPr sz="2400" spc="155">
                <a:latin typeface="Cambria"/>
                <a:cs typeface="Cambria"/>
              </a:rPr>
              <a:t> </a:t>
            </a:r>
            <a:r>
              <a:rPr sz="2400" spc="80" err="1">
                <a:latin typeface="Cambria"/>
                <a:cs typeface="Cambria"/>
              </a:rPr>
              <a:t>după</a:t>
            </a:r>
            <a:r>
              <a:rPr sz="2400" spc="40">
                <a:latin typeface="Cambria"/>
                <a:cs typeface="Cambria"/>
              </a:rPr>
              <a:t> </a:t>
            </a:r>
            <a:r>
              <a:rPr sz="2400" spc="-10" err="1">
                <a:latin typeface="Cambria"/>
                <a:cs typeface="Cambria"/>
              </a:rPr>
              <a:t>crearea</a:t>
            </a:r>
            <a:r>
              <a:rPr lang="en-US" sz="2400" spc="-10">
                <a:latin typeface="Cambria"/>
                <a:cs typeface="Cambria"/>
              </a:rPr>
              <a:t> </a:t>
            </a:r>
            <a:r>
              <a:rPr sz="2400" spc="65" err="1">
                <a:latin typeface="Cambria"/>
                <a:cs typeface="Cambria"/>
              </a:rPr>
              <a:t>unui</a:t>
            </a:r>
            <a:r>
              <a:rPr sz="2400" spc="25">
                <a:latin typeface="Cambria"/>
                <a:cs typeface="Cambria"/>
              </a:rPr>
              <a:t> </a:t>
            </a:r>
            <a:r>
              <a:rPr sz="2400">
                <a:latin typeface="Cambria"/>
                <a:cs typeface="Cambria"/>
              </a:rPr>
              <a:t>tabel:</a:t>
            </a: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400" b="1">
                <a:latin typeface="Consolas"/>
                <a:cs typeface="Consolas"/>
              </a:rPr>
              <a:t>ALTER </a:t>
            </a:r>
            <a:r>
              <a:rPr sz="2400" b="1" spc="-5">
                <a:latin typeface="Consolas"/>
                <a:cs typeface="Consolas"/>
              </a:rPr>
              <a:t>TABLE</a:t>
            </a:r>
            <a:r>
              <a:rPr sz="2400" b="1" spc="-15">
                <a:latin typeface="Consolas"/>
                <a:cs typeface="Consolas"/>
              </a:rPr>
              <a:t> </a:t>
            </a:r>
            <a:r>
              <a:rPr sz="2400" b="1">
                <a:latin typeface="Consolas"/>
                <a:cs typeface="Consolas"/>
              </a:rPr>
              <a:t>Clienți</a:t>
            </a:r>
          </a:p>
          <a:p>
            <a:pPr marL="12700" marR="263525" indent="914400">
              <a:lnSpc>
                <a:spcPts val="1920"/>
              </a:lnSpc>
              <a:spcBef>
                <a:spcPts val="459"/>
              </a:spcBef>
              <a:tabLst>
                <a:tab pos="927100" algn="l"/>
              </a:tabLst>
            </a:pPr>
            <a:r>
              <a:rPr sz="2400" b="1">
                <a:latin typeface="Consolas"/>
                <a:cs typeface="Consolas"/>
              </a:rPr>
              <a:t>ADD </a:t>
            </a:r>
            <a:r>
              <a:rPr sz="2400" b="1" spc="-5">
                <a:latin typeface="Consolas"/>
                <a:cs typeface="Consolas"/>
              </a:rPr>
              <a:t>CONSTRAINT d_Localitate </a:t>
            </a:r>
            <a:r>
              <a:rPr sz="2400" b="1" spc="-5">
                <a:solidFill>
                  <a:srgbClr val="0000FF"/>
                </a:solidFill>
                <a:latin typeface="Consolas"/>
                <a:cs typeface="Consolas"/>
              </a:rPr>
              <a:t>DEFAULT </a:t>
            </a:r>
            <a:endParaRPr lang="en-US" sz="2400" b="1" spc="-5">
              <a:solidFill>
                <a:srgbClr val="0000FF"/>
              </a:solidFill>
              <a:latin typeface="Consolas"/>
              <a:cs typeface="Consolas"/>
            </a:endParaRPr>
          </a:p>
          <a:p>
            <a:pPr marL="12700" marR="263525" indent="914400">
              <a:lnSpc>
                <a:spcPts val="1920"/>
              </a:lnSpc>
              <a:spcBef>
                <a:spcPts val="459"/>
              </a:spcBef>
              <a:tabLst>
                <a:tab pos="927100" algn="l"/>
              </a:tabLst>
            </a:pPr>
            <a:r>
              <a:rPr sz="2400" b="1" spc="-5">
                <a:latin typeface="Consolas"/>
                <a:cs typeface="Consolas"/>
              </a:rPr>
              <a:t>'</a:t>
            </a:r>
            <a:r>
              <a:rPr lang="en-US" sz="2400" b="1" spc="-5">
                <a:latin typeface="Consolas"/>
                <a:cs typeface="Consolas"/>
              </a:rPr>
              <a:t>Chisinau</a:t>
            </a:r>
            <a:r>
              <a:rPr sz="2400" b="1" spc="-5">
                <a:latin typeface="Consolas"/>
                <a:cs typeface="Consolas"/>
              </a:rPr>
              <a:t>'  </a:t>
            </a:r>
            <a:r>
              <a:rPr sz="2400" b="1">
                <a:latin typeface="Consolas"/>
                <a:cs typeface="Consolas"/>
              </a:rPr>
              <a:t>FOR	</a:t>
            </a:r>
            <a:r>
              <a:rPr sz="2400" b="1" spc="-5">
                <a:latin typeface="Consolas"/>
                <a:cs typeface="Consolas"/>
              </a:rPr>
              <a:t>Localitate;</a:t>
            </a:r>
            <a:endParaRPr sz="2400" b="1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354965" algn="l"/>
              </a:tabLst>
            </a:pPr>
            <a:r>
              <a:rPr sz="2400" spc="735">
                <a:latin typeface="Wingdings"/>
                <a:cs typeface="Wingdings"/>
              </a:rPr>
              <a:t>◼</a:t>
            </a:r>
            <a:r>
              <a:rPr sz="2400" spc="735">
                <a:latin typeface="Times New Roman"/>
                <a:cs typeface="Times New Roman"/>
              </a:rPr>
              <a:t>	</a:t>
            </a:r>
            <a:r>
              <a:rPr sz="2400" spc="30">
                <a:latin typeface="Cambria"/>
                <a:cs typeface="Cambria"/>
              </a:rPr>
              <a:t>Eliminarea </a:t>
            </a:r>
            <a:r>
              <a:rPr sz="2400" spc="35">
                <a:latin typeface="Cambria"/>
                <a:cs typeface="Cambria"/>
              </a:rPr>
              <a:t>unei </a:t>
            </a:r>
            <a:r>
              <a:rPr sz="2400" spc="15">
                <a:latin typeface="Cambria"/>
                <a:cs typeface="Cambria"/>
              </a:rPr>
              <a:t>constrângeri</a:t>
            </a:r>
            <a:r>
              <a:rPr sz="2400" spc="60">
                <a:latin typeface="Cambria"/>
                <a:cs typeface="Cambria"/>
              </a:rPr>
              <a:t> </a:t>
            </a:r>
            <a:r>
              <a:rPr sz="2400" b="1" spc="155">
                <a:solidFill>
                  <a:srgbClr val="0000FF"/>
                </a:solidFill>
                <a:latin typeface="Cambria"/>
                <a:cs typeface="Cambria"/>
              </a:rPr>
              <a:t>DEFAULT</a:t>
            </a:r>
            <a:endParaRPr sz="2400" b="1">
              <a:solidFill>
                <a:srgbClr val="0000FF"/>
              </a:solidFill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</a:pPr>
            <a:r>
              <a:rPr sz="2400" b="1">
                <a:latin typeface="Consolas"/>
                <a:cs typeface="Consolas"/>
              </a:rPr>
              <a:t>ALTER </a:t>
            </a:r>
            <a:r>
              <a:rPr sz="2400" b="1" spc="-5">
                <a:latin typeface="Consolas"/>
                <a:cs typeface="Consolas"/>
              </a:rPr>
              <a:t>TABLE</a:t>
            </a:r>
            <a:r>
              <a:rPr sz="2400" b="1" spc="-15">
                <a:latin typeface="Consolas"/>
                <a:cs typeface="Consolas"/>
              </a:rPr>
              <a:t> </a:t>
            </a:r>
            <a:r>
              <a:rPr sz="2400" b="1">
                <a:latin typeface="Consolas"/>
                <a:cs typeface="Consolas"/>
              </a:rPr>
              <a:t>Clienți</a:t>
            </a:r>
          </a:p>
          <a:p>
            <a:pPr marL="927100">
              <a:lnSpc>
                <a:spcPct val="100000"/>
              </a:lnSpc>
            </a:pPr>
            <a:r>
              <a:rPr sz="2400" b="1">
                <a:latin typeface="Consolas"/>
                <a:cs typeface="Consolas"/>
              </a:rPr>
              <a:t>DROP </a:t>
            </a:r>
            <a:r>
              <a:rPr sz="2400" b="1" spc="-5">
                <a:latin typeface="Consolas"/>
                <a:cs typeface="Consolas"/>
              </a:rPr>
              <a:t>CONSTRAINT</a:t>
            </a:r>
            <a:r>
              <a:rPr sz="2400" b="1">
                <a:latin typeface="Consolas"/>
                <a:cs typeface="Consolas"/>
              </a:rPr>
              <a:t> </a:t>
            </a:r>
            <a:r>
              <a:rPr sz="2400" b="1" spc="-5">
                <a:latin typeface="Consolas"/>
                <a:cs typeface="Consolas"/>
              </a:rPr>
              <a:t>d_Localitate;</a:t>
            </a:r>
            <a:endParaRPr sz="2400" b="1">
              <a:latin typeface="Consolas"/>
              <a:cs typeface="Consolas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0" marR="5080" indent="-1171575">
              <a:lnSpc>
                <a:spcPct val="100000"/>
              </a:lnSpc>
              <a:spcBef>
                <a:spcPts val="100"/>
              </a:spcBef>
            </a:pPr>
            <a:r>
              <a:rPr lang="en-US" b="1" spc="-15">
                <a:solidFill>
                  <a:srgbClr val="FF0000"/>
                </a:solidFill>
              </a:rPr>
              <a:t>Export de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date in </a:t>
            </a:r>
            <a:r>
              <a:rPr lang="en-US" b="1" err="1">
                <a:solidFill>
                  <a:srgbClr val="FF0000"/>
                </a:solidFill>
              </a:rPr>
              <a:t>fisier</a:t>
            </a:r>
            <a:endParaRPr b="1" spc="-25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15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000" y="990600"/>
            <a:ext cx="8302625" cy="13304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sz="2400" b="1">
                <a:solidFill>
                  <a:srgbClr val="3333FF"/>
                </a:solidFill>
                <a:hlinkClick r:id="rId2"/>
              </a:rPr>
              <a:t>SELECT</a:t>
            </a:r>
            <a:r>
              <a:rPr lang="en-US" sz="2400" b="1">
                <a:solidFill>
                  <a:srgbClr val="3333FF"/>
                </a:solidFill>
              </a:rPr>
              <a:t> * INTO </a:t>
            </a:r>
            <a:r>
              <a:rPr lang="en-US" sz="2400" b="1">
                <a:solidFill>
                  <a:srgbClr val="00B050"/>
                </a:solidFill>
              </a:rPr>
              <a:t>OUTFILE </a:t>
            </a:r>
            <a:r>
              <a:rPr lang="en-US" sz="2400" b="1" spc="-10">
                <a:solidFill>
                  <a:srgbClr val="0000FF"/>
                </a:solidFill>
                <a:cs typeface="Calibri"/>
              </a:rPr>
              <a:t> ‘D:\XAMPP\mysql\data\</a:t>
            </a:r>
            <a:r>
              <a:rPr lang="en-US" sz="2400" b="1" spc="-10">
                <a:solidFill>
                  <a:schemeClr val="accent6">
                    <a:lumMod val="75000"/>
                  </a:schemeClr>
                </a:solidFill>
                <a:cs typeface="Calibri"/>
              </a:rPr>
              <a:t>autor.csv</a:t>
            </a:r>
            <a:r>
              <a:rPr lang="en-US" sz="2800" b="1" spc="-10">
                <a:solidFill>
                  <a:srgbClr val="0000FF"/>
                </a:solidFill>
                <a:cs typeface="Calibri"/>
              </a:rPr>
              <a:t>’</a:t>
            </a:r>
            <a:endParaRPr lang="en-US" sz="2800" b="1">
              <a:solidFill>
                <a:srgbClr val="3333FF"/>
              </a:solidFill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solidFill>
                  <a:srgbClr val="3333FF"/>
                </a:solidFill>
              </a:rPr>
              <a:t>FIELDS TERMINATED BY ',' 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solidFill>
                  <a:srgbClr val="3333FF"/>
                </a:solidFill>
              </a:rPr>
              <a:t>FROM </a:t>
            </a:r>
            <a:r>
              <a:rPr lang="en-US" sz="2800" b="1" err="1">
                <a:solidFill>
                  <a:srgbClr val="3333FF"/>
                </a:solidFill>
              </a:rPr>
              <a:t>autor</a:t>
            </a:r>
            <a:endParaRPr lang="en-US" sz="2800" b="1" spc="-10">
              <a:solidFill>
                <a:srgbClr val="3333FF"/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 l="39458" t="47176" r="46714" b="14809"/>
          <a:stretch>
            <a:fillRect/>
          </a:stretch>
        </p:blipFill>
        <p:spPr bwMode="auto">
          <a:xfrm>
            <a:off x="-2411649" y="486103"/>
            <a:ext cx="25146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15000" t="20000" r="32500" b="50000"/>
          <a:stretch>
            <a:fillRect/>
          </a:stretch>
        </p:blipFill>
        <p:spPr bwMode="auto">
          <a:xfrm>
            <a:off x="2819400" y="2133600"/>
            <a:ext cx="6172200" cy="1676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33400" y="3962400"/>
            <a:ext cx="7391400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 err="1">
                <a:solidFill>
                  <a:srgbClr val="0000FF"/>
                </a:solidFill>
                <a:cs typeface="Calibri"/>
              </a:rPr>
              <a:t>PhpMydmin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 </a:t>
            </a:r>
            <a:r>
              <a:rPr lang="en-US" b="1" spc="-10">
                <a:solidFill>
                  <a:srgbClr val="00B050"/>
                </a:solidFill>
                <a:cs typeface="Calibri"/>
              </a:rPr>
              <a:t>EXPORT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Csv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   </a:t>
            </a:r>
            <a:r>
              <a:rPr lang="en-US" b="1" spc="-10">
                <a:solidFill>
                  <a:srgbClr val="0000FF"/>
                </a:solidFill>
                <a:cs typeface="Calibri"/>
                <a:sym typeface="Wingdings" pitchFamily="2" charset="2"/>
              </a:rPr>
              <a:t> </a:t>
            </a:r>
            <a:r>
              <a:rPr lang="en-US" b="1" spc="-10">
                <a:solidFill>
                  <a:schemeClr val="accent6">
                    <a:lumMod val="75000"/>
                  </a:schemeClr>
                </a:solidFill>
                <a:cs typeface="Calibri"/>
                <a:sym typeface="Wingdings" pitchFamily="2" charset="2"/>
              </a:rPr>
              <a:t>autor.csv    SE DUCE IN </a:t>
            </a:r>
            <a:r>
              <a:rPr lang="en-US" b="1" spc="-10">
                <a:solidFill>
                  <a:srgbClr val="00B050"/>
                </a:solidFill>
                <a:cs typeface="Calibri"/>
                <a:sym typeface="Wingdings" pitchFamily="2" charset="2"/>
              </a:rPr>
              <a:t>DOWNLOAD</a:t>
            </a:r>
            <a:endParaRPr lang="en-US" b="1" spc="-10">
              <a:solidFill>
                <a:srgbClr val="00B050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IL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Copiem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 </a:t>
            </a:r>
            <a:r>
              <a:rPr lang="en-US" b="1" spc="-10">
                <a:solidFill>
                  <a:schemeClr val="accent6">
                    <a:lumMod val="75000"/>
                  </a:schemeClr>
                </a:solidFill>
                <a:cs typeface="Calibri"/>
                <a:sym typeface="Wingdings" pitchFamily="2" charset="2"/>
              </a:rPr>
              <a:t>autor.csv </a:t>
            </a:r>
            <a:r>
              <a:rPr lang="en-US" b="1" spc="-10">
                <a:solidFill>
                  <a:srgbClr val="3333FF"/>
                </a:solidFill>
                <a:cs typeface="Calibri"/>
                <a:sym typeface="Wingdings" pitchFamily="2" charset="2"/>
              </a:rPr>
              <a:t>in 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‘D:\XAMPP\mysql\data\</a:t>
            </a:r>
            <a:r>
              <a:rPr lang="en-US" b="1" spc="-10">
                <a:solidFill>
                  <a:schemeClr val="accent6">
                    <a:lumMod val="75000"/>
                  </a:schemeClr>
                </a:solidFill>
                <a:cs typeface="Calibri"/>
              </a:rPr>
              <a:t>autor.csv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’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chemeClr val="accent6">
                    <a:lumMod val="75000"/>
                  </a:schemeClr>
                </a:solidFill>
                <a:cs typeface="Calibri"/>
              </a:rPr>
              <a:t>DELETE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  FROM 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autor</a:t>
            </a:r>
            <a:endParaRPr lang="en-US" b="1" spc="-10">
              <a:solidFill>
                <a:srgbClr val="0000FF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FF0000"/>
                </a:solidFill>
                <a:cs typeface="Calibri"/>
              </a:rPr>
              <a:t>ALTERAM TABELUL   CARTI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ALTER TABLE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carti</a:t>
            </a:r>
            <a:endParaRPr lang="en-US" b="1" spc="-10">
              <a:solidFill>
                <a:srgbClr val="0000FF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ADD CONSTRAINT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FK_carti_id_autor</a:t>
            </a:r>
            <a:endParaRPr lang="en-US" b="1" spc="-10">
              <a:solidFill>
                <a:srgbClr val="0000FF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    FOREIGN KEY (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id_autor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)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    REFERENCES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autor</a:t>
            </a:r>
            <a:endParaRPr lang="en-US" b="1" spc="-10">
              <a:solidFill>
                <a:srgbClr val="0000FF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    (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id_autor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)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    ON DELETE CASCADE ON UPDATE CASCADE;</a:t>
            </a:r>
          </a:p>
        </p:txBody>
      </p:sp>
      <p:sp>
        <p:nvSpPr>
          <p:cNvPr id="10" name="Down Arrow 9"/>
          <p:cNvSpPr/>
          <p:nvPr/>
        </p:nvSpPr>
        <p:spPr>
          <a:xfrm rot="19448736">
            <a:off x="224477" y="3857262"/>
            <a:ext cx="457200" cy="9144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21424073">
            <a:off x="6957288" y="3211494"/>
            <a:ext cx="457200" cy="914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23125" t="52222" r="62500" b="13333"/>
          <a:stretch>
            <a:fillRect/>
          </a:stretch>
        </p:blipFill>
        <p:spPr bwMode="auto">
          <a:xfrm>
            <a:off x="8077200" y="3810000"/>
            <a:ext cx="288700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 flipV="1">
            <a:off x="3124200" y="4668254"/>
            <a:ext cx="4884019" cy="5614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/>
          <a:srcRect l="61250" t="21111" r="18750" b="54445"/>
          <a:stretch>
            <a:fillRect/>
          </a:stretch>
        </p:blipFill>
        <p:spPr bwMode="auto">
          <a:xfrm>
            <a:off x="8012860" y="-297932"/>
            <a:ext cx="3276600" cy="2438400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8008219" y="1333500"/>
            <a:ext cx="1783481" cy="1143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791854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7340" y="1459738"/>
            <a:ext cx="8531860" cy="3869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885">
                <a:latin typeface="Wingdings"/>
                <a:cs typeface="Wingdings"/>
              </a:rPr>
              <a:t>◼</a:t>
            </a:r>
            <a:r>
              <a:rPr sz="1800" spc="885">
                <a:latin typeface="Times New Roman"/>
                <a:cs typeface="Times New Roman"/>
              </a:rPr>
              <a:t>	</a:t>
            </a:r>
            <a:r>
              <a:rPr sz="2400" b="1" spc="75">
                <a:latin typeface="Cambria"/>
                <a:cs typeface="Cambria"/>
              </a:rPr>
              <a:t>Exemplu </a:t>
            </a:r>
            <a:r>
              <a:rPr sz="2400" b="1" spc="55">
                <a:latin typeface="Cambria"/>
                <a:cs typeface="Cambria"/>
              </a:rPr>
              <a:t>de </a:t>
            </a:r>
            <a:r>
              <a:rPr sz="2400" b="1" spc="30">
                <a:latin typeface="Cambria"/>
                <a:cs typeface="Cambria"/>
              </a:rPr>
              <a:t>definire </a:t>
            </a:r>
            <a:r>
              <a:rPr sz="2400" b="1" spc="25">
                <a:latin typeface="Cambria"/>
                <a:cs typeface="Cambria"/>
              </a:rPr>
              <a:t>a </a:t>
            </a:r>
            <a:r>
              <a:rPr sz="2400" b="1" spc="40">
                <a:latin typeface="Cambria"/>
                <a:cs typeface="Cambria"/>
              </a:rPr>
              <a:t>unei </a:t>
            </a:r>
            <a:r>
              <a:rPr sz="2400" b="1" spc="15">
                <a:latin typeface="Cambria"/>
                <a:cs typeface="Cambria"/>
              </a:rPr>
              <a:t>constrângeri </a:t>
            </a:r>
            <a:r>
              <a:rPr sz="2400" b="1" spc="185">
                <a:solidFill>
                  <a:srgbClr val="3333FF"/>
                </a:solidFill>
                <a:latin typeface="Cambria"/>
                <a:cs typeface="Cambria"/>
              </a:rPr>
              <a:t>DEFAULT</a:t>
            </a:r>
            <a:r>
              <a:rPr sz="2400" b="1" spc="185">
                <a:latin typeface="Cambria"/>
                <a:cs typeface="Cambria"/>
              </a:rPr>
              <a:t> </a:t>
            </a:r>
            <a:r>
              <a:rPr sz="2400" b="1" spc="30">
                <a:latin typeface="Cambria"/>
                <a:cs typeface="Cambria"/>
              </a:rPr>
              <a:t>la  </a:t>
            </a:r>
            <a:r>
              <a:rPr sz="2400" b="1" spc="-10">
                <a:latin typeface="Cambria"/>
                <a:cs typeface="Cambria"/>
              </a:rPr>
              <a:t>crearea </a:t>
            </a:r>
            <a:r>
              <a:rPr sz="2400" b="1" spc="80">
                <a:latin typeface="Cambria"/>
                <a:cs typeface="Cambria"/>
              </a:rPr>
              <a:t>unui</a:t>
            </a:r>
            <a:r>
              <a:rPr sz="2400" b="1" spc="145">
                <a:latin typeface="Cambria"/>
                <a:cs typeface="Cambria"/>
              </a:rPr>
              <a:t> </a:t>
            </a:r>
            <a:r>
              <a:rPr sz="2400" b="1">
                <a:latin typeface="Cambria"/>
                <a:cs typeface="Cambria"/>
              </a:rPr>
              <a:t>tabel</a:t>
            </a:r>
            <a:r>
              <a:rPr sz="2400">
                <a:latin typeface="Cambria"/>
                <a:cs typeface="Cambria"/>
              </a:rPr>
              <a:t>: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Cambria"/>
              <a:cs typeface="Cambria"/>
            </a:endParaRPr>
          </a:p>
          <a:p>
            <a:pPr marL="927100" marR="3319779">
              <a:lnSpc>
                <a:spcPct val="121200"/>
              </a:lnSpc>
              <a:spcBef>
                <a:spcPts val="5"/>
              </a:spcBef>
            </a:pPr>
            <a:r>
              <a:rPr sz="2400" b="1">
                <a:latin typeface="Consolas"/>
                <a:cs typeface="Consolas"/>
              </a:rPr>
              <a:t>CREATE TABLE</a:t>
            </a:r>
            <a:r>
              <a:rPr sz="2400" b="1" spc="-20">
                <a:latin typeface="Consolas"/>
                <a:cs typeface="Consolas"/>
              </a:rPr>
              <a:t> </a:t>
            </a:r>
            <a:r>
              <a:rPr sz="2400" b="1">
                <a:latin typeface="Consolas"/>
                <a:cs typeface="Consolas"/>
              </a:rPr>
              <a:t>Comenzi  (</a:t>
            </a:r>
          </a:p>
          <a:p>
            <a:pPr marL="927100" marR="2978785">
              <a:lnSpc>
                <a:spcPct val="120000"/>
              </a:lnSpc>
            </a:pPr>
            <a:r>
              <a:rPr sz="2400" b="1">
                <a:latin typeface="Consolas"/>
                <a:cs typeface="Consolas"/>
              </a:rPr>
              <a:t>IDCom INT PRIMARY KEY,  NrCOm INT NOT</a:t>
            </a:r>
            <a:r>
              <a:rPr sz="2400" b="1" spc="-5">
                <a:latin typeface="Consolas"/>
                <a:cs typeface="Consolas"/>
              </a:rPr>
              <a:t> </a:t>
            </a:r>
            <a:r>
              <a:rPr sz="2400" b="1" spc="5">
                <a:latin typeface="Consolas"/>
                <a:cs typeface="Consolas"/>
              </a:rPr>
              <a:t>NULL,</a:t>
            </a:r>
            <a:endParaRPr sz="2400" b="1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575"/>
              </a:spcBef>
            </a:pPr>
            <a:r>
              <a:rPr sz="2400" b="1">
                <a:latin typeface="Consolas"/>
                <a:cs typeface="Consolas"/>
              </a:rPr>
              <a:t>IDClient</a:t>
            </a:r>
            <a:r>
              <a:rPr sz="2400" b="1" spc="20">
                <a:latin typeface="Consolas"/>
                <a:cs typeface="Consolas"/>
              </a:rPr>
              <a:t> </a:t>
            </a:r>
            <a:r>
              <a:rPr sz="2400" b="1">
                <a:latin typeface="Consolas"/>
                <a:cs typeface="Consolas"/>
              </a:rPr>
              <a:t>INT,</a:t>
            </a:r>
          </a:p>
          <a:p>
            <a:pPr marL="927100">
              <a:lnSpc>
                <a:spcPct val="100000"/>
              </a:lnSpc>
              <a:spcBef>
                <a:spcPts val="575"/>
              </a:spcBef>
            </a:pPr>
            <a:r>
              <a:rPr sz="2400" b="1">
                <a:latin typeface="Consolas"/>
                <a:cs typeface="Consolas"/>
              </a:rPr>
              <a:t>DataCom DATE DEFAULT</a:t>
            </a:r>
            <a:r>
              <a:rPr sz="2400" b="1" spc="30">
                <a:latin typeface="Consolas"/>
                <a:cs typeface="Consolas"/>
              </a:rPr>
              <a:t> </a:t>
            </a:r>
            <a:r>
              <a:rPr sz="2400" b="1">
                <a:latin typeface="Consolas"/>
                <a:cs typeface="Consolas"/>
              </a:rPr>
              <a:t>GETDATE()</a:t>
            </a:r>
          </a:p>
          <a:p>
            <a:pPr marL="927100">
              <a:lnSpc>
                <a:spcPct val="100000"/>
              </a:lnSpc>
              <a:spcBef>
                <a:spcPts val="580"/>
              </a:spcBef>
            </a:pPr>
            <a:r>
              <a:rPr sz="2400" b="1">
                <a:latin typeface="Consolas"/>
                <a:cs typeface="Consolas"/>
              </a:rPr>
              <a:t>);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88340" y="387149"/>
            <a:ext cx="4798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-5">
                <a:solidFill>
                  <a:srgbClr val="FF0000"/>
                </a:solidFill>
                <a:latin typeface="Calibri"/>
                <a:cs typeface="Calibri"/>
              </a:rPr>
              <a:t>Limbajul SQL:</a:t>
            </a:r>
            <a:r>
              <a:rPr sz="3600" b="1" i="0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600" b="1" i="0">
                <a:solidFill>
                  <a:srgbClr val="FF0000"/>
                </a:solidFill>
                <a:latin typeface="Calibri"/>
                <a:cs typeface="Calibri"/>
              </a:rPr>
              <a:t>DDL</a:t>
            </a:r>
            <a:endParaRPr sz="3600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14645"/>
            <a:ext cx="8229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fontAlgn="base">
              <a:spcAft>
                <a:spcPct val="0"/>
              </a:spcAft>
            </a:pPr>
            <a:r>
              <a:rPr lang="en-US" altLang="en-US" sz="2800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 DELETE И ON UPDATE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16</a:t>
            </a:fld>
            <a:endParaRPr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" y="2133600"/>
            <a:ext cx="8991600" cy="494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помощью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выражений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ON DELETE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и 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ON UPDATE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можно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установить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действия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которые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выполняются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соответственно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при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удалении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и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изменении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связанной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строки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из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главной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таблицы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. В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качестве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действия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могут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использоваться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следующие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опции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: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CASCADE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автоматически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удаляет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или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изменяет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строки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из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зависимой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таблицы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при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удалении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или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изменении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связанных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строк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в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главной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таблице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SET NULL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при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удалении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или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обновлении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связанной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строки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из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главной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таблицы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устанавливает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для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столбца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внешнего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ключа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значение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NULL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. (В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этом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случае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столбец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внешнего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ключа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должен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поддерживать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установку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NULL)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3" descr="MySQL ON DELETE CASCADE - sample tab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5320"/>
            <a:ext cx="522191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3"/>
          <a:srcRect l="6411" t="16453" r="45031" b="59402"/>
          <a:stretch/>
        </p:blipFill>
        <p:spPr bwMode="auto">
          <a:xfrm>
            <a:off x="5867400" y="655320"/>
            <a:ext cx="3124200" cy="1478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4"/>
          <a:srcRect l="5289" t="20513" r="66602" b="52858"/>
          <a:stretch/>
        </p:blipFill>
        <p:spPr bwMode="auto">
          <a:xfrm>
            <a:off x="8991600" y="2249877"/>
            <a:ext cx="2867025" cy="1916430"/>
          </a:xfrm>
          <a:prstGeom prst="rect">
            <a:avLst/>
          </a:prstGeom>
          <a:ln>
            <a:solidFill>
              <a:srgbClr val="4F81BD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/>
          <p:cNvPicPr/>
          <p:nvPr/>
        </p:nvPicPr>
        <p:blipFill rotWithShape="1">
          <a:blip r:embed="rId4"/>
          <a:srcRect l="5289" t="62899" r="68376" b="23077"/>
          <a:stretch/>
        </p:blipFill>
        <p:spPr bwMode="auto">
          <a:xfrm>
            <a:off x="8991600" y="4572000"/>
            <a:ext cx="2886075" cy="14116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539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14645"/>
            <a:ext cx="8229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fontAlgn="base">
              <a:spcAft>
                <a:spcPct val="0"/>
              </a:spcAft>
            </a:pPr>
            <a:r>
              <a:rPr lang="en-US" altLang="en-US" sz="2800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 DELETE И ON UPDATE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17</a:t>
            </a:fld>
            <a:endParaRPr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2579131"/>
            <a:ext cx="8991600" cy="347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RESTRICT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отклоняет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удаление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или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изменение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строк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в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главной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таблице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при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наличии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связанных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строк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в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зависимой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таблице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 ACTION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то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же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самое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что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и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RESTRICT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-apple-system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SET DEFAULT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при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удалении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связанной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строки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из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главной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таблицы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устанавливает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для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столбца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внешнего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ключа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значение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по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умолчанию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которое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задается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с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помощью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атрибуты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DEFAULT.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Несмотря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на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то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что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данная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опция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в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принципе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доступна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однако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движок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InnoDB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не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поддерживает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данное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выражение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3" descr="MySQL ON DELETE CASCADE - sample tab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522191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l="6411" t="50854" r="46633" b="13034"/>
          <a:stretch/>
        </p:blipFill>
        <p:spPr bwMode="auto">
          <a:xfrm>
            <a:off x="5562600" y="523875"/>
            <a:ext cx="3429000" cy="1685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5127" t="52992" r="65385" b="24145"/>
          <a:stretch/>
        </p:blipFill>
        <p:spPr bwMode="auto">
          <a:xfrm>
            <a:off x="8876950" y="2399671"/>
            <a:ext cx="2867025" cy="164592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659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14645"/>
            <a:ext cx="8229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fontAlgn="base">
              <a:spcAft>
                <a:spcPct val="0"/>
              </a:spcAft>
            </a:pPr>
            <a:r>
              <a:rPr lang="en-US" altLang="en-US" sz="2800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 DELETE И ON UPDATE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18</a:t>
            </a:fld>
            <a:endParaRPr/>
          </a:p>
        </p:txBody>
      </p:sp>
      <p:pic>
        <p:nvPicPr>
          <p:cNvPr id="6" name="Picture 3" descr="MySQL ON DELETE CASCADE - sample tab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522191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l="6411" t="50854" r="46633" b="13034"/>
          <a:stretch/>
        </p:blipFill>
        <p:spPr bwMode="auto">
          <a:xfrm>
            <a:off x="5562600" y="523875"/>
            <a:ext cx="3429000" cy="1685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5127" t="52992" r="65385" b="24145"/>
          <a:stretch/>
        </p:blipFill>
        <p:spPr bwMode="auto">
          <a:xfrm>
            <a:off x="7467600" y="2651760"/>
            <a:ext cx="2867025" cy="164592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3" t="24192" r="12311" b="27640"/>
          <a:stretch/>
        </p:blipFill>
        <p:spPr bwMode="auto">
          <a:xfrm>
            <a:off x="304800" y="2240280"/>
            <a:ext cx="7620000" cy="446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78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0" marR="5080" indent="-1171575">
              <a:lnSpc>
                <a:spcPct val="100000"/>
              </a:lnSpc>
              <a:spcBef>
                <a:spcPts val="100"/>
              </a:spcBef>
            </a:pPr>
            <a:r>
              <a:rPr lang="en-US" b="1" spc="-15">
                <a:solidFill>
                  <a:srgbClr val="FF0000"/>
                </a:solidFill>
              </a:rPr>
              <a:t>Export de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date in </a:t>
            </a:r>
            <a:r>
              <a:rPr lang="en-US" b="1" err="1">
                <a:solidFill>
                  <a:srgbClr val="FF0000"/>
                </a:solidFill>
              </a:rPr>
              <a:t>fisier</a:t>
            </a:r>
            <a:endParaRPr b="1" spc="-25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19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000" y="990600"/>
            <a:ext cx="8302625" cy="13304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sz="2400" b="1">
                <a:solidFill>
                  <a:srgbClr val="3333FF"/>
                </a:solidFill>
                <a:hlinkClick r:id="rId2"/>
              </a:rPr>
              <a:t>SELECT</a:t>
            </a:r>
            <a:r>
              <a:rPr lang="en-US" sz="2400" b="1">
                <a:solidFill>
                  <a:srgbClr val="3333FF"/>
                </a:solidFill>
              </a:rPr>
              <a:t> * INTO </a:t>
            </a:r>
            <a:r>
              <a:rPr lang="en-US" sz="2400" b="1">
                <a:solidFill>
                  <a:srgbClr val="00B050"/>
                </a:solidFill>
              </a:rPr>
              <a:t>OUTFILE </a:t>
            </a:r>
            <a:r>
              <a:rPr lang="en-US" sz="2400" b="1" spc="-10">
                <a:solidFill>
                  <a:srgbClr val="0000FF"/>
                </a:solidFill>
                <a:cs typeface="Calibri"/>
              </a:rPr>
              <a:t> ‘D:\XAMPP\mysql\data\</a:t>
            </a:r>
            <a:r>
              <a:rPr lang="en-US" sz="2400" b="1" spc="-10">
                <a:solidFill>
                  <a:schemeClr val="accent6">
                    <a:lumMod val="75000"/>
                  </a:schemeClr>
                </a:solidFill>
                <a:cs typeface="Calibri"/>
              </a:rPr>
              <a:t>carti.csv</a:t>
            </a:r>
            <a:r>
              <a:rPr lang="en-US" sz="2800" b="1" spc="-10">
                <a:solidFill>
                  <a:srgbClr val="0000FF"/>
                </a:solidFill>
                <a:cs typeface="Calibri"/>
              </a:rPr>
              <a:t>’</a:t>
            </a:r>
            <a:endParaRPr lang="en-US" sz="2800" b="1">
              <a:solidFill>
                <a:srgbClr val="3333FF"/>
              </a:solidFill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solidFill>
                  <a:srgbClr val="3333FF"/>
                </a:solidFill>
              </a:rPr>
              <a:t>FIELDS TERMINATED BY ',' 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solidFill>
                  <a:srgbClr val="3333FF"/>
                </a:solidFill>
              </a:rPr>
              <a:t>FROM </a:t>
            </a:r>
            <a:r>
              <a:rPr lang="en-US" sz="2800" b="1" err="1">
                <a:solidFill>
                  <a:srgbClr val="3333FF"/>
                </a:solidFill>
              </a:rPr>
              <a:t>carti</a:t>
            </a:r>
            <a:endParaRPr lang="en-US" sz="2800" b="1" spc="-10">
              <a:solidFill>
                <a:srgbClr val="3333FF"/>
              </a:solidFill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4648200"/>
            <a:ext cx="7391400" cy="659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 err="1">
                <a:solidFill>
                  <a:srgbClr val="0000FF"/>
                </a:solidFill>
                <a:cs typeface="Calibri"/>
              </a:rPr>
              <a:t>PhpMydmin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 </a:t>
            </a:r>
            <a:r>
              <a:rPr lang="en-US" b="1" spc="-10">
                <a:solidFill>
                  <a:srgbClr val="00B050"/>
                </a:solidFill>
                <a:cs typeface="Calibri"/>
              </a:rPr>
              <a:t>EXPORT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Csv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   </a:t>
            </a:r>
            <a:r>
              <a:rPr lang="en-US" b="1" spc="-10">
                <a:solidFill>
                  <a:srgbClr val="0000FF"/>
                </a:solidFill>
                <a:cs typeface="Calibri"/>
                <a:sym typeface="Wingdings" pitchFamily="2" charset="2"/>
              </a:rPr>
              <a:t> </a:t>
            </a:r>
            <a:r>
              <a:rPr lang="en-US" b="1" spc="-10">
                <a:solidFill>
                  <a:schemeClr val="accent6">
                    <a:lumMod val="75000"/>
                  </a:schemeClr>
                </a:solidFill>
                <a:cs typeface="Calibri"/>
                <a:sym typeface="Wingdings" pitchFamily="2" charset="2"/>
              </a:rPr>
              <a:t>carti.csv    SE DUCE IN </a:t>
            </a:r>
            <a:r>
              <a:rPr lang="en-US" b="1" spc="-10">
                <a:solidFill>
                  <a:srgbClr val="00B050"/>
                </a:solidFill>
                <a:cs typeface="Calibri"/>
                <a:sym typeface="Wingdings" pitchFamily="2" charset="2"/>
              </a:rPr>
              <a:t>DOWNLOAD</a:t>
            </a:r>
            <a:endParaRPr lang="en-US" b="1" spc="-10">
              <a:solidFill>
                <a:srgbClr val="00B050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IL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Copiem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 </a:t>
            </a:r>
            <a:r>
              <a:rPr lang="en-US" b="1" spc="-10">
                <a:solidFill>
                  <a:schemeClr val="accent6">
                    <a:lumMod val="75000"/>
                  </a:schemeClr>
                </a:solidFill>
                <a:cs typeface="Calibri"/>
                <a:sym typeface="Wingdings" pitchFamily="2" charset="2"/>
              </a:rPr>
              <a:t>carti.csv </a:t>
            </a:r>
            <a:r>
              <a:rPr lang="en-US" b="1" spc="-10">
                <a:solidFill>
                  <a:srgbClr val="3333FF"/>
                </a:solidFill>
                <a:cs typeface="Calibri"/>
                <a:sym typeface="Wingdings" pitchFamily="2" charset="2"/>
              </a:rPr>
              <a:t>in 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‘D:\XAMPP\mysql\data\</a:t>
            </a:r>
            <a:r>
              <a:rPr lang="en-US" b="1" spc="-10">
                <a:solidFill>
                  <a:schemeClr val="accent6">
                    <a:lumMod val="75000"/>
                  </a:schemeClr>
                </a:solidFill>
                <a:cs typeface="Calibri"/>
              </a:rPr>
              <a:t>carti.csv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’</a:t>
            </a:r>
          </a:p>
        </p:txBody>
      </p:sp>
      <p:sp>
        <p:nvSpPr>
          <p:cNvPr id="10" name="Down Arrow 9"/>
          <p:cNvSpPr/>
          <p:nvPr/>
        </p:nvSpPr>
        <p:spPr>
          <a:xfrm rot="19448736">
            <a:off x="757877" y="3857262"/>
            <a:ext cx="457200" cy="9144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3345542">
            <a:off x="7086352" y="4513939"/>
            <a:ext cx="457200" cy="60997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1875" t="20000" r="8125" b="42222"/>
          <a:stretch>
            <a:fillRect/>
          </a:stretch>
        </p:blipFill>
        <p:spPr bwMode="auto">
          <a:xfrm>
            <a:off x="2819400" y="1905000"/>
            <a:ext cx="7467600" cy="2590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1" name="Down Arrow 10"/>
          <p:cNvSpPr/>
          <p:nvPr/>
        </p:nvSpPr>
        <p:spPr>
          <a:xfrm>
            <a:off x="791854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001" y="461899"/>
            <a:ext cx="3017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af-ZA" b="1">
                <a:solidFill>
                  <a:srgbClr val="FF0000"/>
                </a:solidFill>
                <a:latin typeface="Calibri"/>
                <a:cs typeface="Calibri"/>
              </a:rPr>
              <a:t>Limbajul</a:t>
            </a:r>
            <a:r>
              <a:rPr b="1" spc="-7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rgbClr val="FF0000"/>
                </a:solidFill>
                <a:latin typeface="Calibri"/>
                <a:cs typeface="Calibri"/>
              </a:rPr>
              <a:t>SQL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F930838-DC9D-49B6-9EAE-69EC6FA441B1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2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01" y="1904237"/>
            <a:ext cx="7649032" cy="30283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935" indent="-35687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AutoNum type="arabicPeriod"/>
              <a:tabLst>
                <a:tab pos="369570" algn="l"/>
              </a:tabLst>
            </a:pPr>
            <a:r>
              <a:rPr sz="2800" b="1" err="1">
                <a:solidFill>
                  <a:srgbClr val="FF0000"/>
                </a:solidFill>
                <a:latin typeface="Calibri"/>
                <a:cs typeface="Calibri"/>
              </a:rPr>
              <a:t>Limbajul</a:t>
            </a:r>
            <a:r>
              <a:rPr sz="280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>
                <a:solidFill>
                  <a:srgbClr val="FF0000"/>
                </a:solidFill>
                <a:latin typeface="Calibri"/>
                <a:cs typeface="Calibri"/>
              </a:rPr>
              <a:t>de manipulare al </a:t>
            </a:r>
            <a:r>
              <a:rPr sz="2800" b="1" spc="-15">
                <a:solidFill>
                  <a:srgbClr val="FF0000"/>
                </a:solidFill>
                <a:latin typeface="Calibri"/>
                <a:cs typeface="Calibri"/>
              </a:rPr>
              <a:t>datelor</a:t>
            </a:r>
            <a:r>
              <a:rPr sz="2800" b="1" spc="6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>
                <a:solidFill>
                  <a:srgbClr val="FF0000"/>
                </a:solidFill>
                <a:latin typeface="Calibri"/>
                <a:cs typeface="Calibri"/>
              </a:rPr>
              <a:t>(LMD)</a:t>
            </a:r>
            <a:endParaRPr sz="2800">
              <a:latin typeface="Calibri"/>
              <a:cs typeface="Calibri"/>
            </a:endParaRPr>
          </a:p>
          <a:p>
            <a:pPr marL="1217930" lvl="1" indent="-634365">
              <a:lnSpc>
                <a:spcPct val="100000"/>
              </a:lnSpc>
              <a:buAutoNum type="arabicPeriod"/>
              <a:tabLst>
                <a:tab pos="1218565" algn="l"/>
              </a:tabLst>
            </a:pPr>
            <a:r>
              <a:rPr sz="2800" b="1" spc="-20" err="1">
                <a:latin typeface="Calibri"/>
                <a:cs typeface="Calibri"/>
              </a:rPr>
              <a:t>Adăugare</a:t>
            </a:r>
            <a:r>
              <a:rPr sz="2800" b="1" spc="-20">
                <a:latin typeface="Calibri"/>
                <a:cs typeface="Calibri"/>
              </a:rPr>
              <a:t> </a:t>
            </a:r>
            <a:r>
              <a:rPr lang="en-US" sz="2800" b="1" spc="-20">
                <a:latin typeface="Calibri"/>
                <a:cs typeface="Calibri"/>
              </a:rPr>
              <a:t> </a:t>
            </a:r>
            <a:r>
              <a:rPr lang="en-US" sz="2800" b="1" spc="-20">
                <a:solidFill>
                  <a:srgbClr val="3333FF"/>
                </a:solidFill>
                <a:latin typeface="Calibri"/>
                <a:cs typeface="Calibri"/>
              </a:rPr>
              <a:t>INSERT</a:t>
            </a:r>
            <a:r>
              <a:rPr lang="en-US" sz="2800" b="1" spc="-20">
                <a:latin typeface="Calibri"/>
                <a:cs typeface="Calibri"/>
              </a:rPr>
              <a:t> </a:t>
            </a:r>
            <a:r>
              <a:rPr sz="2800" b="1" spc="-5">
                <a:latin typeface="Calibri"/>
                <a:cs typeface="Calibri"/>
              </a:rPr>
              <a:t>o nouă</a:t>
            </a:r>
            <a:r>
              <a:rPr sz="2800" b="1" spc="60">
                <a:latin typeface="Calibri"/>
                <a:cs typeface="Calibri"/>
              </a:rPr>
              <a:t> </a:t>
            </a:r>
            <a:r>
              <a:rPr sz="2800" b="1" spc="-20">
                <a:latin typeface="Calibri"/>
                <a:cs typeface="Calibri"/>
              </a:rPr>
              <a:t>înregistrare</a:t>
            </a:r>
            <a:endParaRPr sz="2800">
              <a:latin typeface="Calibri"/>
              <a:cs typeface="Calibri"/>
            </a:endParaRPr>
          </a:p>
          <a:p>
            <a:pPr marL="1217930" lvl="1" indent="-634365">
              <a:lnSpc>
                <a:spcPct val="100000"/>
              </a:lnSpc>
              <a:buAutoNum type="arabicPeriod"/>
              <a:tabLst>
                <a:tab pos="1218565" algn="l"/>
              </a:tabLst>
            </a:pPr>
            <a:r>
              <a:rPr sz="2800" b="1" spc="-10" err="1">
                <a:latin typeface="Calibri"/>
                <a:cs typeface="Calibri"/>
              </a:rPr>
              <a:t>Actualizarea</a:t>
            </a:r>
            <a:r>
              <a:rPr sz="2800" b="1" spc="-10">
                <a:latin typeface="Calibri"/>
                <a:cs typeface="Calibri"/>
              </a:rPr>
              <a:t> </a:t>
            </a:r>
            <a:r>
              <a:rPr lang="en-US" sz="2800" b="1" spc="-10">
                <a:solidFill>
                  <a:srgbClr val="3333FF"/>
                </a:solidFill>
                <a:latin typeface="Calibri"/>
                <a:cs typeface="Calibri"/>
              </a:rPr>
              <a:t>UPDATE </a:t>
            </a:r>
            <a:r>
              <a:rPr sz="2800" b="1" spc="-15" err="1">
                <a:latin typeface="Calibri"/>
                <a:cs typeface="Calibri"/>
              </a:rPr>
              <a:t>datelor</a:t>
            </a:r>
            <a:r>
              <a:rPr sz="2800" b="1" spc="-15"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dintr-o</a:t>
            </a:r>
            <a:r>
              <a:rPr sz="2800" b="1" spc="90"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  <a:p>
            <a:pPr marL="1217930" lvl="1" indent="-6343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18565" algn="l"/>
              </a:tabLst>
            </a:pPr>
            <a:r>
              <a:rPr sz="2800" b="1" spc="-25" err="1">
                <a:latin typeface="Calibri"/>
                <a:cs typeface="Calibri"/>
              </a:rPr>
              <a:t>Ştergerea</a:t>
            </a:r>
            <a:r>
              <a:rPr sz="2800" b="1" spc="-25">
                <a:latin typeface="Calibri"/>
                <a:cs typeface="Calibri"/>
              </a:rPr>
              <a:t> </a:t>
            </a:r>
            <a:r>
              <a:rPr lang="en-US" sz="2800" b="1" spc="-25">
                <a:solidFill>
                  <a:srgbClr val="3333FF"/>
                </a:solidFill>
                <a:latin typeface="Calibri"/>
                <a:cs typeface="Calibri"/>
              </a:rPr>
              <a:t>DELETE</a:t>
            </a:r>
            <a:r>
              <a:rPr lang="en-US" sz="2800" b="1" spc="-25">
                <a:latin typeface="Calibri"/>
                <a:cs typeface="Calibri"/>
              </a:rPr>
              <a:t> </a:t>
            </a:r>
            <a:r>
              <a:rPr sz="2800" b="1" spc="-5" err="1">
                <a:latin typeface="Calibri"/>
                <a:cs typeface="Calibri"/>
              </a:rPr>
              <a:t>tuplurilor</a:t>
            </a:r>
            <a:r>
              <a:rPr sz="2800" b="1" spc="-5">
                <a:latin typeface="Calibri"/>
                <a:cs typeface="Calibri"/>
              </a:rPr>
              <a:t> </a:t>
            </a:r>
            <a:r>
              <a:rPr sz="2800" b="1" spc="-10" err="1">
                <a:latin typeface="Calibri"/>
                <a:cs typeface="Calibri"/>
              </a:rPr>
              <a:t>dintr</a:t>
            </a:r>
            <a:r>
              <a:rPr sz="2800" b="1" spc="-10">
                <a:latin typeface="Calibri"/>
                <a:cs typeface="Calibri"/>
              </a:rPr>
              <a:t>-o</a:t>
            </a:r>
            <a:r>
              <a:rPr sz="2800" b="1" spc="125">
                <a:latin typeface="Calibri"/>
                <a:cs typeface="Calibri"/>
              </a:rPr>
              <a:t> </a:t>
            </a:r>
            <a:r>
              <a:rPr sz="2800" b="1" spc="-10" err="1">
                <a:latin typeface="Calibri"/>
                <a:cs typeface="Calibri"/>
              </a:rPr>
              <a:t>tabelă</a:t>
            </a:r>
            <a:endParaRPr lang="en-US" sz="2800" b="1" spc="-10">
              <a:latin typeface="Calibri"/>
              <a:cs typeface="Calibri"/>
            </a:endParaRPr>
          </a:p>
          <a:p>
            <a:pPr marL="1217930" lvl="1" indent="-634365">
              <a:spcBef>
                <a:spcPts val="5"/>
              </a:spcBef>
              <a:buFontTx/>
              <a:buAutoNum type="arabicPeriod"/>
              <a:tabLst>
                <a:tab pos="1218565" algn="l"/>
              </a:tabLst>
            </a:pPr>
            <a:r>
              <a:rPr lang="en-US" sz="2800" b="1" spc="-10" err="1">
                <a:cs typeface="Calibri"/>
              </a:rPr>
              <a:t>Asocieri</a:t>
            </a:r>
            <a:r>
              <a:rPr lang="en-US" sz="2800" b="1" spc="-10">
                <a:cs typeface="Calibri"/>
              </a:rPr>
              <a:t> ale </a:t>
            </a:r>
            <a:r>
              <a:rPr lang="en-US" sz="2800" b="1" spc="-10" err="1">
                <a:cs typeface="Calibri"/>
              </a:rPr>
              <a:t>tabelelor</a:t>
            </a:r>
            <a:r>
              <a:rPr lang="en-US" sz="2800" b="1" spc="-10">
                <a:cs typeface="Calibri"/>
              </a:rPr>
              <a:t> </a:t>
            </a:r>
            <a:r>
              <a:rPr lang="en-US" sz="2800" b="1" spc="-10" err="1">
                <a:cs typeface="Calibri"/>
              </a:rPr>
              <a:t>unei</a:t>
            </a:r>
            <a:r>
              <a:rPr lang="en-US" sz="2800" b="1" spc="-10">
                <a:cs typeface="Calibri"/>
              </a:rPr>
              <a:t> BD, </a:t>
            </a:r>
            <a:r>
              <a:rPr lang="en-US" sz="2800" b="1" spc="-10">
                <a:solidFill>
                  <a:srgbClr val="3333FF"/>
                </a:solidFill>
                <a:cs typeface="Calibri"/>
              </a:rPr>
              <a:t>JOIN</a:t>
            </a:r>
            <a:endParaRPr sz="2800">
              <a:latin typeface="Calibri"/>
              <a:cs typeface="Calibri"/>
            </a:endParaRPr>
          </a:p>
          <a:p>
            <a:pPr marL="1217930" lvl="1" indent="-634365">
              <a:lnSpc>
                <a:spcPct val="100000"/>
              </a:lnSpc>
              <a:buAutoNum type="arabicPeriod"/>
              <a:tabLst>
                <a:tab pos="1218565" algn="l"/>
              </a:tabLst>
            </a:pPr>
            <a:r>
              <a:rPr sz="2800" b="1" spc="-5" err="1">
                <a:latin typeface="Calibri"/>
                <a:cs typeface="Calibri"/>
              </a:rPr>
              <a:t>Instrucţiunea</a:t>
            </a:r>
            <a:r>
              <a:rPr sz="2800" b="1" spc="20">
                <a:latin typeface="Calibri"/>
                <a:cs typeface="Calibri"/>
              </a:rPr>
              <a:t> </a:t>
            </a:r>
            <a:r>
              <a:rPr lang="en-US" sz="2800" b="1" spc="-20">
                <a:solidFill>
                  <a:srgbClr val="3333FF"/>
                </a:solidFill>
                <a:latin typeface="Calibri"/>
                <a:cs typeface="Calibri"/>
              </a:rPr>
              <a:t>MERGE</a:t>
            </a:r>
            <a:endParaRPr sz="2800">
              <a:solidFill>
                <a:srgbClr val="3333FF"/>
              </a:solidFill>
              <a:latin typeface="Calibri"/>
              <a:cs typeface="Calibri"/>
            </a:endParaRPr>
          </a:p>
          <a:p>
            <a:pPr marL="368935" indent="-35687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369570" algn="l"/>
              </a:tabLst>
            </a:pPr>
            <a:r>
              <a:rPr sz="2800" b="1">
                <a:solidFill>
                  <a:srgbClr val="FF0000"/>
                </a:solidFill>
                <a:latin typeface="Calibri"/>
                <a:cs typeface="Calibri"/>
              </a:rPr>
              <a:t>Limbajul </a:t>
            </a:r>
            <a:r>
              <a:rPr sz="2800" b="1" spc="-5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2800" b="1" spc="-15">
                <a:solidFill>
                  <a:srgbClr val="FF0000"/>
                </a:solidFill>
                <a:latin typeface="Calibri"/>
                <a:cs typeface="Calibri"/>
              </a:rPr>
              <a:t>control </a:t>
            </a:r>
            <a:r>
              <a:rPr sz="2800" b="1" spc="-5">
                <a:solidFill>
                  <a:srgbClr val="FF0000"/>
                </a:solidFill>
                <a:latin typeface="Calibri"/>
                <a:cs typeface="Calibri"/>
              </a:rPr>
              <a:t>al </a:t>
            </a:r>
            <a:r>
              <a:rPr sz="2800" b="1" spc="-15">
                <a:solidFill>
                  <a:srgbClr val="FF0000"/>
                </a:solidFill>
                <a:latin typeface="Calibri"/>
                <a:cs typeface="Calibri"/>
              </a:rPr>
              <a:t>datelor </a:t>
            </a:r>
            <a:r>
              <a:rPr sz="2800" b="1" spc="-10">
                <a:solidFill>
                  <a:srgbClr val="FF0000"/>
                </a:solidFill>
                <a:latin typeface="Calibri"/>
                <a:cs typeface="Calibri"/>
              </a:rPr>
              <a:t>(LCD).</a:t>
            </a:r>
            <a:r>
              <a:rPr sz="2800" b="1" spc="5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25">
                <a:solidFill>
                  <a:srgbClr val="FF0000"/>
                </a:solidFill>
                <a:latin typeface="Calibri"/>
                <a:cs typeface="Calibri"/>
              </a:rPr>
              <a:t>Tranzacţii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0" marR="5080" indent="-1171575">
              <a:lnSpc>
                <a:spcPct val="100000"/>
              </a:lnSpc>
              <a:spcBef>
                <a:spcPts val="100"/>
              </a:spcBef>
            </a:pPr>
            <a:r>
              <a:rPr lang="en-US" b="1" spc="-15">
                <a:solidFill>
                  <a:srgbClr val="FF0000"/>
                </a:solidFill>
              </a:rPr>
              <a:t>DELETE de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date in </a:t>
            </a:r>
            <a:r>
              <a:rPr lang="en-US" b="1" err="1">
                <a:solidFill>
                  <a:srgbClr val="FF0000"/>
                </a:solidFill>
              </a:rPr>
              <a:t>fisier</a:t>
            </a:r>
            <a:endParaRPr b="1" spc="-25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20</a:t>
            </a:fld>
            <a:endParaRPr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39458" t="47176" r="46714" b="14809"/>
          <a:stretch>
            <a:fillRect/>
          </a:stretch>
        </p:blipFill>
        <p:spPr bwMode="auto">
          <a:xfrm>
            <a:off x="-1991150" y="762000"/>
            <a:ext cx="24384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33400" y="762000"/>
            <a:ext cx="7391400" cy="948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endParaRPr lang="en-US" b="1" spc="-10">
              <a:solidFill>
                <a:srgbClr val="0000FF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endParaRPr lang="en-US" b="1" spc="-10">
              <a:solidFill>
                <a:srgbClr val="0000FF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DELETE from 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autor</a:t>
            </a:r>
            <a:endParaRPr lang="en-US" b="1" spc="-10">
              <a:solidFill>
                <a:srgbClr val="0000FF"/>
              </a:solidFill>
              <a:cs typeface="Calibri"/>
            </a:endParaRPr>
          </a:p>
        </p:txBody>
      </p:sp>
      <p:sp>
        <p:nvSpPr>
          <p:cNvPr id="10" name="Down Arrow 9"/>
          <p:cNvSpPr/>
          <p:nvPr/>
        </p:nvSpPr>
        <p:spPr>
          <a:xfrm rot="19448736">
            <a:off x="7920676" y="-181338"/>
            <a:ext cx="457200" cy="9144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4434643">
            <a:off x="9265644" y="3622952"/>
            <a:ext cx="457200" cy="914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39375" t="46667" r="8750" b="15555"/>
          <a:stretch>
            <a:fillRect/>
          </a:stretch>
        </p:blipFill>
        <p:spPr bwMode="auto">
          <a:xfrm>
            <a:off x="4419600" y="762000"/>
            <a:ext cx="6324600" cy="259080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23750" t="11111" r="50000" b="56667"/>
          <a:stretch>
            <a:fillRect/>
          </a:stretch>
        </p:blipFill>
        <p:spPr bwMode="auto">
          <a:xfrm>
            <a:off x="685800" y="1752600"/>
            <a:ext cx="3200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685800" y="762000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u="sng" spc="-10">
                <a:solidFill>
                  <a:srgbClr val="00B0F0"/>
                </a:solidFill>
                <a:cs typeface="Calibri"/>
              </a:rPr>
              <a:t>p</a:t>
            </a:r>
            <a:r>
              <a:rPr lang="ro-MO" b="1" u="sng" spc="-10">
                <a:solidFill>
                  <a:srgbClr val="00B0F0"/>
                </a:solidFill>
                <a:cs typeface="Calibri"/>
              </a:rPr>
              <a:t>ână la  comanda  </a:t>
            </a:r>
            <a:r>
              <a:rPr lang="ro-MO" b="1" spc="-10">
                <a:solidFill>
                  <a:srgbClr val="0000FF"/>
                </a:solidFill>
                <a:cs typeface="Calibri"/>
              </a:rPr>
              <a:t>DELETE  </a:t>
            </a:r>
            <a:r>
              <a:rPr lang="ro-MO" b="1" spc="-10">
                <a:solidFill>
                  <a:srgbClr val="0000FF"/>
                </a:solidFill>
                <a:cs typeface="Calibri"/>
                <a:sym typeface="Wingdings" pitchFamily="2" charset="2"/>
              </a:rPr>
              <a:t></a:t>
            </a:r>
            <a:endParaRPr lang="en-US" b="1" spc="-1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l="23125" t="20000" r="60625" b="53333"/>
          <a:stretch>
            <a:fillRect/>
          </a:stretch>
        </p:blipFill>
        <p:spPr bwMode="auto">
          <a:xfrm>
            <a:off x="-533400" y="4419600"/>
            <a:ext cx="1981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762000" y="3962400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u="sng" spc="-10">
                <a:solidFill>
                  <a:srgbClr val="00B0F0"/>
                </a:solidFill>
                <a:cs typeface="Calibri"/>
              </a:rPr>
              <a:t>DUPA </a:t>
            </a:r>
            <a:r>
              <a:rPr lang="ro-MO" b="1" u="sng" spc="-10">
                <a:solidFill>
                  <a:srgbClr val="00B0F0"/>
                </a:solidFill>
                <a:cs typeface="Calibri"/>
              </a:rPr>
              <a:t>comanda  </a:t>
            </a:r>
            <a:r>
              <a:rPr lang="ro-MO" b="1" spc="-10">
                <a:solidFill>
                  <a:srgbClr val="0000FF"/>
                </a:solidFill>
                <a:cs typeface="Calibri"/>
              </a:rPr>
              <a:t>DELETE  </a:t>
            </a:r>
            <a:r>
              <a:rPr lang="ro-MO" b="1" spc="-10">
                <a:solidFill>
                  <a:srgbClr val="0000FF"/>
                </a:solidFill>
                <a:cs typeface="Calibri"/>
                <a:sym typeface="Wingdings" pitchFamily="2" charset="2"/>
              </a:rPr>
              <a:t></a:t>
            </a:r>
            <a:endParaRPr lang="en-US" b="1" spc="-1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26724" y="-11"/>
            <a:ext cx="457200" cy="914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 l="39375" t="18889" r="22500" b="40000"/>
          <a:stretch>
            <a:fillRect/>
          </a:stretch>
        </p:blipFill>
        <p:spPr bwMode="auto">
          <a:xfrm>
            <a:off x="4267200" y="4038600"/>
            <a:ext cx="4648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Down Arrow 21"/>
          <p:cNvSpPr/>
          <p:nvPr/>
        </p:nvSpPr>
        <p:spPr>
          <a:xfrm rot="17564889">
            <a:off x="-1852168" y="3664208"/>
            <a:ext cx="457200" cy="914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0" marR="5080" indent="-1171575">
              <a:lnSpc>
                <a:spcPct val="100000"/>
              </a:lnSpc>
              <a:spcBef>
                <a:spcPts val="100"/>
              </a:spcBef>
            </a:pPr>
            <a:r>
              <a:rPr lang="en-US" b="1" spc="-15">
                <a:solidFill>
                  <a:srgbClr val="FF0000"/>
                </a:solidFill>
              </a:rPr>
              <a:t>IMPORT de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date in </a:t>
            </a:r>
            <a:r>
              <a:rPr lang="en-US" b="1" err="1">
                <a:solidFill>
                  <a:srgbClr val="FF0000"/>
                </a:solidFill>
              </a:rPr>
              <a:t>fisier</a:t>
            </a:r>
            <a:endParaRPr b="1" spc="-25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21</a:t>
            </a:fld>
            <a:endParaRPr/>
          </a:p>
        </p:txBody>
      </p:sp>
      <p:sp>
        <p:nvSpPr>
          <p:cNvPr id="10" name="Down Arrow 9"/>
          <p:cNvSpPr/>
          <p:nvPr/>
        </p:nvSpPr>
        <p:spPr>
          <a:xfrm rot="19448736">
            <a:off x="2662876" y="2333261"/>
            <a:ext cx="457200" cy="9144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1143000"/>
            <a:ext cx="7391400" cy="1133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sz="2400" b="1" spc="-10">
                <a:solidFill>
                  <a:srgbClr val="0000FF"/>
                </a:solidFill>
                <a:cs typeface="Calibri"/>
              </a:rPr>
              <a:t>LOAD DATA INFILE  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'D:/XAMPP/mysql/data/</a:t>
            </a:r>
            <a:r>
              <a:rPr lang="en-US" b="1" spc="-10">
                <a:solidFill>
                  <a:schemeClr val="accent6">
                    <a:lumMod val="75000"/>
                  </a:schemeClr>
                </a:solidFill>
                <a:cs typeface="Calibri"/>
              </a:rPr>
              <a:t>autor.csv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' 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INTO TABLE </a:t>
            </a:r>
            <a:r>
              <a:rPr lang="en-US" sz="2400" b="1" i="1" spc="-10" err="1">
                <a:solidFill>
                  <a:srgbClr val="00B050"/>
                </a:solidFill>
                <a:cs typeface="Calibri"/>
              </a:rPr>
              <a:t>autor</a:t>
            </a:r>
            <a:endParaRPr lang="en-US" sz="2400" b="1" i="1" spc="-10">
              <a:solidFill>
                <a:srgbClr val="00B050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FIELDS TERMINATED BY ',';</a:t>
            </a:r>
            <a:endParaRPr lang="en-US" b="1" spc="-1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57199" y="185831"/>
            <a:ext cx="457200" cy="914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3125" t="20000" r="25000" b="56667"/>
          <a:stretch>
            <a:fillRect/>
          </a:stretch>
        </p:blipFill>
        <p:spPr bwMode="auto">
          <a:xfrm>
            <a:off x="3810000" y="1600200"/>
            <a:ext cx="6324600" cy="1600200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39375" t="45556" r="46875" b="14444"/>
          <a:stretch>
            <a:fillRect/>
          </a:stretch>
        </p:blipFill>
        <p:spPr bwMode="auto">
          <a:xfrm>
            <a:off x="-304800" y="3048000"/>
            <a:ext cx="1676400" cy="2743200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 l="39375" t="44444" r="22500" b="40000"/>
          <a:stretch>
            <a:fillRect/>
          </a:stretch>
        </p:blipFill>
        <p:spPr bwMode="auto">
          <a:xfrm>
            <a:off x="2362200" y="3429000"/>
            <a:ext cx="4648200" cy="106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2362200" y="4648200"/>
            <a:ext cx="7391400" cy="1133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sz="2400" b="1" spc="-10">
                <a:solidFill>
                  <a:srgbClr val="0000FF"/>
                </a:solidFill>
                <a:cs typeface="Calibri"/>
              </a:rPr>
              <a:t>LOAD DATA INFILE  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'D:/XAMPP/mysql/data/</a:t>
            </a:r>
            <a:r>
              <a:rPr lang="en-US" b="1" spc="-10">
                <a:solidFill>
                  <a:schemeClr val="accent6">
                    <a:lumMod val="75000"/>
                  </a:schemeClr>
                </a:solidFill>
                <a:cs typeface="Calibri"/>
              </a:rPr>
              <a:t>carti.csv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' 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INTO TABLE </a:t>
            </a:r>
            <a:r>
              <a:rPr lang="en-US" sz="2400" b="1" i="1" spc="-10" err="1">
                <a:solidFill>
                  <a:srgbClr val="00B050"/>
                </a:solidFill>
                <a:cs typeface="Calibri"/>
              </a:rPr>
              <a:t>carti</a:t>
            </a:r>
            <a:endParaRPr lang="en-US" sz="2400" b="1" i="1" spc="-10">
              <a:solidFill>
                <a:srgbClr val="00B050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FIELDS TERMINATED BY ',';</a:t>
            </a:r>
            <a:endParaRPr lang="en-US" b="1" spc="-10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0" marR="5080" indent="-117157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date din </a:t>
            </a:r>
            <a:r>
              <a:rPr lang="en-US" b="1" err="1">
                <a:solidFill>
                  <a:srgbClr val="FF0000"/>
                </a:solidFill>
              </a:rPr>
              <a:t>fisier</a:t>
            </a:r>
            <a:endParaRPr b="1" spc="-25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22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914400"/>
            <a:ext cx="830262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ro-RO" sz="2800" b="1">
                <a:solidFill>
                  <a:srgbClr val="3333FF"/>
                </a:solidFill>
              </a:rPr>
              <a:t>INSERT INTO carti </a:t>
            </a:r>
            <a:r>
              <a:rPr lang="ro-RO" sz="2800" b="1">
                <a:solidFill>
                  <a:srgbClr val="FF0000"/>
                </a:solidFill>
              </a:rPr>
              <a:t>SET</a:t>
            </a:r>
            <a:r>
              <a:rPr lang="ro-RO" sz="2800" b="1">
                <a:solidFill>
                  <a:srgbClr val="3333FF"/>
                </a:solidFill>
              </a:rPr>
              <a:t> idcarte ='2-2222-2222-25', autor='Fusu';</a:t>
            </a:r>
            <a:endParaRPr lang="en-US" sz="2800">
              <a:solidFill>
                <a:srgbClr val="3333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44445" r="10625" b="15555"/>
          <a:stretch>
            <a:fillRect/>
          </a:stretch>
        </p:blipFill>
        <p:spPr bwMode="auto">
          <a:xfrm>
            <a:off x="2819400" y="1676400"/>
            <a:ext cx="6096000" cy="2743200"/>
          </a:xfrm>
          <a:prstGeom prst="rect">
            <a:avLst/>
          </a:prstGeom>
          <a:ln w="3175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Down Arrow 10"/>
          <p:cNvSpPr/>
          <p:nvPr/>
        </p:nvSpPr>
        <p:spPr>
          <a:xfrm rot="19525769">
            <a:off x="3161078" y="2762402"/>
            <a:ext cx="304800" cy="762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3124200" y="3733800"/>
            <a:ext cx="6019800" cy="0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791854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0" marR="5080" indent="-117157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date din </a:t>
            </a:r>
            <a:r>
              <a:rPr lang="en-US" b="1" err="1">
                <a:solidFill>
                  <a:srgbClr val="FF0000"/>
                </a:solidFill>
              </a:rPr>
              <a:t>fisier</a:t>
            </a:r>
            <a:endParaRPr b="1" spc="-25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23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914400"/>
            <a:ext cx="8302625" cy="51828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vi-VN" sz="2800"/>
              <a:t>Dacă dintr-un motiv oarecare trebuie să omiteți erorile de introducere a datelor, atunci puteți utiliza cuvântul cheie </a:t>
            </a:r>
            <a:r>
              <a:rPr lang="vi-VN" sz="2800" b="1">
                <a:solidFill>
                  <a:srgbClr val="00B050"/>
                </a:solidFill>
              </a:rPr>
              <a:t>IGNORE</a:t>
            </a:r>
            <a:r>
              <a:rPr lang="vi-VN" sz="2800"/>
              <a:t>. De exemplu, următoarea comandă va genera o eroare, deoarece o intrare cu acel ID există deja. </a:t>
            </a:r>
            <a:endParaRPr lang="en-US" sz="2800"/>
          </a:p>
          <a:p>
            <a:endParaRPr lang="en-US" sz="2800"/>
          </a:p>
          <a:p>
            <a:r>
              <a:rPr lang="ro-RO" sz="2800" b="1">
                <a:solidFill>
                  <a:srgbClr val="3333FF"/>
                </a:solidFill>
              </a:rPr>
              <a:t>INSERT INTO carti SET idcarte ='2-2222-2222-25', autor='Fusu';</a:t>
            </a:r>
            <a:endParaRPr lang="en-US" sz="2800">
              <a:solidFill>
                <a:srgbClr val="3333FF"/>
              </a:solidFill>
            </a:endParaRPr>
          </a:p>
          <a:p>
            <a:endParaRPr lang="en-US" sz="2800" b="1">
              <a:solidFill>
                <a:srgbClr val="3333FF"/>
              </a:solidFill>
            </a:endParaRPr>
          </a:p>
          <a:p>
            <a:r>
              <a:rPr lang="ro-RO" sz="2800" b="1">
                <a:solidFill>
                  <a:srgbClr val="3333FF"/>
                </a:solidFill>
              </a:rPr>
              <a:t>INSERT</a:t>
            </a:r>
            <a:r>
              <a:rPr lang="en-US" sz="2800" b="1">
                <a:solidFill>
                  <a:srgbClr val="3333FF"/>
                </a:solidFill>
              </a:rPr>
              <a:t> </a:t>
            </a:r>
            <a:r>
              <a:rPr lang="en-US" sz="2800" b="1">
                <a:solidFill>
                  <a:srgbClr val="00B050"/>
                </a:solidFill>
              </a:rPr>
              <a:t>IGNORE</a:t>
            </a:r>
            <a:r>
              <a:rPr lang="ro-RO" sz="2800" b="1">
                <a:solidFill>
                  <a:srgbClr val="3333FF"/>
                </a:solidFill>
              </a:rPr>
              <a:t> INTO carti SET idcarte ='2-2222-2222-25', autor='Fusu';</a:t>
            </a:r>
            <a:endParaRPr lang="en-US" sz="2800">
              <a:solidFill>
                <a:srgbClr val="3333FF"/>
              </a:solidFill>
            </a:endParaRPr>
          </a:p>
          <a:p>
            <a:endParaRPr lang="en-US" sz="2800" b="1">
              <a:solidFill>
                <a:srgbClr val="3333FF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791854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0" marR="5080" indent="-117157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date din </a:t>
            </a:r>
            <a:r>
              <a:rPr lang="en-US" b="1" err="1">
                <a:solidFill>
                  <a:srgbClr val="FF0000"/>
                </a:solidFill>
              </a:rPr>
              <a:t>fisier</a:t>
            </a:r>
            <a:endParaRPr b="1" spc="-25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24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914400"/>
            <a:ext cx="8302625" cy="3890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2800" err="1"/>
              <a:t>Interesant</a:t>
            </a:r>
            <a:r>
              <a:rPr lang="en-US" sz="2800"/>
              <a:t> </a:t>
            </a:r>
            <a:r>
              <a:rPr lang="en-US" sz="2800" err="1"/>
              <a:t>dar</a:t>
            </a:r>
            <a:r>
              <a:rPr lang="en-US" sz="2800"/>
              <a:t> care </a:t>
            </a:r>
            <a:r>
              <a:rPr lang="en-US" sz="2800" err="1"/>
              <a:t>va</a:t>
            </a:r>
            <a:r>
              <a:rPr lang="en-US" sz="2800"/>
              <a:t> </a:t>
            </a:r>
            <a:r>
              <a:rPr lang="en-US" sz="2800" err="1"/>
              <a:t>fi</a:t>
            </a:r>
            <a:r>
              <a:rPr lang="en-US" sz="2800"/>
              <a:t> </a:t>
            </a:r>
            <a:r>
              <a:rPr lang="en-US" sz="2800" err="1"/>
              <a:t>rezultatul</a:t>
            </a:r>
            <a:r>
              <a:rPr lang="en-US" sz="2800"/>
              <a:t> </a:t>
            </a:r>
            <a:r>
              <a:rPr lang="en-US" sz="2800" err="1"/>
              <a:t>comenzii</a:t>
            </a:r>
            <a:endParaRPr lang="en-US" sz="2800"/>
          </a:p>
          <a:p>
            <a:r>
              <a:rPr lang="en-US" sz="2800" b="1">
                <a:solidFill>
                  <a:srgbClr val="3333FF"/>
                </a:solidFill>
              </a:rPr>
              <a:t>INSERT INTO </a:t>
            </a:r>
            <a:r>
              <a:rPr lang="en-US" sz="2800" b="1" err="1">
                <a:solidFill>
                  <a:srgbClr val="3333FF"/>
                </a:solidFill>
              </a:rPr>
              <a:t>carti</a:t>
            </a:r>
            <a:r>
              <a:rPr lang="en-US" sz="2800" b="1">
                <a:solidFill>
                  <a:srgbClr val="3333FF"/>
                </a:solidFill>
              </a:rPr>
              <a:t> VALUES();</a:t>
            </a:r>
          </a:p>
          <a:p>
            <a:r>
              <a:rPr lang="en-US" sz="2800" b="1" err="1"/>
              <a:t>Interesant</a:t>
            </a:r>
            <a:r>
              <a:rPr lang="en-US" sz="2800" b="1"/>
              <a:t> </a:t>
            </a:r>
            <a:r>
              <a:rPr lang="en-US" sz="2800" b="1" err="1"/>
              <a:t>ar</a:t>
            </a:r>
            <a:r>
              <a:rPr lang="en-US" sz="2800" b="1"/>
              <a:t> </a:t>
            </a:r>
            <a:r>
              <a:rPr lang="en-US" sz="2800" b="1" err="1"/>
              <a:t>putea</a:t>
            </a:r>
            <a:r>
              <a:rPr lang="en-US" sz="2800" b="1"/>
              <a:t> s</a:t>
            </a:r>
            <a:r>
              <a:rPr lang="ro-MO" sz="2800" b="1"/>
              <a:t>ă fie </a:t>
            </a:r>
            <a:r>
              <a:rPr lang="en-US" sz="2800" b="1" err="1"/>
              <a:t>si</a:t>
            </a:r>
            <a:r>
              <a:rPr lang="en-US" sz="2800" b="1"/>
              <a:t> </a:t>
            </a:r>
            <a:r>
              <a:rPr lang="en-US" sz="2800" b="1" err="1"/>
              <a:t>asa</a:t>
            </a:r>
            <a:endParaRPr lang="en-US" sz="2800" b="1"/>
          </a:p>
          <a:p>
            <a:r>
              <a:rPr lang="en-US" sz="2800" b="1">
                <a:solidFill>
                  <a:srgbClr val="3333FF"/>
                </a:solidFill>
              </a:rPr>
              <a:t>INSERT INTO </a:t>
            </a:r>
            <a:r>
              <a:rPr lang="en-US" sz="2800" b="1" err="1">
                <a:solidFill>
                  <a:srgbClr val="3333FF"/>
                </a:solidFill>
              </a:rPr>
              <a:t>autor</a:t>
            </a:r>
            <a:r>
              <a:rPr lang="en-US" sz="2800" b="1">
                <a:solidFill>
                  <a:srgbClr val="3333FF"/>
                </a:solidFill>
              </a:rPr>
              <a:t> VALUES(DEFAULT, DEFAULT);</a:t>
            </a:r>
          </a:p>
          <a:p>
            <a:r>
              <a:rPr lang="en-US" sz="2800" b="1"/>
              <a:t>Am </a:t>
            </a:r>
            <a:r>
              <a:rPr lang="en-US" sz="2800" b="1" err="1"/>
              <a:t>putea</a:t>
            </a:r>
            <a:r>
              <a:rPr lang="en-US" sz="2800" b="1"/>
              <a:t> </a:t>
            </a:r>
            <a:r>
              <a:rPr lang="en-US" sz="2800" b="1" err="1"/>
              <a:t>efectua</a:t>
            </a:r>
            <a:r>
              <a:rPr lang="en-US" sz="2800" b="1"/>
              <a:t> </a:t>
            </a:r>
            <a:r>
              <a:rPr lang="en-US" sz="2800" b="1" err="1"/>
              <a:t>si</a:t>
            </a:r>
            <a:r>
              <a:rPr lang="en-US" sz="2800" b="1"/>
              <a:t> </a:t>
            </a:r>
            <a:r>
              <a:rPr lang="en-US" sz="2800" b="1" err="1"/>
              <a:t>operatii</a:t>
            </a:r>
            <a:r>
              <a:rPr lang="en-US" sz="2800" b="1"/>
              <a:t> in </a:t>
            </a:r>
            <a:r>
              <a:rPr lang="en-US" sz="2800" b="1" err="1"/>
              <a:t>timpul</a:t>
            </a:r>
            <a:r>
              <a:rPr lang="en-US" sz="2800" b="1"/>
              <a:t> </a:t>
            </a:r>
            <a:r>
              <a:rPr lang="en-US" sz="2800" b="1" err="1"/>
              <a:t>executarii</a:t>
            </a:r>
            <a:r>
              <a:rPr lang="en-US" sz="2800" b="1"/>
              <a:t> </a:t>
            </a:r>
            <a:r>
              <a:rPr lang="en-US" sz="2800" b="1" err="1"/>
              <a:t>comenzii</a:t>
            </a:r>
            <a:r>
              <a:rPr lang="en-US" sz="2800" b="1"/>
              <a:t> INSERT</a:t>
            </a:r>
          </a:p>
          <a:p>
            <a:endParaRPr lang="en-US" sz="2800" b="1"/>
          </a:p>
          <a:p>
            <a:endParaRPr lang="en-US" sz="2800" b="1">
              <a:solidFill>
                <a:srgbClr val="3333FF"/>
              </a:solidFill>
            </a:endParaRPr>
          </a:p>
          <a:p>
            <a:endParaRPr lang="en-US" sz="2800" b="1">
              <a:solidFill>
                <a:srgbClr val="3333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625" t="44444" r="39375" b="26667"/>
          <a:stretch>
            <a:fillRect/>
          </a:stretch>
        </p:blipFill>
        <p:spPr bwMode="auto">
          <a:xfrm>
            <a:off x="381000" y="3581400"/>
            <a:ext cx="7467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own Arrow 7"/>
          <p:cNvSpPr/>
          <p:nvPr/>
        </p:nvSpPr>
        <p:spPr>
          <a:xfrm>
            <a:off x="791854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0" marR="5080" indent="-117157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date din </a:t>
            </a:r>
            <a:r>
              <a:rPr lang="en-US" b="1" err="1">
                <a:solidFill>
                  <a:srgbClr val="FF0000"/>
                </a:solidFill>
              </a:rPr>
              <a:t>fisier</a:t>
            </a:r>
            <a:endParaRPr b="1" spc="-25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25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914400"/>
            <a:ext cx="8302625" cy="56137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2800" b="1">
                <a:solidFill>
                  <a:srgbClr val="3333FF"/>
                </a:solidFill>
              </a:rPr>
              <a:t>INSERT </a:t>
            </a:r>
            <a:r>
              <a:rPr lang="en-US" sz="2800" b="1">
                <a:solidFill>
                  <a:srgbClr val="00B050"/>
                </a:solidFill>
              </a:rPr>
              <a:t>LOW_PRIORITY </a:t>
            </a:r>
            <a:r>
              <a:rPr lang="en-US" sz="2800" b="1">
                <a:solidFill>
                  <a:srgbClr val="3333FF"/>
                </a:solidFill>
              </a:rPr>
              <a:t>INTO employee VALUES(100, 'Thomas', 'Sales', 5000);</a:t>
            </a:r>
          </a:p>
          <a:p>
            <a:endParaRPr lang="en-US" sz="2800" b="1">
              <a:solidFill>
                <a:srgbClr val="3333FF"/>
              </a:solidFill>
            </a:endParaRPr>
          </a:p>
          <a:p>
            <a:r>
              <a:rPr lang="en-US" sz="2800" b="1">
                <a:solidFill>
                  <a:srgbClr val="3333FF"/>
                </a:solidFill>
              </a:rPr>
              <a:t>INSERT </a:t>
            </a:r>
            <a:r>
              <a:rPr lang="en-US" sz="2800" b="1">
                <a:solidFill>
                  <a:srgbClr val="00B050"/>
                </a:solidFill>
              </a:rPr>
              <a:t>HIGH_PRIORITY</a:t>
            </a:r>
            <a:r>
              <a:rPr lang="en-US" sz="2800" b="1">
                <a:solidFill>
                  <a:srgbClr val="3333FF"/>
                </a:solidFill>
              </a:rPr>
              <a:t> INTO employee VALUES(100, 'Thomas', 'Sales', 5000);</a:t>
            </a:r>
          </a:p>
          <a:p>
            <a:endParaRPr lang="en-US" sz="2800"/>
          </a:p>
          <a:p>
            <a:r>
              <a:rPr lang="en-US" sz="2800"/>
              <a:t>D</a:t>
            </a:r>
            <a:r>
              <a:rPr lang="vi-VN" sz="2800"/>
              <a:t>acă tabelul </a:t>
            </a:r>
            <a:r>
              <a:rPr lang="ro-MO" sz="2800"/>
              <a:t>in</a:t>
            </a:r>
            <a:r>
              <a:rPr lang="en-US" sz="2800"/>
              <a:t> care </a:t>
            </a:r>
            <a:r>
              <a:rPr lang="en-US" sz="2800" err="1"/>
              <a:t>dorim</a:t>
            </a:r>
            <a:r>
              <a:rPr lang="en-US" sz="2800"/>
              <a:t> s</a:t>
            </a:r>
            <a:r>
              <a:rPr lang="ro-MO" sz="2800"/>
              <a:t>ă inserăm date este supus la </a:t>
            </a:r>
            <a:r>
              <a:rPr lang="vi-VN" sz="2800"/>
              <a:t>o mulțime de operațiuni de citire, atunci prin setarea unei </a:t>
            </a:r>
            <a:r>
              <a:rPr lang="vi-VN" sz="2800" b="1"/>
              <a:t>priorități scăzute</a:t>
            </a:r>
            <a:r>
              <a:rPr lang="vi-VN" sz="2800"/>
              <a:t>, operația de scriere poate să nu funcționeze pentru o perioadă destul de lungă de timp. </a:t>
            </a:r>
            <a:endParaRPr lang="en-US" sz="2800" b="1"/>
          </a:p>
          <a:p>
            <a:endParaRPr lang="en-US" sz="2800" b="1">
              <a:solidFill>
                <a:srgbClr val="3333FF"/>
              </a:solidFill>
            </a:endParaRPr>
          </a:p>
          <a:p>
            <a:endParaRPr lang="en-US" sz="2800" b="1">
              <a:solidFill>
                <a:srgbClr val="3333FF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791854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0" marR="5080" indent="-117157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date din </a:t>
            </a:r>
            <a:r>
              <a:rPr lang="en-US" b="1" err="1">
                <a:solidFill>
                  <a:srgbClr val="FF0000"/>
                </a:solidFill>
              </a:rPr>
              <a:t>fisier</a:t>
            </a:r>
            <a:endParaRPr b="1" spc="-25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26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685801"/>
            <a:ext cx="8839200" cy="40748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s-ES" sz="22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Actualizări</a:t>
            </a:r>
            <a:r>
              <a:rPr lang="es-E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s-ES" sz="22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rând</a:t>
            </a:r>
            <a:r>
              <a:rPr lang="es-E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la </a:t>
            </a:r>
            <a:r>
              <a:rPr lang="es-ES" sz="2200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repetare</a:t>
            </a:r>
            <a:endParaRPr lang="ro-MO" sz="22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2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vi-VN" sz="2200">
                <a:latin typeface="Arial" pitchFamily="34" charset="0"/>
                <a:cs typeface="Arial" pitchFamily="34" charset="0"/>
              </a:rPr>
              <a:t>Dacă în timpul procesului de înregistrare este găsită o înregistrare cu o valoare ID duplicat, operațiunea va fi oprită cu o eroare corespunzătoare.</a:t>
            </a:r>
            <a:endParaRPr lang="ro-MO" sz="2200">
              <a:latin typeface="Arial" pitchFamily="34" charset="0"/>
              <a:cs typeface="Arial" pitchFamily="34" charset="0"/>
            </a:endParaRPr>
          </a:p>
          <a:p>
            <a:r>
              <a:rPr lang="ru-RU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INSERT INTO employee VALUES(100,'Thomas','Sales',5000); ERROR 1062 (23000): Duplicate entry '100' for key 'PRIMARY‘</a:t>
            </a:r>
            <a:endParaRPr lang="ro-MO" sz="22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vi-VN" sz="2200">
                <a:latin typeface="Arial" pitchFamily="34" charset="0"/>
                <a:cs typeface="Arial" pitchFamily="34" charset="0"/>
              </a:rPr>
              <a:t>Dar, pute</a:t>
            </a:r>
            <a:r>
              <a:rPr lang="ro-MO" sz="2200">
                <a:latin typeface="Arial" pitchFamily="34" charset="0"/>
                <a:cs typeface="Arial" pitchFamily="34" charset="0"/>
              </a:rPr>
              <a:t>m</a:t>
            </a:r>
            <a:r>
              <a:rPr lang="vi-VN" sz="2200">
                <a:latin typeface="Arial" pitchFamily="34" charset="0"/>
                <a:cs typeface="Arial" pitchFamily="34" charset="0"/>
              </a:rPr>
              <a:t> actualiza câmpurile unei astfel de înregistrări (dacă se găsește un duplicat) folosind comanda</a:t>
            </a:r>
            <a:endParaRPr lang="ro-MO" sz="2200">
              <a:latin typeface="Arial" pitchFamily="34" charset="0"/>
              <a:cs typeface="Arial" pitchFamily="34" charset="0"/>
            </a:endParaRPr>
          </a:p>
          <a:p>
            <a:r>
              <a:rPr lang="ru-RU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ON DUPLICATE KEY UPDATE.</a:t>
            </a:r>
          </a:p>
          <a:p>
            <a:r>
              <a:rPr lang="vi-VN" sz="2200">
                <a:latin typeface="Arial" pitchFamily="34" charset="0"/>
                <a:cs typeface="Arial" pitchFamily="34" charset="0"/>
              </a:rPr>
              <a:t>În exemplul de mai jos, actualizăm valoarea câmpului </a:t>
            </a:r>
            <a:r>
              <a:rPr lang="vi-VN" sz="2200" b="1" i="1">
                <a:latin typeface="Arial" pitchFamily="34" charset="0"/>
                <a:cs typeface="Arial" pitchFamily="34" charset="0"/>
              </a:rPr>
              <a:t>salar</a:t>
            </a:r>
            <a:r>
              <a:rPr lang="ro-MO" sz="2200" b="1" i="1">
                <a:latin typeface="Arial" pitchFamily="34" charset="0"/>
                <a:cs typeface="Arial" pitchFamily="34" charset="0"/>
              </a:rPr>
              <a:t>y</a:t>
            </a:r>
            <a:r>
              <a:rPr lang="vi-VN" sz="2200" b="1" i="1">
                <a:latin typeface="Arial" pitchFamily="34" charset="0"/>
                <a:cs typeface="Arial" pitchFamily="34" charset="0"/>
              </a:rPr>
              <a:t> </a:t>
            </a:r>
            <a:r>
              <a:rPr lang="vi-VN" sz="2200">
                <a:latin typeface="Arial" pitchFamily="34" charset="0"/>
                <a:cs typeface="Arial" pitchFamily="34" charset="0"/>
              </a:rPr>
              <a:t>atunci când apare o înregistrare duplicată, mărind-o cu 500. </a:t>
            </a:r>
            <a:endParaRPr lang="en-US" sz="22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56667" r="12500" b="14444"/>
          <a:stretch>
            <a:fillRect/>
          </a:stretch>
        </p:blipFill>
        <p:spPr bwMode="auto">
          <a:xfrm>
            <a:off x="152400" y="4724400"/>
            <a:ext cx="8763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501172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0" marR="5080" indent="-117157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81403E31-F59B-4602-9A66-96A5086A41C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27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2742" y="1639316"/>
            <a:ext cx="8302625" cy="4313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 algn="ctr">
              <a:lnSpc>
                <a:spcPct val="100000"/>
              </a:lnSpc>
              <a:spcBef>
                <a:spcPts val="95"/>
              </a:spcBef>
            </a:pP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Copierea informaţiilor dintr-o </a:t>
            </a:r>
            <a:r>
              <a:rPr sz="2800" b="1" spc="-10" err="1">
                <a:solidFill>
                  <a:srgbClr val="0000FF"/>
                </a:solidFill>
                <a:latin typeface="Calibri"/>
                <a:cs typeface="Calibri"/>
              </a:rPr>
              <a:t>altă</a:t>
            </a:r>
            <a:r>
              <a:rPr sz="2800" b="1" spc="13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err="1">
                <a:solidFill>
                  <a:srgbClr val="0000FF"/>
                </a:solidFill>
                <a:latin typeface="Calibri"/>
                <a:cs typeface="Calibri"/>
              </a:rPr>
              <a:t>tabelă</a:t>
            </a:r>
            <a:r>
              <a:rPr lang="ro-MO" sz="2800" b="1" spc="-10">
                <a:solidFill>
                  <a:srgbClr val="0000FF"/>
                </a:solidFill>
                <a:latin typeface="Calibri"/>
                <a:cs typeface="Calibri"/>
              </a:rPr>
              <a:t> cu ajutorul unei </a:t>
            </a:r>
            <a:r>
              <a:rPr lang="ro-MO" sz="2800" b="1" i="1" spc="-10">
                <a:solidFill>
                  <a:srgbClr val="7030A0"/>
                </a:solidFill>
                <a:latin typeface="Calibri"/>
                <a:cs typeface="Calibri"/>
              </a:rPr>
              <a:t>SUBINTEROGARI</a:t>
            </a:r>
            <a:endParaRPr sz="2800" i="1">
              <a:solidFill>
                <a:srgbClr val="7030A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>
                <a:latin typeface="Calibri"/>
                <a:cs typeface="Calibri"/>
              </a:rPr>
              <a:t>Se scrie </a:t>
            </a:r>
            <a:r>
              <a:rPr sz="2800" spc="-10">
                <a:latin typeface="Calibri"/>
                <a:cs typeface="Calibri"/>
              </a:rPr>
              <a:t>comanda </a:t>
            </a: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INSERT </a:t>
            </a:r>
            <a:r>
              <a:rPr sz="2800" spc="-5">
                <a:latin typeface="Calibri"/>
                <a:cs typeface="Calibri"/>
              </a:rPr>
              <a:t>cu </a:t>
            </a:r>
            <a:r>
              <a:rPr sz="2800" spc="-10">
                <a:latin typeface="Calibri"/>
                <a:cs typeface="Calibri"/>
              </a:rPr>
              <a:t>ajutorul </a:t>
            </a:r>
            <a:r>
              <a:rPr sz="2800" spc="-5">
                <a:latin typeface="Calibri"/>
                <a:cs typeface="Calibri"/>
              </a:rPr>
              <a:t>unui</a:t>
            </a:r>
            <a:r>
              <a:rPr sz="2800" spc="150">
                <a:latin typeface="Calibri"/>
                <a:cs typeface="Calibri"/>
              </a:rPr>
              <a:t> </a:t>
            </a:r>
            <a:r>
              <a:rPr sz="2800" b="1" i="1" spc="-5">
                <a:solidFill>
                  <a:srgbClr val="7030A0"/>
                </a:solidFill>
                <a:latin typeface="Calibri"/>
                <a:cs typeface="Calibri"/>
              </a:rPr>
              <a:t>subquery</a:t>
            </a:r>
            <a:r>
              <a:rPr sz="2800" spc="-5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>
                <a:solidFill>
                  <a:srgbClr val="FF0000"/>
                </a:solidFill>
                <a:latin typeface="Calibri"/>
                <a:cs typeface="Calibri"/>
              </a:rPr>
              <a:t>Nu se </a:t>
            </a:r>
            <a:r>
              <a:rPr sz="2800" spc="-20">
                <a:solidFill>
                  <a:srgbClr val="FF0000"/>
                </a:solidFill>
                <a:latin typeface="Calibri"/>
                <a:cs typeface="Calibri"/>
              </a:rPr>
              <a:t>utilizează </a:t>
            </a:r>
            <a:r>
              <a:rPr sz="2800" spc="-10">
                <a:solidFill>
                  <a:srgbClr val="FF0000"/>
                </a:solidFill>
                <a:latin typeface="Calibri"/>
                <a:cs typeface="Calibri"/>
              </a:rPr>
              <a:t>clauza</a:t>
            </a:r>
            <a:r>
              <a:rPr sz="2800" spc="4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40">
                <a:solidFill>
                  <a:srgbClr val="FF0000"/>
                </a:solidFill>
                <a:latin typeface="Calibri"/>
                <a:cs typeface="Calibri"/>
              </a:rPr>
              <a:t>VALUES</a:t>
            </a:r>
            <a:r>
              <a:rPr sz="2800" spc="-4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355600" marR="25463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i="1" spc="-15">
                <a:latin typeface="Calibri"/>
                <a:cs typeface="Calibri"/>
              </a:rPr>
              <a:t>Potriviţi </a:t>
            </a:r>
            <a:r>
              <a:rPr sz="2800" b="1" i="1" spc="-10">
                <a:latin typeface="Calibri"/>
                <a:cs typeface="Calibri"/>
              </a:rPr>
              <a:t>numărul </a:t>
            </a:r>
            <a:r>
              <a:rPr sz="2800" b="1" i="1" spc="-5">
                <a:latin typeface="Calibri"/>
                <a:cs typeface="Calibri"/>
              </a:rPr>
              <a:t>de </a:t>
            </a:r>
            <a:r>
              <a:rPr sz="2800" b="1" i="1" spc="-10">
                <a:latin typeface="Calibri"/>
                <a:cs typeface="Calibri"/>
              </a:rPr>
              <a:t>câmpuri din clauza </a:t>
            </a: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INSERT </a:t>
            </a:r>
            <a:r>
              <a:rPr sz="2800" spc="-5">
                <a:latin typeface="Calibri"/>
                <a:cs typeface="Calibri"/>
              </a:rPr>
              <a:t>cu cel  </a:t>
            </a:r>
            <a:r>
              <a:rPr sz="2800" spc="-10">
                <a:latin typeface="Calibri"/>
                <a:cs typeface="Calibri"/>
              </a:rPr>
              <a:t>din</a:t>
            </a:r>
            <a:r>
              <a:rPr sz="2800" spc="10">
                <a:latin typeface="Calibri"/>
                <a:cs typeface="Calibri"/>
              </a:rPr>
              <a:t> </a:t>
            </a:r>
            <a:r>
              <a:rPr sz="2800" b="1" i="1" spc="-30">
                <a:solidFill>
                  <a:srgbClr val="7030A0"/>
                </a:solidFill>
                <a:latin typeface="Calibri"/>
                <a:cs typeface="Calibri"/>
              </a:rPr>
              <a:t>subquery.</a:t>
            </a:r>
            <a:endParaRPr sz="2800" b="1" i="1">
              <a:solidFill>
                <a:srgbClr val="7030A0"/>
              </a:solidFill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>
                <a:latin typeface="Calibri"/>
                <a:cs typeface="Calibri"/>
              </a:rPr>
              <a:t>Se </a:t>
            </a:r>
            <a:r>
              <a:rPr sz="2800" spc="-15">
                <a:latin typeface="Calibri"/>
                <a:cs typeface="Calibri"/>
              </a:rPr>
              <a:t>poate folosi </a:t>
            </a:r>
            <a:r>
              <a:rPr sz="2800" spc="-10">
                <a:latin typeface="Calibri"/>
                <a:cs typeface="Calibri"/>
              </a:rPr>
              <a:t>clauza </a:t>
            </a: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INSERT </a:t>
            </a:r>
            <a:r>
              <a:rPr sz="2800" spc="-10">
                <a:latin typeface="Calibri"/>
                <a:cs typeface="Calibri"/>
              </a:rPr>
              <a:t>pentru </a:t>
            </a:r>
            <a:r>
              <a:rPr sz="2800" spc="-5">
                <a:latin typeface="Calibri"/>
                <a:cs typeface="Calibri"/>
              </a:rPr>
              <a:t>a </a:t>
            </a:r>
            <a:r>
              <a:rPr sz="2800" spc="-10">
                <a:latin typeface="Calibri"/>
                <a:cs typeface="Calibri"/>
              </a:rPr>
              <a:t>adăuga linii </a:t>
            </a:r>
            <a:r>
              <a:rPr sz="2800" spc="-15">
                <a:latin typeface="Calibri"/>
                <a:cs typeface="Calibri"/>
              </a:rPr>
              <a:t>într-  </a:t>
            </a:r>
            <a:r>
              <a:rPr sz="2800" spc="-5">
                <a:latin typeface="Calibri"/>
                <a:cs typeface="Calibri"/>
              </a:rPr>
              <a:t>o </a:t>
            </a:r>
            <a:r>
              <a:rPr sz="2800" spc="-10">
                <a:latin typeface="Calibri"/>
                <a:cs typeface="Calibri"/>
              </a:rPr>
              <a:t>tabelă unde valorile </a:t>
            </a:r>
            <a:r>
              <a:rPr sz="2800" spc="-15">
                <a:latin typeface="Calibri"/>
                <a:cs typeface="Calibri"/>
              </a:rPr>
              <a:t>sunt </a:t>
            </a:r>
            <a:r>
              <a:rPr sz="2800" spc="-10">
                <a:latin typeface="Calibri"/>
                <a:cs typeface="Calibri"/>
              </a:rPr>
              <a:t>dintr-o </a:t>
            </a:r>
            <a:r>
              <a:rPr sz="2800" spc="-15">
                <a:latin typeface="Calibri"/>
                <a:cs typeface="Calibri"/>
              </a:rPr>
              <a:t>altă</a:t>
            </a:r>
            <a:r>
              <a:rPr sz="2800" spc="13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tabelă.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>
                <a:latin typeface="Calibri"/>
                <a:cs typeface="Calibri"/>
              </a:rPr>
              <a:t>În </a:t>
            </a:r>
            <a:r>
              <a:rPr sz="2800" spc="-10">
                <a:latin typeface="Calibri"/>
                <a:cs typeface="Calibri"/>
              </a:rPr>
              <a:t>loc </a:t>
            </a:r>
            <a:r>
              <a:rPr sz="2800" spc="-5">
                <a:latin typeface="Calibri"/>
                <a:cs typeface="Calibri"/>
              </a:rPr>
              <a:t>de </a:t>
            </a:r>
            <a:r>
              <a:rPr sz="2800" spc="-10">
                <a:latin typeface="Calibri"/>
                <a:cs typeface="Calibri"/>
              </a:rPr>
              <a:t>clauza </a:t>
            </a:r>
            <a:r>
              <a:rPr sz="2800" b="1" spc="-40">
                <a:latin typeface="Calibri"/>
                <a:cs typeface="Calibri"/>
              </a:rPr>
              <a:t>VALUES</a:t>
            </a:r>
            <a:r>
              <a:rPr sz="2800" spc="-40">
                <a:latin typeface="Calibri"/>
                <a:cs typeface="Calibri"/>
              </a:rPr>
              <a:t>, </a:t>
            </a:r>
            <a:r>
              <a:rPr sz="2800" spc="-15">
                <a:latin typeface="Calibri"/>
                <a:cs typeface="Calibri"/>
              </a:rPr>
              <a:t>folosim </a:t>
            </a:r>
            <a:r>
              <a:rPr sz="2800" spc="-5">
                <a:latin typeface="Calibri"/>
                <a:cs typeface="Calibri"/>
              </a:rPr>
              <a:t>un</a:t>
            </a:r>
            <a:r>
              <a:rPr sz="2800" spc="100">
                <a:latin typeface="Calibri"/>
                <a:cs typeface="Calibri"/>
              </a:rPr>
              <a:t> </a:t>
            </a:r>
            <a:r>
              <a:rPr sz="2800" b="1" i="1" spc="-30">
                <a:solidFill>
                  <a:srgbClr val="7030A0"/>
                </a:solidFill>
                <a:latin typeface="Calibri"/>
                <a:cs typeface="Calibri"/>
              </a:rPr>
              <a:t>subquery.</a:t>
            </a:r>
            <a:endParaRPr sz="2800" b="1" i="1">
              <a:solidFill>
                <a:srgbClr val="7030A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501172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8275" marR="5080" indent="-1346200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AD046FF6-5936-4C3E-87C8-97E588931A2C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28</a:t>
            </a:fld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7639" y="1673351"/>
            <a:ext cx="8772525" cy="2399030"/>
            <a:chOff x="167639" y="1673351"/>
            <a:chExt cx="8772525" cy="2399030"/>
          </a:xfrm>
        </p:grpSpPr>
        <p:sp>
          <p:nvSpPr>
            <p:cNvPr id="5" name="object 5"/>
            <p:cNvSpPr/>
            <p:nvPr/>
          </p:nvSpPr>
          <p:spPr>
            <a:xfrm>
              <a:off x="204215" y="1673351"/>
              <a:ext cx="8735568" cy="23987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639" y="1978151"/>
              <a:ext cx="7693152" cy="1914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459" y="1700783"/>
              <a:ext cx="8641080" cy="23042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1459" y="1700783"/>
              <a:ext cx="8641080" cy="2304415"/>
            </a:xfrm>
            <a:custGeom>
              <a:avLst/>
              <a:gdLst/>
              <a:ahLst/>
              <a:cxnLst/>
              <a:rect l="l" t="t" r="r" b="b"/>
              <a:pathLst>
                <a:path w="8641080" h="2304415">
                  <a:moveTo>
                    <a:pt x="0" y="384048"/>
                  </a:moveTo>
                  <a:lnTo>
                    <a:pt x="2992" y="335876"/>
                  </a:lnTo>
                  <a:lnTo>
                    <a:pt x="11729" y="289489"/>
                  </a:lnTo>
                  <a:lnTo>
                    <a:pt x="25851" y="245248"/>
                  </a:lnTo>
                  <a:lnTo>
                    <a:pt x="44997" y="203511"/>
                  </a:lnTo>
                  <a:lnTo>
                    <a:pt x="68809" y="164639"/>
                  </a:lnTo>
                  <a:lnTo>
                    <a:pt x="96926" y="128991"/>
                  </a:lnTo>
                  <a:lnTo>
                    <a:pt x="128988" y="96929"/>
                  </a:lnTo>
                  <a:lnTo>
                    <a:pt x="164636" y="68812"/>
                  </a:lnTo>
                  <a:lnTo>
                    <a:pt x="203509" y="44999"/>
                  </a:lnTo>
                  <a:lnTo>
                    <a:pt x="245248" y="25852"/>
                  </a:lnTo>
                  <a:lnTo>
                    <a:pt x="289493" y="11730"/>
                  </a:lnTo>
                  <a:lnTo>
                    <a:pt x="335884" y="2992"/>
                  </a:lnTo>
                  <a:lnTo>
                    <a:pt x="384060" y="0"/>
                  </a:lnTo>
                  <a:lnTo>
                    <a:pt x="8257032" y="0"/>
                  </a:lnTo>
                  <a:lnTo>
                    <a:pt x="8305203" y="2992"/>
                  </a:lnTo>
                  <a:lnTo>
                    <a:pt x="8351590" y="11730"/>
                  </a:lnTo>
                  <a:lnTo>
                    <a:pt x="8395831" y="25852"/>
                  </a:lnTo>
                  <a:lnTo>
                    <a:pt x="8437568" y="44999"/>
                  </a:lnTo>
                  <a:lnTo>
                    <a:pt x="8476440" y="68812"/>
                  </a:lnTo>
                  <a:lnTo>
                    <a:pt x="8512088" y="96929"/>
                  </a:lnTo>
                  <a:lnTo>
                    <a:pt x="8544150" y="128991"/>
                  </a:lnTo>
                  <a:lnTo>
                    <a:pt x="8572267" y="164639"/>
                  </a:lnTo>
                  <a:lnTo>
                    <a:pt x="8596080" y="203511"/>
                  </a:lnTo>
                  <a:lnTo>
                    <a:pt x="8615227" y="245248"/>
                  </a:lnTo>
                  <a:lnTo>
                    <a:pt x="8629349" y="289489"/>
                  </a:lnTo>
                  <a:lnTo>
                    <a:pt x="8638087" y="335876"/>
                  </a:lnTo>
                  <a:lnTo>
                    <a:pt x="8641080" y="384048"/>
                  </a:lnTo>
                  <a:lnTo>
                    <a:pt x="8641080" y="1920239"/>
                  </a:lnTo>
                  <a:lnTo>
                    <a:pt x="8638087" y="1968411"/>
                  </a:lnTo>
                  <a:lnTo>
                    <a:pt x="8629349" y="2014798"/>
                  </a:lnTo>
                  <a:lnTo>
                    <a:pt x="8615227" y="2059039"/>
                  </a:lnTo>
                  <a:lnTo>
                    <a:pt x="8596080" y="2100776"/>
                  </a:lnTo>
                  <a:lnTo>
                    <a:pt x="8572267" y="2139648"/>
                  </a:lnTo>
                  <a:lnTo>
                    <a:pt x="8544150" y="2175296"/>
                  </a:lnTo>
                  <a:lnTo>
                    <a:pt x="8512088" y="2207358"/>
                  </a:lnTo>
                  <a:lnTo>
                    <a:pt x="8476440" y="2235475"/>
                  </a:lnTo>
                  <a:lnTo>
                    <a:pt x="8437568" y="2259288"/>
                  </a:lnTo>
                  <a:lnTo>
                    <a:pt x="8395831" y="2278435"/>
                  </a:lnTo>
                  <a:lnTo>
                    <a:pt x="8351590" y="2292557"/>
                  </a:lnTo>
                  <a:lnTo>
                    <a:pt x="8305203" y="2301295"/>
                  </a:lnTo>
                  <a:lnTo>
                    <a:pt x="8257032" y="2304288"/>
                  </a:lnTo>
                  <a:lnTo>
                    <a:pt x="384060" y="2304288"/>
                  </a:lnTo>
                  <a:lnTo>
                    <a:pt x="335884" y="2301295"/>
                  </a:lnTo>
                  <a:lnTo>
                    <a:pt x="289493" y="2292557"/>
                  </a:lnTo>
                  <a:lnTo>
                    <a:pt x="245248" y="2278435"/>
                  </a:lnTo>
                  <a:lnTo>
                    <a:pt x="203509" y="2259288"/>
                  </a:lnTo>
                  <a:lnTo>
                    <a:pt x="164636" y="2235475"/>
                  </a:lnTo>
                  <a:lnTo>
                    <a:pt x="128988" y="2207358"/>
                  </a:lnTo>
                  <a:lnTo>
                    <a:pt x="96926" y="2175296"/>
                  </a:lnTo>
                  <a:lnTo>
                    <a:pt x="68809" y="2139648"/>
                  </a:lnTo>
                  <a:lnTo>
                    <a:pt x="44997" y="2100776"/>
                  </a:lnTo>
                  <a:lnTo>
                    <a:pt x="25851" y="2059039"/>
                  </a:lnTo>
                  <a:lnTo>
                    <a:pt x="11729" y="2014798"/>
                  </a:lnTo>
                  <a:lnTo>
                    <a:pt x="2992" y="1968411"/>
                  </a:lnTo>
                  <a:lnTo>
                    <a:pt x="0" y="1920239"/>
                  </a:lnTo>
                  <a:lnTo>
                    <a:pt x="0" y="384048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42061" y="2083054"/>
            <a:ext cx="8336915" cy="38817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>
                <a:latin typeface="Calibri"/>
                <a:cs typeface="Calibri"/>
              </a:rPr>
              <a:t>Sintaxa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spc="-10">
                <a:solidFill>
                  <a:srgbClr val="FF0000"/>
                </a:solidFill>
                <a:latin typeface="Calibri"/>
                <a:cs typeface="Calibri"/>
              </a:rPr>
              <a:t>INSERT </a:t>
            </a:r>
            <a:r>
              <a:rPr sz="3200" b="1" spc="-20">
                <a:solidFill>
                  <a:srgbClr val="FF0000"/>
                </a:solidFill>
                <a:latin typeface="Calibri"/>
                <a:cs typeface="Calibri"/>
              </a:rPr>
              <a:t>INTO </a:t>
            </a:r>
            <a:r>
              <a:rPr sz="3200" b="1" i="1" spc="-5">
                <a:solidFill>
                  <a:srgbClr val="FF0000"/>
                </a:solidFill>
                <a:latin typeface="Calibri"/>
                <a:cs typeface="Calibri"/>
              </a:rPr>
              <a:t>tabela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[ </a:t>
            </a:r>
            <a:r>
              <a:rPr sz="3200" b="1" spc="-5">
                <a:solidFill>
                  <a:srgbClr val="FF0000"/>
                </a:solidFill>
                <a:latin typeface="Calibri"/>
                <a:cs typeface="Calibri"/>
              </a:rPr>
              <a:t>coloana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(, </a:t>
            </a:r>
            <a:r>
              <a:rPr sz="3200" b="1" spc="-5">
                <a:solidFill>
                  <a:srgbClr val="FF0000"/>
                </a:solidFill>
                <a:latin typeface="Calibri"/>
                <a:cs typeface="Calibri"/>
              </a:rPr>
              <a:t>coloana)</a:t>
            </a:r>
            <a:r>
              <a:rPr sz="3200" b="1" spc="-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i="1" spc="-5">
                <a:solidFill>
                  <a:srgbClr val="FF0000"/>
                </a:solidFill>
                <a:latin typeface="Calibri"/>
                <a:cs typeface="Calibri"/>
              </a:rPr>
              <a:t>subquery(subcerere)</a:t>
            </a:r>
            <a:r>
              <a:rPr sz="3200" b="1" spc="-5">
                <a:solidFill>
                  <a:srgbClr val="FF0000"/>
                </a:solidFill>
                <a:latin typeface="Calibri"/>
                <a:cs typeface="Calibri"/>
              </a:rPr>
              <a:t>;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400">
              <a:latin typeface="Calibri"/>
              <a:cs typeface="Calibri"/>
            </a:endParaRPr>
          </a:p>
          <a:p>
            <a:pPr marL="188595">
              <a:lnSpc>
                <a:spcPct val="100000"/>
              </a:lnSpc>
            </a:pPr>
            <a:r>
              <a:rPr sz="2800" b="1" i="1" spc="-10">
                <a:solidFill>
                  <a:srgbClr val="FF0000"/>
                </a:solidFill>
                <a:latin typeface="Calibri"/>
                <a:cs typeface="Calibri"/>
              </a:rPr>
              <a:t>tabela </a:t>
            </a:r>
            <a:r>
              <a:rPr sz="2800" b="1" spc="-5">
                <a:solidFill>
                  <a:srgbClr val="FF0000"/>
                </a:solidFill>
                <a:latin typeface="Calibri"/>
                <a:cs typeface="Calibri"/>
              </a:rPr>
              <a:t>– </a:t>
            </a:r>
            <a:r>
              <a:rPr sz="2800" spc="-10">
                <a:latin typeface="Calibri"/>
                <a:cs typeface="Calibri"/>
              </a:rPr>
              <a:t>numele</a:t>
            </a:r>
            <a:r>
              <a:rPr sz="2800" spc="5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tabelei</a:t>
            </a:r>
            <a:endParaRPr sz="2800">
              <a:latin typeface="Calibri"/>
              <a:cs typeface="Calibri"/>
            </a:endParaRPr>
          </a:p>
          <a:p>
            <a:pPr marL="188595">
              <a:lnSpc>
                <a:spcPct val="100000"/>
              </a:lnSpc>
            </a:pPr>
            <a:r>
              <a:rPr sz="2800" b="1" i="1" spc="-10">
                <a:solidFill>
                  <a:srgbClr val="FF0000"/>
                </a:solidFill>
                <a:latin typeface="Calibri"/>
                <a:cs typeface="Calibri"/>
              </a:rPr>
              <a:t>coloana </a:t>
            </a:r>
            <a:r>
              <a:rPr sz="2800" b="1" i="1" spc="-5">
                <a:solidFill>
                  <a:srgbClr val="FF0000"/>
                </a:solidFill>
                <a:latin typeface="Calibri"/>
                <a:cs typeface="Calibri"/>
              </a:rPr>
              <a:t>– </a:t>
            </a:r>
            <a:r>
              <a:rPr sz="2800" spc="-10">
                <a:latin typeface="Calibri"/>
                <a:cs typeface="Calibri"/>
              </a:rPr>
              <a:t>numele câmpului din</a:t>
            </a:r>
            <a:r>
              <a:rPr sz="2800" spc="9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  <a:p>
            <a:pPr marL="531495" marR="5080" indent="-342900">
              <a:lnSpc>
                <a:spcPct val="100000"/>
              </a:lnSpc>
              <a:spcBef>
                <a:spcPts val="5"/>
              </a:spcBef>
            </a:pPr>
            <a:r>
              <a:rPr sz="2800" b="1" i="1" spc="-5">
                <a:solidFill>
                  <a:srgbClr val="FF0000"/>
                </a:solidFill>
                <a:latin typeface="Calibri"/>
                <a:cs typeface="Calibri"/>
              </a:rPr>
              <a:t>subquery </a:t>
            </a:r>
            <a:r>
              <a:rPr sz="2800" b="1" i="1" spc="-10">
                <a:solidFill>
                  <a:srgbClr val="FF0000"/>
                </a:solidFill>
                <a:latin typeface="Calibri"/>
                <a:cs typeface="Calibri"/>
              </a:rPr>
              <a:t>(subinterogare) </a:t>
            </a:r>
            <a:r>
              <a:rPr sz="2800" b="1" i="1" spc="-5">
                <a:solidFill>
                  <a:srgbClr val="FF0000"/>
                </a:solidFill>
                <a:latin typeface="Calibri"/>
                <a:cs typeface="Calibri"/>
              </a:rPr>
              <a:t>– </a:t>
            </a:r>
            <a:r>
              <a:rPr sz="2800" spc="-5">
                <a:latin typeface="Calibri"/>
                <a:cs typeface="Calibri"/>
              </a:rPr>
              <a:t>subquery-ul </a:t>
            </a:r>
            <a:r>
              <a:rPr sz="2800" spc="-20">
                <a:latin typeface="Calibri"/>
                <a:cs typeface="Calibri"/>
              </a:rPr>
              <a:t>care </a:t>
            </a:r>
            <a:r>
              <a:rPr sz="2800" spc="-15">
                <a:latin typeface="Calibri"/>
                <a:cs typeface="Calibri"/>
              </a:rPr>
              <a:t>returnează  </a:t>
            </a:r>
            <a:r>
              <a:rPr sz="2800" spc="-10">
                <a:latin typeface="Calibri"/>
                <a:cs typeface="Calibri"/>
              </a:rPr>
              <a:t>câmpurile din cealaltă</a:t>
            </a:r>
            <a:r>
              <a:rPr sz="2800" spc="4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501172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5725" marR="5080" indent="-135572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FEEA11F6-3E6E-4F37-8103-D02D80B260E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29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4065" y="1922145"/>
            <a:ext cx="8295640" cy="354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300" b="1" i="1">
                <a:latin typeface="Calibri"/>
                <a:cs typeface="Calibri"/>
              </a:rPr>
              <a:t>Numărul </a:t>
            </a:r>
            <a:r>
              <a:rPr sz="3300" b="1" i="1" spc="-5">
                <a:latin typeface="Calibri"/>
                <a:cs typeface="Calibri"/>
              </a:rPr>
              <a:t>de </a:t>
            </a:r>
            <a:r>
              <a:rPr sz="3300" b="1" i="1" spc="-10">
                <a:latin typeface="Calibri"/>
                <a:cs typeface="Calibri"/>
              </a:rPr>
              <a:t>coloane </a:t>
            </a:r>
            <a:r>
              <a:rPr sz="3300" b="1" i="1">
                <a:latin typeface="Calibri"/>
                <a:cs typeface="Calibri"/>
              </a:rPr>
              <a:t>şi tipurile </a:t>
            </a:r>
            <a:r>
              <a:rPr sz="3300" b="1" i="1" spc="-5">
                <a:latin typeface="Calibri"/>
                <a:cs typeface="Calibri"/>
              </a:rPr>
              <a:t>de </a:t>
            </a:r>
            <a:r>
              <a:rPr sz="3300" b="1" i="1" spc="-20">
                <a:latin typeface="Calibri"/>
                <a:cs typeface="Calibri"/>
              </a:rPr>
              <a:t>date </a:t>
            </a:r>
            <a:r>
              <a:rPr sz="3300" b="1" i="1" spc="-5">
                <a:latin typeface="Calibri"/>
                <a:cs typeface="Calibri"/>
              </a:rPr>
              <a:t>din </a:t>
            </a:r>
            <a:r>
              <a:rPr sz="3300" b="1" i="1" spc="-15">
                <a:latin typeface="Calibri"/>
                <a:cs typeface="Calibri"/>
              </a:rPr>
              <a:t>lista  </a:t>
            </a:r>
            <a:r>
              <a:rPr sz="3300" b="1" i="1" spc="-5">
                <a:latin typeface="Calibri"/>
                <a:cs typeface="Calibri"/>
              </a:rPr>
              <a:t>câmpurilor</a:t>
            </a:r>
            <a:r>
              <a:rPr sz="3300" spc="-5">
                <a:latin typeface="Calibri"/>
                <a:cs typeface="Calibri"/>
              </a:rPr>
              <a:t> din </a:t>
            </a:r>
            <a:r>
              <a:rPr sz="3300" spc="-15">
                <a:latin typeface="Calibri"/>
                <a:cs typeface="Calibri"/>
              </a:rPr>
              <a:t>clauza </a:t>
            </a:r>
            <a:r>
              <a:rPr sz="3300" b="1" spc="-10">
                <a:solidFill>
                  <a:srgbClr val="0000FF"/>
                </a:solidFill>
                <a:latin typeface="Calibri"/>
                <a:cs typeface="Calibri"/>
              </a:rPr>
              <a:t>INSERT </a:t>
            </a:r>
            <a:r>
              <a:rPr sz="3300" b="1" spc="-10">
                <a:solidFill>
                  <a:srgbClr val="FF0000"/>
                </a:solidFill>
                <a:latin typeface="Calibri"/>
                <a:cs typeface="Calibri"/>
              </a:rPr>
              <a:t>trebuie </a:t>
            </a:r>
            <a:r>
              <a:rPr sz="3300" b="1">
                <a:solidFill>
                  <a:srgbClr val="FF0000"/>
                </a:solidFill>
                <a:latin typeface="Calibri"/>
                <a:cs typeface="Calibri"/>
              </a:rPr>
              <a:t>să </a:t>
            </a:r>
            <a:r>
              <a:rPr sz="3300" b="1" spc="-5">
                <a:solidFill>
                  <a:srgbClr val="FF0000"/>
                </a:solidFill>
                <a:latin typeface="Calibri"/>
                <a:cs typeface="Calibri"/>
              </a:rPr>
              <a:t>se  </a:t>
            </a:r>
            <a:r>
              <a:rPr sz="3300" b="1" spc="-10">
                <a:solidFill>
                  <a:srgbClr val="FF0000"/>
                </a:solidFill>
                <a:latin typeface="Calibri"/>
                <a:cs typeface="Calibri"/>
              </a:rPr>
              <a:t>potrivească </a:t>
            </a:r>
            <a:r>
              <a:rPr sz="3300" b="1" i="1">
                <a:latin typeface="Calibri"/>
                <a:cs typeface="Calibri"/>
              </a:rPr>
              <a:t>cu </a:t>
            </a:r>
            <a:r>
              <a:rPr sz="3300" b="1" i="1" spc="-10">
                <a:latin typeface="Calibri"/>
                <a:cs typeface="Calibri"/>
              </a:rPr>
              <a:t>valorile </a:t>
            </a:r>
            <a:r>
              <a:rPr sz="3300" b="1" i="1">
                <a:latin typeface="Calibri"/>
                <a:cs typeface="Calibri"/>
              </a:rPr>
              <a:t>şi </a:t>
            </a:r>
            <a:r>
              <a:rPr sz="3300" b="1" i="1" spc="-5">
                <a:latin typeface="Calibri"/>
                <a:cs typeface="Calibri"/>
              </a:rPr>
              <a:t>tipurile de </a:t>
            </a:r>
            <a:r>
              <a:rPr sz="3300" b="1" i="1" spc="-20">
                <a:latin typeface="Calibri"/>
                <a:cs typeface="Calibri"/>
              </a:rPr>
              <a:t>date </a:t>
            </a:r>
            <a:r>
              <a:rPr sz="3300" b="1" i="1" spc="-5">
                <a:latin typeface="Calibri"/>
                <a:cs typeface="Calibri"/>
              </a:rPr>
              <a:t>din</a:t>
            </a:r>
            <a:r>
              <a:rPr sz="3300" spc="-5">
                <a:latin typeface="Calibri"/>
                <a:cs typeface="Calibri"/>
              </a:rPr>
              <a:t> </a:t>
            </a:r>
            <a:r>
              <a:rPr sz="3300" spc="-5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3300" b="1" i="1" spc="-30">
                <a:solidFill>
                  <a:srgbClr val="7030A0"/>
                </a:solidFill>
                <a:latin typeface="Calibri"/>
                <a:cs typeface="Calibri"/>
              </a:rPr>
              <a:t>subquery</a:t>
            </a:r>
            <a:r>
              <a:rPr sz="3300" b="1" i="1" spc="-3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endParaRPr sz="3300" b="1" i="1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200">
              <a:latin typeface="Calibri"/>
              <a:cs typeface="Calibri"/>
            </a:endParaRPr>
          </a:p>
          <a:p>
            <a:pPr marL="355600" marR="65913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300" b="1" i="1" spc="-20">
                <a:latin typeface="Calibri"/>
                <a:cs typeface="Calibri"/>
              </a:rPr>
              <a:t>Pentru </a:t>
            </a:r>
            <a:r>
              <a:rPr sz="3300" b="1" i="1">
                <a:latin typeface="Calibri"/>
                <a:cs typeface="Calibri"/>
              </a:rPr>
              <a:t>a </a:t>
            </a:r>
            <a:r>
              <a:rPr sz="3300" b="1" i="1" spc="-15">
                <a:latin typeface="Calibri"/>
                <a:cs typeface="Calibri"/>
              </a:rPr>
              <a:t>creea </a:t>
            </a:r>
            <a:r>
              <a:rPr sz="3300" b="1" i="1">
                <a:latin typeface="Calibri"/>
                <a:cs typeface="Calibri"/>
              </a:rPr>
              <a:t>o </a:t>
            </a:r>
            <a:r>
              <a:rPr sz="3300" b="1" i="1" spc="-10">
                <a:latin typeface="Calibri"/>
                <a:cs typeface="Calibri"/>
              </a:rPr>
              <a:t>copie </a:t>
            </a:r>
            <a:r>
              <a:rPr sz="3300">
                <a:latin typeface="Calibri"/>
                <a:cs typeface="Calibri"/>
              </a:rPr>
              <a:t>a </a:t>
            </a:r>
            <a:r>
              <a:rPr sz="3300" spc="-5">
                <a:latin typeface="Calibri"/>
                <a:cs typeface="Calibri"/>
              </a:rPr>
              <a:t>linilor unei </a:t>
            </a:r>
            <a:r>
              <a:rPr sz="3300" spc="-10">
                <a:latin typeface="Calibri"/>
                <a:cs typeface="Calibri"/>
              </a:rPr>
              <a:t>tabele,  </a:t>
            </a:r>
            <a:r>
              <a:rPr sz="3300" spc="-15">
                <a:latin typeface="Calibri"/>
                <a:cs typeface="Calibri"/>
              </a:rPr>
              <a:t>vom folosi </a:t>
            </a:r>
            <a:r>
              <a:rPr sz="3300" b="1" spc="-10">
                <a:solidFill>
                  <a:srgbClr val="0000FF"/>
                </a:solidFill>
                <a:latin typeface="Calibri"/>
                <a:cs typeface="Calibri"/>
              </a:rPr>
              <a:t>SELECT </a:t>
            </a:r>
            <a:r>
              <a:rPr sz="3300" b="1">
                <a:solidFill>
                  <a:srgbClr val="0000FF"/>
                </a:solidFill>
                <a:latin typeface="Calibri"/>
                <a:cs typeface="Calibri"/>
              </a:rPr>
              <a:t>* </a:t>
            </a:r>
            <a:r>
              <a:rPr sz="3300" spc="-5">
                <a:latin typeface="Calibri"/>
                <a:cs typeface="Calibri"/>
              </a:rPr>
              <a:t>în</a:t>
            </a:r>
            <a:r>
              <a:rPr sz="3300" spc="70">
                <a:latin typeface="Calibri"/>
                <a:cs typeface="Calibri"/>
              </a:rPr>
              <a:t> </a:t>
            </a:r>
            <a:r>
              <a:rPr sz="3300" b="1" i="1" spc="-30">
                <a:solidFill>
                  <a:srgbClr val="FF0000"/>
                </a:solidFill>
                <a:latin typeface="Calibri"/>
                <a:cs typeface="Calibri"/>
              </a:rPr>
              <a:t>subquery.</a:t>
            </a:r>
            <a:endParaRPr sz="3300" b="1" i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190" y="192150"/>
            <a:ext cx="8023859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65500" marR="5080" indent="-3353435">
              <a:lnSpc>
                <a:spcPct val="100000"/>
              </a:lnSpc>
              <a:spcBef>
                <a:spcPts val="95"/>
              </a:spcBef>
            </a:pPr>
            <a:r>
              <a:rPr sz="4000" b="1" spc="-5" err="1">
                <a:solidFill>
                  <a:srgbClr val="FF0000"/>
                </a:solidFill>
              </a:rPr>
              <a:t>Limbajul</a:t>
            </a:r>
            <a:r>
              <a:rPr sz="4000" b="1" spc="-5">
                <a:solidFill>
                  <a:srgbClr val="FF0000"/>
                </a:solidFill>
              </a:rPr>
              <a:t> de </a:t>
            </a:r>
            <a:r>
              <a:rPr sz="4000" b="1" spc="-15">
                <a:solidFill>
                  <a:srgbClr val="FF0000"/>
                </a:solidFill>
              </a:rPr>
              <a:t>manipulare </a:t>
            </a:r>
            <a:r>
              <a:rPr sz="4000" b="1" spc="-5">
                <a:solidFill>
                  <a:srgbClr val="FF0000"/>
                </a:solidFill>
              </a:rPr>
              <a:t>al </a:t>
            </a:r>
            <a:r>
              <a:rPr sz="4000" b="1" spc="-20">
                <a:solidFill>
                  <a:srgbClr val="FF0000"/>
                </a:solidFill>
              </a:rPr>
              <a:t>datelor  </a:t>
            </a:r>
            <a:r>
              <a:rPr sz="4000" b="1" spc="-5">
                <a:solidFill>
                  <a:srgbClr val="FF0000"/>
                </a:solidFill>
              </a:rPr>
              <a:t>(LMD)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F6FDD3EF-9C55-4D58-AC20-C10A6E12D396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3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5642" y="1636268"/>
            <a:ext cx="8077834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153795" indent="570865">
              <a:lnSpc>
                <a:spcPct val="100000"/>
              </a:lnSpc>
              <a:spcBef>
                <a:spcPts val="105"/>
              </a:spcBef>
            </a:pPr>
            <a:r>
              <a:rPr sz="3200" b="1" spc="-5">
                <a:latin typeface="Calibri"/>
                <a:cs typeface="Calibri"/>
              </a:rPr>
              <a:t>L</a:t>
            </a:r>
            <a:r>
              <a:rPr sz="3200" spc="-5">
                <a:latin typeface="Calibri"/>
                <a:cs typeface="Calibri"/>
              </a:rPr>
              <a:t>imbajul de </a:t>
            </a:r>
            <a:r>
              <a:rPr lang="en-US" sz="3200" b="1" spc="-5" err="1">
                <a:latin typeface="Calibri"/>
                <a:cs typeface="Calibri"/>
              </a:rPr>
              <a:t>M</a:t>
            </a:r>
            <a:r>
              <a:rPr sz="3200" spc="-5" err="1">
                <a:latin typeface="Calibri"/>
                <a:cs typeface="Calibri"/>
              </a:rPr>
              <a:t>anipulare</a:t>
            </a:r>
            <a:r>
              <a:rPr sz="3200" spc="-5">
                <a:latin typeface="Calibri"/>
                <a:cs typeface="Calibri"/>
              </a:rPr>
              <a:t> </a:t>
            </a:r>
            <a:r>
              <a:rPr sz="3200">
                <a:latin typeface="Calibri"/>
                <a:cs typeface="Calibri"/>
              </a:rPr>
              <a:t>al </a:t>
            </a:r>
            <a:r>
              <a:rPr lang="en-US" sz="3200" b="1" spc="-10" err="1">
                <a:latin typeface="Calibri"/>
                <a:cs typeface="Calibri"/>
              </a:rPr>
              <a:t>D</a:t>
            </a:r>
            <a:r>
              <a:rPr sz="3200" spc="-10" err="1">
                <a:latin typeface="Calibri"/>
                <a:cs typeface="Calibri"/>
              </a:rPr>
              <a:t>atelor</a:t>
            </a:r>
            <a:r>
              <a:rPr sz="3200" spc="-10">
                <a:latin typeface="Calibri"/>
                <a:cs typeface="Calibri"/>
              </a:rPr>
              <a:t> </a:t>
            </a:r>
            <a:r>
              <a:rPr sz="3200" spc="-20">
                <a:latin typeface="Calibri"/>
                <a:cs typeface="Calibri"/>
              </a:rPr>
              <a:t>este  </a:t>
            </a:r>
            <a:r>
              <a:rPr sz="3200" spc="-5">
                <a:latin typeface="Calibri"/>
                <a:cs typeface="Calibri"/>
              </a:rPr>
              <a:t>nucleul </a:t>
            </a:r>
            <a:r>
              <a:rPr sz="3200">
                <a:latin typeface="Calibri"/>
                <a:cs typeface="Calibri"/>
              </a:rPr>
              <a:t>limbajului</a:t>
            </a:r>
            <a:r>
              <a:rPr sz="3200" spc="35">
                <a:latin typeface="Calibri"/>
                <a:cs typeface="Calibri"/>
              </a:rPr>
              <a:t>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SQL</a:t>
            </a:r>
            <a:r>
              <a:rPr sz="3200">
                <a:latin typeface="Calibri"/>
                <a:cs typeface="Calibri"/>
              </a:rPr>
              <a:t>.</a:t>
            </a:r>
          </a:p>
          <a:p>
            <a:pPr marL="12700" marR="5080" indent="570865">
              <a:lnSpc>
                <a:spcPct val="100000"/>
              </a:lnSpc>
            </a:pPr>
            <a:r>
              <a:rPr sz="3200" spc="-5">
                <a:latin typeface="Calibri"/>
                <a:cs typeface="Calibri"/>
              </a:rPr>
              <a:t>Când doriţi să </a:t>
            </a:r>
            <a:r>
              <a:rPr sz="3200" spc="-10">
                <a:latin typeface="Calibri"/>
                <a:cs typeface="Calibri"/>
              </a:rPr>
              <a:t>adăugaţi, </a:t>
            </a:r>
            <a:r>
              <a:rPr sz="3200" spc="-5">
                <a:latin typeface="Calibri"/>
                <a:cs typeface="Calibri"/>
              </a:rPr>
              <a:t>să actualizaţi, sau să  </a:t>
            </a:r>
            <a:r>
              <a:rPr sz="3200" spc="-20">
                <a:latin typeface="Calibri"/>
                <a:cs typeface="Calibri"/>
              </a:rPr>
              <a:t>ştergeţi date </a:t>
            </a:r>
            <a:r>
              <a:rPr sz="3200" spc="-5">
                <a:latin typeface="Calibri"/>
                <a:cs typeface="Calibri"/>
              </a:rPr>
              <a:t>din </a:t>
            </a:r>
            <a:r>
              <a:rPr sz="3200" spc="-20">
                <a:latin typeface="Calibri"/>
                <a:cs typeface="Calibri"/>
              </a:rPr>
              <a:t>baza </a:t>
            </a:r>
            <a:r>
              <a:rPr sz="3200" spc="-5">
                <a:latin typeface="Calibri"/>
                <a:cs typeface="Calibri"/>
              </a:rPr>
              <a:t>de </a:t>
            </a:r>
            <a:r>
              <a:rPr sz="3200" spc="-15">
                <a:latin typeface="Calibri"/>
                <a:cs typeface="Calibri"/>
              </a:rPr>
              <a:t>date, </a:t>
            </a:r>
            <a:r>
              <a:rPr sz="3200" spc="-20">
                <a:latin typeface="Calibri"/>
                <a:cs typeface="Calibri"/>
              </a:rPr>
              <a:t>executaţi </a:t>
            </a:r>
            <a:r>
              <a:rPr sz="3200" spc="-10">
                <a:latin typeface="Calibri"/>
                <a:cs typeface="Calibri"/>
              </a:rPr>
              <a:t>comenzi  </a:t>
            </a:r>
            <a:r>
              <a:rPr sz="3200" b="1" spc="-10">
                <a:solidFill>
                  <a:srgbClr val="0000FF"/>
                </a:solidFill>
                <a:latin typeface="Calibri"/>
                <a:cs typeface="Calibri"/>
              </a:rPr>
              <a:t>DML(Data </a:t>
            </a:r>
            <a:r>
              <a:rPr sz="3200" b="1" spc="-5">
                <a:solidFill>
                  <a:srgbClr val="0000FF"/>
                </a:solidFill>
                <a:latin typeface="Calibri"/>
                <a:cs typeface="Calibri"/>
              </a:rPr>
              <a:t>Manipulation</a:t>
            </a:r>
            <a:r>
              <a:rPr sz="3200" b="1" spc="-7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200" b="1" spc="-5">
                <a:solidFill>
                  <a:srgbClr val="0000FF"/>
                </a:solidFill>
                <a:latin typeface="Calibri"/>
                <a:cs typeface="Calibri"/>
              </a:rPr>
              <a:t>Language).</a:t>
            </a:r>
            <a:endParaRPr sz="3200">
              <a:latin typeface="Calibri"/>
              <a:cs typeface="Calibri"/>
            </a:endParaRPr>
          </a:p>
          <a:p>
            <a:pPr marL="12700" marR="304165" indent="570865">
              <a:lnSpc>
                <a:spcPct val="100000"/>
              </a:lnSpc>
            </a:pPr>
            <a:r>
              <a:rPr sz="3200" b="1" i="1">
                <a:solidFill>
                  <a:srgbClr val="FF0000"/>
                </a:solidFill>
                <a:latin typeface="Calibri"/>
                <a:cs typeface="Calibri"/>
              </a:rPr>
              <a:t>O </a:t>
            </a:r>
            <a:r>
              <a:rPr sz="3200" b="1" i="1" spc="-5">
                <a:solidFill>
                  <a:srgbClr val="FF0000"/>
                </a:solidFill>
                <a:latin typeface="Calibri"/>
                <a:cs typeface="Calibri"/>
              </a:rPr>
              <a:t>colecţie de comenzi </a:t>
            </a:r>
            <a:r>
              <a:rPr sz="3200" b="1" i="1" spc="-5">
                <a:solidFill>
                  <a:srgbClr val="0000FF"/>
                </a:solidFill>
                <a:latin typeface="Calibri"/>
                <a:cs typeface="Calibri"/>
              </a:rPr>
              <a:t>DML </a:t>
            </a:r>
            <a:r>
              <a:rPr sz="3200" b="1" i="1" spc="-10">
                <a:solidFill>
                  <a:srgbClr val="FF0000"/>
                </a:solidFill>
                <a:latin typeface="Calibri"/>
                <a:cs typeface="Calibri"/>
              </a:rPr>
              <a:t>care </a:t>
            </a:r>
            <a:r>
              <a:rPr sz="3200" b="1" i="1" spc="-15">
                <a:solidFill>
                  <a:srgbClr val="FF0000"/>
                </a:solidFill>
                <a:latin typeface="Calibri"/>
                <a:cs typeface="Calibri"/>
              </a:rPr>
              <a:t>formează </a:t>
            </a:r>
            <a:r>
              <a:rPr sz="3200" b="1" i="1">
                <a:solidFill>
                  <a:srgbClr val="FF0000"/>
                </a:solidFill>
                <a:latin typeface="Calibri"/>
                <a:cs typeface="Calibri"/>
              </a:rPr>
              <a:t>o  </a:t>
            </a:r>
            <a:r>
              <a:rPr sz="3200" b="1" i="1" spc="-20">
                <a:solidFill>
                  <a:srgbClr val="FF0000"/>
                </a:solidFill>
                <a:latin typeface="Calibri"/>
                <a:cs typeface="Calibri"/>
              </a:rPr>
              <a:t>unitate </a:t>
            </a:r>
            <a:r>
              <a:rPr sz="3200" b="1" i="1" spc="-5">
                <a:solidFill>
                  <a:srgbClr val="FF0000"/>
                </a:solidFill>
                <a:latin typeface="Calibri"/>
                <a:cs typeface="Calibri"/>
              </a:rPr>
              <a:t>logică </a:t>
            </a:r>
            <a:r>
              <a:rPr sz="3200" b="1" i="1" spc="-15">
                <a:solidFill>
                  <a:srgbClr val="FF0000"/>
                </a:solidFill>
                <a:latin typeface="Calibri"/>
                <a:cs typeface="Calibri"/>
              </a:rPr>
              <a:t>reprezintă </a:t>
            </a:r>
            <a:r>
              <a:rPr sz="3200" b="1" i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200" b="1" i="1" spc="9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10">
                <a:solidFill>
                  <a:srgbClr val="FF0000"/>
                </a:solidFill>
                <a:latin typeface="Calibri"/>
                <a:cs typeface="Calibri"/>
              </a:rPr>
              <a:t>tranzacţie.</a:t>
            </a:r>
            <a:endParaRPr sz="3200" b="1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501172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5725" marR="5080" indent="-135572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B71958BD-C342-47F3-894D-BBEA45BF8AA6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30</a:t>
            </a:fld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19408" y="4354004"/>
            <a:ext cx="3338195" cy="2042795"/>
            <a:chOff x="4919408" y="4354004"/>
            <a:chExt cx="3338195" cy="2042795"/>
          </a:xfrm>
        </p:grpSpPr>
        <p:sp>
          <p:nvSpPr>
            <p:cNvPr id="5" name="object 5"/>
            <p:cNvSpPr/>
            <p:nvPr/>
          </p:nvSpPr>
          <p:spPr>
            <a:xfrm>
              <a:off x="4932426" y="4367021"/>
              <a:ext cx="3312160" cy="2016760"/>
            </a:xfrm>
            <a:custGeom>
              <a:avLst/>
              <a:gdLst/>
              <a:ahLst/>
              <a:cxnLst/>
              <a:rect l="l" t="t" r="r" b="b"/>
              <a:pathLst>
                <a:path w="3312159" h="2016760">
                  <a:moveTo>
                    <a:pt x="2975609" y="0"/>
                  </a:moveTo>
                  <a:lnTo>
                    <a:pt x="336041" y="0"/>
                  </a:lnTo>
                  <a:lnTo>
                    <a:pt x="286394" y="3644"/>
                  </a:lnTo>
                  <a:lnTo>
                    <a:pt x="239004" y="14231"/>
                  </a:lnTo>
                  <a:lnTo>
                    <a:pt x="194394" y="31239"/>
                  </a:lnTo>
                  <a:lnTo>
                    <a:pt x="153082" y="54149"/>
                  </a:lnTo>
                  <a:lnTo>
                    <a:pt x="115591" y="82440"/>
                  </a:lnTo>
                  <a:lnTo>
                    <a:pt x="82440" y="115591"/>
                  </a:lnTo>
                  <a:lnTo>
                    <a:pt x="54149" y="153082"/>
                  </a:lnTo>
                  <a:lnTo>
                    <a:pt x="31239" y="194394"/>
                  </a:lnTo>
                  <a:lnTo>
                    <a:pt x="14231" y="239004"/>
                  </a:lnTo>
                  <a:lnTo>
                    <a:pt x="3644" y="286394"/>
                  </a:lnTo>
                  <a:lnTo>
                    <a:pt x="0" y="336041"/>
                  </a:lnTo>
                  <a:lnTo>
                    <a:pt x="0" y="1680209"/>
                  </a:lnTo>
                  <a:lnTo>
                    <a:pt x="3644" y="1729866"/>
                  </a:lnTo>
                  <a:lnTo>
                    <a:pt x="14231" y="1777261"/>
                  </a:lnTo>
                  <a:lnTo>
                    <a:pt x="31239" y="1821874"/>
                  </a:lnTo>
                  <a:lnTo>
                    <a:pt x="54149" y="1863185"/>
                  </a:lnTo>
                  <a:lnTo>
                    <a:pt x="82440" y="1900675"/>
                  </a:lnTo>
                  <a:lnTo>
                    <a:pt x="115591" y="1933824"/>
                  </a:lnTo>
                  <a:lnTo>
                    <a:pt x="153082" y="1962112"/>
                  </a:lnTo>
                  <a:lnTo>
                    <a:pt x="194394" y="1985018"/>
                  </a:lnTo>
                  <a:lnTo>
                    <a:pt x="239004" y="2002023"/>
                  </a:lnTo>
                  <a:lnTo>
                    <a:pt x="286394" y="2012608"/>
                  </a:lnTo>
                  <a:lnTo>
                    <a:pt x="336041" y="2016252"/>
                  </a:lnTo>
                  <a:lnTo>
                    <a:pt x="2975609" y="2016252"/>
                  </a:lnTo>
                  <a:lnTo>
                    <a:pt x="3025257" y="2012608"/>
                  </a:lnTo>
                  <a:lnTo>
                    <a:pt x="3072647" y="2002023"/>
                  </a:lnTo>
                  <a:lnTo>
                    <a:pt x="3117257" y="1985018"/>
                  </a:lnTo>
                  <a:lnTo>
                    <a:pt x="3158569" y="1962112"/>
                  </a:lnTo>
                  <a:lnTo>
                    <a:pt x="3196060" y="1933824"/>
                  </a:lnTo>
                  <a:lnTo>
                    <a:pt x="3229211" y="1900675"/>
                  </a:lnTo>
                  <a:lnTo>
                    <a:pt x="3257502" y="1863185"/>
                  </a:lnTo>
                  <a:lnTo>
                    <a:pt x="3280412" y="1821874"/>
                  </a:lnTo>
                  <a:lnTo>
                    <a:pt x="3297420" y="1777261"/>
                  </a:lnTo>
                  <a:lnTo>
                    <a:pt x="3308007" y="1729866"/>
                  </a:lnTo>
                  <a:lnTo>
                    <a:pt x="3311652" y="1680209"/>
                  </a:lnTo>
                  <a:lnTo>
                    <a:pt x="3311652" y="336041"/>
                  </a:lnTo>
                  <a:lnTo>
                    <a:pt x="3308007" y="286394"/>
                  </a:lnTo>
                  <a:lnTo>
                    <a:pt x="3297420" y="239004"/>
                  </a:lnTo>
                  <a:lnTo>
                    <a:pt x="3280412" y="194394"/>
                  </a:lnTo>
                  <a:lnTo>
                    <a:pt x="3257502" y="153082"/>
                  </a:lnTo>
                  <a:lnTo>
                    <a:pt x="3229211" y="115591"/>
                  </a:lnTo>
                  <a:lnTo>
                    <a:pt x="3196060" y="82440"/>
                  </a:lnTo>
                  <a:lnTo>
                    <a:pt x="3158569" y="54149"/>
                  </a:lnTo>
                  <a:lnTo>
                    <a:pt x="3117257" y="31239"/>
                  </a:lnTo>
                  <a:lnTo>
                    <a:pt x="3072647" y="14231"/>
                  </a:lnTo>
                  <a:lnTo>
                    <a:pt x="3025257" y="3644"/>
                  </a:lnTo>
                  <a:lnTo>
                    <a:pt x="297560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32426" y="4367021"/>
              <a:ext cx="3312160" cy="2016760"/>
            </a:xfrm>
            <a:custGeom>
              <a:avLst/>
              <a:gdLst/>
              <a:ahLst/>
              <a:cxnLst/>
              <a:rect l="l" t="t" r="r" b="b"/>
              <a:pathLst>
                <a:path w="3312159" h="2016760">
                  <a:moveTo>
                    <a:pt x="0" y="336041"/>
                  </a:moveTo>
                  <a:lnTo>
                    <a:pt x="3644" y="286394"/>
                  </a:lnTo>
                  <a:lnTo>
                    <a:pt x="14231" y="239004"/>
                  </a:lnTo>
                  <a:lnTo>
                    <a:pt x="31239" y="194394"/>
                  </a:lnTo>
                  <a:lnTo>
                    <a:pt x="54149" y="153082"/>
                  </a:lnTo>
                  <a:lnTo>
                    <a:pt x="82440" y="115591"/>
                  </a:lnTo>
                  <a:lnTo>
                    <a:pt x="115591" y="82440"/>
                  </a:lnTo>
                  <a:lnTo>
                    <a:pt x="153082" y="54149"/>
                  </a:lnTo>
                  <a:lnTo>
                    <a:pt x="194394" y="31239"/>
                  </a:lnTo>
                  <a:lnTo>
                    <a:pt x="239004" y="14231"/>
                  </a:lnTo>
                  <a:lnTo>
                    <a:pt x="286394" y="3644"/>
                  </a:lnTo>
                  <a:lnTo>
                    <a:pt x="336041" y="0"/>
                  </a:lnTo>
                  <a:lnTo>
                    <a:pt x="2975609" y="0"/>
                  </a:lnTo>
                  <a:lnTo>
                    <a:pt x="3025257" y="3644"/>
                  </a:lnTo>
                  <a:lnTo>
                    <a:pt x="3072647" y="14231"/>
                  </a:lnTo>
                  <a:lnTo>
                    <a:pt x="3117257" y="31239"/>
                  </a:lnTo>
                  <a:lnTo>
                    <a:pt x="3158569" y="54149"/>
                  </a:lnTo>
                  <a:lnTo>
                    <a:pt x="3196060" y="82440"/>
                  </a:lnTo>
                  <a:lnTo>
                    <a:pt x="3229211" y="115591"/>
                  </a:lnTo>
                  <a:lnTo>
                    <a:pt x="3257502" y="153082"/>
                  </a:lnTo>
                  <a:lnTo>
                    <a:pt x="3280412" y="194394"/>
                  </a:lnTo>
                  <a:lnTo>
                    <a:pt x="3297420" y="239004"/>
                  </a:lnTo>
                  <a:lnTo>
                    <a:pt x="3308007" y="286394"/>
                  </a:lnTo>
                  <a:lnTo>
                    <a:pt x="3311652" y="336041"/>
                  </a:lnTo>
                  <a:lnTo>
                    <a:pt x="3311652" y="1680209"/>
                  </a:lnTo>
                  <a:lnTo>
                    <a:pt x="3308007" y="1729866"/>
                  </a:lnTo>
                  <a:lnTo>
                    <a:pt x="3297420" y="1777261"/>
                  </a:lnTo>
                  <a:lnTo>
                    <a:pt x="3280412" y="1821874"/>
                  </a:lnTo>
                  <a:lnTo>
                    <a:pt x="3257502" y="1863185"/>
                  </a:lnTo>
                  <a:lnTo>
                    <a:pt x="3229211" y="1900675"/>
                  </a:lnTo>
                  <a:lnTo>
                    <a:pt x="3196060" y="1933824"/>
                  </a:lnTo>
                  <a:lnTo>
                    <a:pt x="3158569" y="1962112"/>
                  </a:lnTo>
                  <a:lnTo>
                    <a:pt x="3117257" y="1985018"/>
                  </a:lnTo>
                  <a:lnTo>
                    <a:pt x="3072647" y="2002023"/>
                  </a:lnTo>
                  <a:lnTo>
                    <a:pt x="3025257" y="2012608"/>
                  </a:lnTo>
                  <a:lnTo>
                    <a:pt x="2975609" y="2016252"/>
                  </a:lnTo>
                  <a:lnTo>
                    <a:pt x="336041" y="2016252"/>
                  </a:lnTo>
                  <a:lnTo>
                    <a:pt x="286394" y="2012608"/>
                  </a:lnTo>
                  <a:lnTo>
                    <a:pt x="239004" y="2002023"/>
                  </a:lnTo>
                  <a:lnTo>
                    <a:pt x="194394" y="1985018"/>
                  </a:lnTo>
                  <a:lnTo>
                    <a:pt x="153082" y="1962112"/>
                  </a:lnTo>
                  <a:lnTo>
                    <a:pt x="115591" y="1933824"/>
                  </a:lnTo>
                  <a:lnTo>
                    <a:pt x="82440" y="1900675"/>
                  </a:lnTo>
                  <a:lnTo>
                    <a:pt x="54149" y="1863185"/>
                  </a:lnTo>
                  <a:lnTo>
                    <a:pt x="31239" y="1821874"/>
                  </a:lnTo>
                  <a:lnTo>
                    <a:pt x="14231" y="1777261"/>
                  </a:lnTo>
                  <a:lnTo>
                    <a:pt x="3644" y="1729866"/>
                  </a:lnTo>
                  <a:lnTo>
                    <a:pt x="0" y="1680209"/>
                  </a:lnTo>
                  <a:lnTo>
                    <a:pt x="0" y="336041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51001" y="1584741"/>
            <a:ext cx="7836534" cy="44980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5">
                <a:latin typeface="Calibri"/>
                <a:cs typeface="Calibri"/>
              </a:rPr>
              <a:t>Exemplu</a:t>
            </a:r>
            <a:endParaRPr sz="2800" b="1" u="sng">
              <a:latin typeface="Calibri"/>
              <a:cs typeface="Calibri"/>
            </a:endParaRPr>
          </a:p>
          <a:p>
            <a:pPr marL="354013" marR="5080" indent="1588">
              <a:lnSpc>
                <a:spcPct val="100000"/>
              </a:lnSpc>
            </a:pPr>
            <a:r>
              <a:rPr sz="2800" spc="-5">
                <a:latin typeface="Calibri"/>
                <a:cs typeface="Calibri"/>
              </a:rPr>
              <a:t>Se </a:t>
            </a:r>
            <a:r>
              <a:rPr sz="2800" spc="-15">
                <a:latin typeface="Calibri"/>
                <a:cs typeface="Calibri"/>
              </a:rPr>
              <a:t>introduc datele </a:t>
            </a:r>
            <a:r>
              <a:rPr sz="2800" spc="-10">
                <a:latin typeface="Calibri"/>
                <a:cs typeface="Calibri"/>
              </a:rPr>
              <a:t>din </a:t>
            </a:r>
            <a:r>
              <a:rPr sz="2800" spc="-10" err="1">
                <a:latin typeface="Calibri"/>
                <a:cs typeface="Calibri"/>
              </a:rPr>
              <a:t>tabela</a:t>
            </a:r>
            <a:r>
              <a:rPr sz="2800" spc="-10">
                <a:latin typeface="Calibri"/>
                <a:cs typeface="Calibri"/>
              </a:rPr>
              <a:t> </a:t>
            </a:r>
            <a:endParaRPr lang="en-US" sz="2800" spc="-10">
              <a:latin typeface="Calibri"/>
              <a:cs typeface="Calibri"/>
            </a:endParaRPr>
          </a:p>
          <a:p>
            <a:pPr marL="354013" marR="5080" indent="1588">
              <a:lnSpc>
                <a:spcPct val="100000"/>
              </a:lnSpc>
            </a:pPr>
            <a:r>
              <a:rPr sz="2800" spc="-10" err="1">
                <a:latin typeface="Calibri"/>
                <a:cs typeface="Calibri"/>
              </a:rPr>
              <a:t>Angajati</a:t>
            </a:r>
            <a:r>
              <a:rPr sz="2800" spc="-10">
                <a:latin typeface="Calibri"/>
                <a:cs typeface="Calibri"/>
              </a:rPr>
              <a:t> într-o </a:t>
            </a:r>
            <a:r>
              <a:rPr sz="2800" spc="-15">
                <a:latin typeface="Calibri"/>
                <a:cs typeface="Calibri"/>
              </a:rPr>
              <a:t>altă  </a:t>
            </a:r>
            <a:r>
              <a:rPr sz="2800" spc="-10">
                <a:latin typeface="Calibri"/>
                <a:cs typeface="Calibri"/>
              </a:rPr>
              <a:t>tabelă </a:t>
            </a:r>
            <a:r>
              <a:rPr sz="2800" spc="-15" err="1">
                <a:latin typeface="Calibri"/>
                <a:cs typeface="Calibri"/>
              </a:rPr>
              <a:t>numită</a:t>
            </a:r>
            <a:r>
              <a:rPr sz="2800" spc="40">
                <a:latin typeface="Calibri"/>
                <a:cs typeface="Calibri"/>
              </a:rPr>
              <a:t> </a:t>
            </a:r>
            <a:endParaRPr lang="en-US" sz="2800" spc="40">
              <a:latin typeface="Calibri"/>
              <a:cs typeface="Calibri"/>
            </a:endParaRPr>
          </a:p>
          <a:p>
            <a:pPr marL="354013" marR="5080" indent="1588">
              <a:lnSpc>
                <a:spcPct val="100000"/>
              </a:lnSpc>
            </a:pPr>
            <a:r>
              <a:rPr sz="2800" b="1" i="1" spc="-10" err="1">
                <a:latin typeface="Calibri"/>
                <a:cs typeface="Calibri"/>
              </a:rPr>
              <a:t>Copie_angajati</a:t>
            </a:r>
            <a:r>
              <a:rPr sz="2800" b="1" i="1" spc="-10">
                <a:latin typeface="Calibri"/>
                <a:cs typeface="Calibri"/>
              </a:rPr>
              <a:t>.</a:t>
            </a:r>
            <a:endParaRPr sz="2800" b="1" i="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INSERT </a:t>
            </a:r>
            <a:r>
              <a:rPr sz="2800" b="1" spc="-25">
                <a:solidFill>
                  <a:srgbClr val="0000FF"/>
                </a:solidFill>
                <a:latin typeface="Calibri"/>
                <a:cs typeface="Calibri"/>
              </a:rPr>
              <a:t>INTO</a:t>
            </a:r>
            <a:r>
              <a:rPr sz="2800" b="1" spc="5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i="1" spc="-10">
                <a:latin typeface="Calibri"/>
                <a:cs typeface="Calibri"/>
              </a:rPr>
              <a:t>copie_angajati</a:t>
            </a:r>
            <a:endParaRPr sz="2800" b="1" i="1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">
                <a:solidFill>
                  <a:srgbClr val="7030A0"/>
                </a:solidFill>
                <a:latin typeface="Calibri"/>
                <a:cs typeface="Calibri"/>
              </a:rPr>
              <a:t>SELECT </a:t>
            </a:r>
            <a:r>
              <a:rPr sz="2800" b="1" spc="-5">
                <a:solidFill>
                  <a:srgbClr val="7030A0"/>
                </a:solidFill>
                <a:latin typeface="Calibri"/>
                <a:cs typeface="Calibri"/>
              </a:rPr>
              <a:t>* </a:t>
            </a:r>
            <a:r>
              <a:rPr sz="2800" b="1" spc="-15">
                <a:solidFill>
                  <a:srgbClr val="7030A0"/>
                </a:solidFill>
                <a:latin typeface="Calibri"/>
                <a:cs typeface="Calibri"/>
              </a:rPr>
              <a:t>FROM</a:t>
            </a:r>
            <a:r>
              <a:rPr sz="2800" b="1" spc="45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800" spc="-10" err="1">
                <a:solidFill>
                  <a:srgbClr val="7030A0"/>
                </a:solidFill>
                <a:latin typeface="Calibri"/>
                <a:cs typeface="Calibri"/>
              </a:rPr>
              <a:t>angajati</a:t>
            </a:r>
            <a:r>
              <a:rPr sz="2800" spc="-1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  <a:p>
            <a:pPr marL="4632960" marR="664845" indent="2540" algn="ctr">
              <a:lnSpc>
                <a:spcPct val="100000"/>
              </a:lnSpc>
            </a:pPr>
            <a:r>
              <a:rPr sz="2400" spc="-15" err="1">
                <a:solidFill>
                  <a:srgbClr val="FFFFFF"/>
                </a:solidFill>
                <a:latin typeface="Calibri"/>
                <a:cs typeface="Calibri"/>
              </a:rPr>
              <a:t>Subinterogarea</a:t>
            </a: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-5" err="1">
                <a:solidFill>
                  <a:srgbClr val="FFFFFF"/>
                </a:solidFill>
                <a:latin typeface="Calibri"/>
                <a:cs typeface="Calibri"/>
              </a:rPr>
              <a:t>selecteaza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err="1">
                <a:solidFill>
                  <a:srgbClr val="FFFFFF"/>
                </a:solidFill>
                <a:latin typeface="Calibri"/>
                <a:cs typeface="Calibri"/>
              </a:rPr>
              <a:t>toate</a:t>
            </a:r>
            <a:r>
              <a:rPr sz="2400" spc="-2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2400" spc="-5" err="1">
                <a:solidFill>
                  <a:srgbClr val="FFFFFF"/>
                </a:solidFill>
                <a:latin typeface="Calibri"/>
                <a:cs typeface="Calibri"/>
              </a:rPr>
              <a:t>câmpurile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err="1">
                <a:solidFill>
                  <a:srgbClr val="FFFFFF"/>
                </a:solidFill>
                <a:latin typeface="Calibri"/>
                <a:cs typeface="Calibri"/>
              </a:rPr>
              <a:t>tabelei</a:t>
            </a:r>
            <a:r>
              <a:rPr sz="24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de  </a:t>
            </a:r>
            <a:r>
              <a:rPr sz="2400" spc="-5" err="1">
                <a:solidFill>
                  <a:srgbClr val="FFFFFF"/>
                </a:solidFill>
                <a:latin typeface="Calibri"/>
                <a:cs typeface="Calibri"/>
              </a:rPr>
              <a:t>unde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 se </a:t>
            </a:r>
            <a:r>
              <a:rPr sz="2400" spc="-10" err="1">
                <a:solidFill>
                  <a:srgbClr val="FFFFFF"/>
                </a:solidFill>
                <a:latin typeface="Calibri"/>
                <a:cs typeface="Calibri"/>
              </a:rPr>
              <a:t>preiau</a:t>
            </a:r>
            <a:r>
              <a:rPr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7400" y="4495800"/>
            <a:ext cx="2924810" cy="1137285"/>
            <a:chOff x="2057400" y="4177284"/>
            <a:chExt cx="2924810" cy="1137285"/>
          </a:xfrm>
        </p:grpSpPr>
        <p:sp>
          <p:nvSpPr>
            <p:cNvPr id="9" name="object 9"/>
            <p:cNvSpPr/>
            <p:nvPr/>
          </p:nvSpPr>
          <p:spPr>
            <a:xfrm>
              <a:off x="2057400" y="4177284"/>
              <a:ext cx="2924555" cy="1136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69870" y="4331767"/>
              <a:ext cx="2670175" cy="917575"/>
            </a:xfrm>
            <a:custGeom>
              <a:avLst/>
              <a:gdLst/>
              <a:ahLst/>
              <a:cxnLst/>
              <a:rect l="l" t="t" r="r" b="b"/>
              <a:pathLst>
                <a:path w="2670175" h="917575">
                  <a:moveTo>
                    <a:pt x="108856" y="50480"/>
                  </a:moveTo>
                  <a:lnTo>
                    <a:pt x="71895" y="58532"/>
                  </a:lnTo>
                  <a:lnTo>
                    <a:pt x="97080" y="86688"/>
                  </a:lnTo>
                  <a:lnTo>
                    <a:pt x="2658110" y="917015"/>
                  </a:lnTo>
                  <a:lnTo>
                    <a:pt x="2669794" y="880693"/>
                  </a:lnTo>
                  <a:lnTo>
                    <a:pt x="108856" y="50480"/>
                  </a:lnTo>
                  <a:close/>
                </a:path>
                <a:path w="2670175" h="917575">
                  <a:moveTo>
                    <a:pt x="168840" y="0"/>
                  </a:moveTo>
                  <a:lnTo>
                    <a:pt x="161290" y="75"/>
                  </a:lnTo>
                  <a:lnTo>
                    <a:pt x="0" y="35254"/>
                  </a:lnTo>
                  <a:lnTo>
                    <a:pt x="109981" y="158190"/>
                  </a:lnTo>
                  <a:lnTo>
                    <a:pt x="116028" y="162750"/>
                  </a:lnTo>
                  <a:lnTo>
                    <a:pt x="123110" y="164572"/>
                  </a:lnTo>
                  <a:lnTo>
                    <a:pt x="130359" y="163583"/>
                  </a:lnTo>
                  <a:lnTo>
                    <a:pt x="97080" y="86688"/>
                  </a:lnTo>
                  <a:lnTo>
                    <a:pt x="30099" y="64972"/>
                  </a:lnTo>
                  <a:lnTo>
                    <a:pt x="41910" y="28777"/>
                  </a:lnTo>
                  <a:lnTo>
                    <a:pt x="181425" y="28777"/>
                  </a:lnTo>
                  <a:lnTo>
                    <a:pt x="184026" y="22248"/>
                  </a:lnTo>
                  <a:lnTo>
                    <a:pt x="183896" y="14680"/>
                  </a:lnTo>
                  <a:lnTo>
                    <a:pt x="180846" y="7754"/>
                  </a:lnTo>
                  <a:lnTo>
                    <a:pt x="175593" y="2710"/>
                  </a:lnTo>
                  <a:lnTo>
                    <a:pt x="168840" y="0"/>
                  </a:lnTo>
                  <a:close/>
                </a:path>
                <a:path w="2670175" h="917575">
                  <a:moveTo>
                    <a:pt x="41910" y="28777"/>
                  </a:moveTo>
                  <a:lnTo>
                    <a:pt x="30099" y="64972"/>
                  </a:lnTo>
                  <a:lnTo>
                    <a:pt x="97080" y="86688"/>
                  </a:lnTo>
                  <a:lnTo>
                    <a:pt x="78109" y="65480"/>
                  </a:lnTo>
                  <a:lnTo>
                    <a:pt x="40005" y="65480"/>
                  </a:lnTo>
                  <a:lnTo>
                    <a:pt x="50165" y="34238"/>
                  </a:lnTo>
                  <a:lnTo>
                    <a:pt x="58755" y="34238"/>
                  </a:lnTo>
                  <a:lnTo>
                    <a:pt x="41910" y="28777"/>
                  </a:lnTo>
                  <a:close/>
                </a:path>
                <a:path w="2670175" h="917575">
                  <a:moveTo>
                    <a:pt x="50165" y="34238"/>
                  </a:moveTo>
                  <a:lnTo>
                    <a:pt x="40005" y="65480"/>
                  </a:lnTo>
                  <a:lnTo>
                    <a:pt x="71895" y="58532"/>
                  </a:lnTo>
                  <a:lnTo>
                    <a:pt x="50165" y="34238"/>
                  </a:lnTo>
                  <a:close/>
                </a:path>
                <a:path w="2670175" h="917575">
                  <a:moveTo>
                    <a:pt x="71895" y="58532"/>
                  </a:moveTo>
                  <a:lnTo>
                    <a:pt x="40005" y="65480"/>
                  </a:lnTo>
                  <a:lnTo>
                    <a:pt x="78109" y="65480"/>
                  </a:lnTo>
                  <a:lnTo>
                    <a:pt x="71895" y="58532"/>
                  </a:lnTo>
                  <a:close/>
                </a:path>
                <a:path w="2670175" h="917575">
                  <a:moveTo>
                    <a:pt x="58755" y="34238"/>
                  </a:moveTo>
                  <a:lnTo>
                    <a:pt x="50165" y="34238"/>
                  </a:lnTo>
                  <a:lnTo>
                    <a:pt x="71895" y="58532"/>
                  </a:lnTo>
                  <a:lnTo>
                    <a:pt x="108856" y="50480"/>
                  </a:lnTo>
                  <a:lnTo>
                    <a:pt x="58755" y="34238"/>
                  </a:lnTo>
                  <a:close/>
                </a:path>
                <a:path w="2670175" h="917575">
                  <a:moveTo>
                    <a:pt x="181425" y="28777"/>
                  </a:moveTo>
                  <a:lnTo>
                    <a:pt x="41910" y="28777"/>
                  </a:lnTo>
                  <a:lnTo>
                    <a:pt x="108856" y="50480"/>
                  </a:lnTo>
                  <a:lnTo>
                    <a:pt x="169418" y="37286"/>
                  </a:lnTo>
                  <a:lnTo>
                    <a:pt x="176287" y="34290"/>
                  </a:lnTo>
                  <a:lnTo>
                    <a:pt x="181324" y="29031"/>
                  </a:lnTo>
                  <a:lnTo>
                    <a:pt x="181425" y="28777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/>
          <p:cNvPicPr/>
          <p:nvPr/>
        </p:nvPicPr>
        <p:blipFill>
          <a:blip r:embed="rId3" cstate="print"/>
          <a:srcRect l="39458" t="47176" r="46714" b="14809"/>
          <a:stretch>
            <a:fillRect/>
          </a:stretch>
        </p:blipFill>
        <p:spPr bwMode="auto">
          <a:xfrm>
            <a:off x="-2820347" y="2232991"/>
            <a:ext cx="27432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/>
          <p:nvPr/>
        </p:nvPicPr>
        <p:blipFill>
          <a:blip r:embed="rId4" cstate="print"/>
          <a:srcRect l="39359" t="47023" r="15020" b="21832"/>
          <a:stretch>
            <a:fillRect/>
          </a:stretch>
        </p:blipFill>
        <p:spPr bwMode="auto">
          <a:xfrm>
            <a:off x="6172200" y="1219200"/>
            <a:ext cx="4724400" cy="28194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Down Arrow 14"/>
          <p:cNvSpPr/>
          <p:nvPr/>
        </p:nvSpPr>
        <p:spPr>
          <a:xfrm>
            <a:off x="187984" y="241081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5725" marR="5080" indent="-135572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B71958BD-C342-47F3-894D-BBEA45BF8AA6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/>
          <p:nvPr/>
        </p:nvSpPr>
        <p:spPr>
          <a:xfrm>
            <a:off x="973782" y="973100"/>
            <a:ext cx="7836534" cy="6629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u="sng" spc="-15">
                <a:latin typeface="Calibri"/>
                <a:cs typeface="Calibri"/>
              </a:rPr>
              <a:t>Exemplu</a:t>
            </a:r>
            <a:endParaRPr sz="2200" b="1" u="sng">
              <a:latin typeface="Calibri"/>
              <a:cs typeface="Calibri"/>
            </a:endParaRPr>
          </a:p>
          <a:p>
            <a:pPr fontAlgn="base"/>
            <a:r>
              <a:rPr lang="ro-MO" sz="2200"/>
              <a:t>Precautam </a:t>
            </a:r>
            <a:r>
              <a:rPr lang="vi-VN" sz="2200"/>
              <a:t>tabelul </a:t>
            </a:r>
            <a:r>
              <a:rPr lang="vi-VN" sz="2200" b="1" i="1"/>
              <a:t>CUSTOMERS_BKP</a:t>
            </a:r>
            <a:r>
              <a:rPr lang="vi-VN" sz="2200"/>
              <a:t> cu o structură similară sub forma unui tabel pentru clienți. Acum, pentru a copia întregul tabel </a:t>
            </a:r>
            <a:r>
              <a:rPr lang="vi-VN" sz="2200" b="1" i="1"/>
              <a:t>CUSTOMERS</a:t>
            </a:r>
            <a:r>
              <a:rPr lang="vi-VN" sz="2200"/>
              <a:t> în tabelul </a:t>
            </a:r>
            <a:r>
              <a:rPr lang="vi-VN" sz="2200" b="1" i="1"/>
              <a:t>CUSTOMERS_BKP</a:t>
            </a:r>
            <a:r>
              <a:rPr lang="vi-VN" sz="2200"/>
              <a:t>, puteți utiliza următoarea sintaxă. </a:t>
            </a:r>
            <a:endParaRPr lang="ro-MO" sz="2200"/>
          </a:p>
          <a:p>
            <a:pPr fontAlgn="base"/>
            <a:endParaRPr lang="ro-MO" sz="2200"/>
          </a:p>
          <a:p>
            <a:pPr fontAlgn="base"/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INSERT INTO CUSTOMERS_BKP SELECT * FROM CUSTOMERS WHERE ID </a:t>
            </a:r>
            <a:r>
              <a:rPr lang="en-US" sz="2200" b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IN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2200" b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SELECT ID FROM CUSTOMERS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) ;</a:t>
            </a:r>
            <a:r>
              <a:rPr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u-RU" sz="22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fontAlgn="base"/>
            <a:endParaRPr lang="ro-MO" sz="22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fontAlgn="base"/>
            <a:r>
              <a:rPr lang="ro-MO" sz="2200" b="1">
                <a:latin typeface="Arial" pitchFamily="34" charset="0"/>
                <a:cs typeface="Arial" pitchFamily="34" charset="0"/>
              </a:rPr>
              <a:t>DUBLAM UN TABEL SI IL OBȚINEM CURAT, FĂRĂ DATE</a:t>
            </a:r>
            <a:endParaRPr lang="ru-RU" sz="2200" b="1">
              <a:latin typeface="Arial" pitchFamily="34" charset="0"/>
              <a:cs typeface="Arial" pitchFamily="34" charset="0"/>
            </a:endParaRPr>
          </a:p>
          <a:p>
            <a:pPr fontAlgn="base"/>
            <a:endParaRPr lang="ro-MO" sz="2200" b="1">
              <a:solidFill>
                <a:srgbClr val="FF0000"/>
              </a:solidFill>
            </a:endParaRPr>
          </a:p>
          <a:p>
            <a:pPr fontAlgn="base"/>
            <a:r>
              <a:rPr lang="en-US" sz="2200" b="1">
                <a:solidFill>
                  <a:srgbClr val="FF0000"/>
                </a:solidFill>
              </a:rPr>
              <a:t>CREATE TABLE </a:t>
            </a:r>
            <a:r>
              <a:rPr lang="ro-MO" sz="2200" b="1">
                <a:solidFill>
                  <a:srgbClr val="FF0000"/>
                </a:solidFill>
              </a:rPr>
              <a:t>autor_copy</a:t>
            </a:r>
            <a:r>
              <a:rPr lang="en-US" sz="2200" b="1">
                <a:solidFill>
                  <a:srgbClr val="FF0000"/>
                </a:solidFill>
              </a:rPr>
              <a:t> LIKE </a:t>
            </a:r>
            <a:r>
              <a:rPr lang="ro-MO" sz="2200" b="1">
                <a:solidFill>
                  <a:srgbClr val="FF0000"/>
                </a:solidFill>
              </a:rPr>
              <a:t>autor</a:t>
            </a:r>
            <a:r>
              <a:rPr lang="en-US" sz="2200" b="1">
                <a:solidFill>
                  <a:srgbClr val="FF0000"/>
                </a:solidFill>
              </a:rPr>
              <a:t>;</a:t>
            </a:r>
            <a:endParaRPr lang="ro-MO" sz="2200" b="1">
              <a:solidFill>
                <a:srgbClr val="FF0000"/>
              </a:solidFill>
            </a:endParaRPr>
          </a:p>
          <a:p>
            <a:pPr fontAlgn="base"/>
            <a:endParaRPr lang="ro-MO" sz="2200" b="1">
              <a:solidFill>
                <a:srgbClr val="FF0000"/>
              </a:solidFill>
            </a:endParaRPr>
          </a:p>
          <a:p>
            <a:pPr fontAlgn="base"/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INSERT INTO </a:t>
            </a:r>
            <a:r>
              <a:rPr lang="ro-MO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autor_copy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SELECT * FROM </a:t>
            </a:r>
            <a:r>
              <a:rPr lang="ro-MO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autor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WHERE </a:t>
            </a:r>
            <a:r>
              <a:rPr lang="ro-MO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id_autor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IN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sz="2200" b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lang="ro-MO" sz="2200" b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id_autor</a:t>
            </a:r>
            <a:r>
              <a:rPr lang="en-US" sz="2200" b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FROM </a:t>
            </a:r>
            <a:r>
              <a:rPr lang="ro-MO" sz="2200" b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autor</a:t>
            </a:r>
            <a:r>
              <a:rPr lang="en-US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ro-MO" sz="22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fontAlgn="base"/>
            <a:r>
              <a:rPr lang="ro-MO" sz="22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DELETE FROM autor_copy</a:t>
            </a:r>
            <a:endParaRPr lang="ro-MO" sz="2200" b="1">
              <a:solidFill>
                <a:srgbClr val="FF0000"/>
              </a:solidFill>
            </a:endParaRPr>
          </a:p>
          <a:p>
            <a:pPr fontAlgn="base"/>
            <a:endParaRPr lang="ro-MO" sz="2800" b="1">
              <a:solidFill>
                <a:srgbClr val="FF0000"/>
              </a:solidFill>
            </a:endParaRPr>
          </a:p>
          <a:p>
            <a:pPr fontAlgn="base"/>
            <a:endParaRPr sz="2800" b="1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 cstate="print"/>
          <a:srcRect l="39458" t="47176" r="46714" b="14809"/>
          <a:stretch>
            <a:fillRect/>
          </a:stretch>
        </p:blipFill>
        <p:spPr bwMode="auto">
          <a:xfrm>
            <a:off x="-1828800" y="1275653"/>
            <a:ext cx="22860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t="24444" r="35000" b="55556"/>
          <a:stretch>
            <a:fillRect/>
          </a:stretch>
        </p:blipFill>
        <p:spPr bwMode="auto">
          <a:xfrm>
            <a:off x="7924800" y="2574843"/>
            <a:ext cx="5257800" cy="1371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Down Arrow 8"/>
          <p:cNvSpPr/>
          <p:nvPr/>
        </p:nvSpPr>
        <p:spPr>
          <a:xfrm rot="7801265">
            <a:off x="9068588" y="3578732"/>
            <a:ext cx="413061" cy="9906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06054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5725" marR="5080" indent="-135572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B71958BD-C342-47F3-894D-BBEA45BF8AA6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32</a:t>
            </a:fld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1050" y="503464"/>
            <a:ext cx="7836534" cy="27949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5" err="1">
                <a:latin typeface="Calibri"/>
                <a:cs typeface="Calibri"/>
              </a:rPr>
              <a:t>Exemplu</a:t>
            </a:r>
            <a:endParaRPr lang="ro-MO" sz="2800" b="1" u="sng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solidFill>
                  <a:srgbClr val="3333FF"/>
                </a:solidFill>
              </a:rPr>
              <a:t>INSERT INTO </a:t>
            </a:r>
            <a:r>
              <a:rPr lang="ro-MO" sz="2800" b="1">
                <a:solidFill>
                  <a:srgbClr val="3333FF"/>
                </a:solidFill>
              </a:rPr>
              <a:t>autor</a:t>
            </a:r>
            <a:r>
              <a:rPr lang="en-US" sz="2800" b="1">
                <a:solidFill>
                  <a:srgbClr val="3333FF"/>
                </a:solidFill>
              </a:rPr>
              <a:t>(</a:t>
            </a:r>
            <a:r>
              <a:rPr lang="ro-MO" sz="2800" b="1">
                <a:solidFill>
                  <a:srgbClr val="3333FF"/>
                </a:solidFill>
              </a:rPr>
              <a:t>nume_autor</a:t>
            </a:r>
            <a:r>
              <a:rPr lang="en-US" sz="2800" b="1">
                <a:solidFill>
                  <a:srgbClr val="3333FF"/>
                </a:solidFill>
              </a:rPr>
              <a:t>) SELECT </a:t>
            </a:r>
            <a:r>
              <a:rPr lang="ro-MO" sz="2800" b="1">
                <a:solidFill>
                  <a:srgbClr val="3333FF"/>
                </a:solidFill>
              </a:rPr>
              <a:t>autor</a:t>
            </a:r>
            <a:r>
              <a:rPr lang="en-US" sz="2800" b="1">
                <a:solidFill>
                  <a:srgbClr val="3333FF"/>
                </a:solidFill>
              </a:rPr>
              <a:t> </a:t>
            </a:r>
            <a:endParaRPr lang="ro-MO" sz="2800" b="1">
              <a:solidFill>
                <a:srgbClr val="3333FF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solidFill>
                  <a:srgbClr val="3333FF"/>
                </a:solidFill>
              </a:rPr>
              <a:t>FROM </a:t>
            </a:r>
            <a:r>
              <a:rPr lang="ro-MO" sz="2800" b="1">
                <a:solidFill>
                  <a:srgbClr val="3333FF"/>
                </a:solidFill>
              </a:rPr>
              <a:t>carti</a:t>
            </a:r>
            <a:r>
              <a:rPr lang="en-US" sz="2800" b="1">
                <a:solidFill>
                  <a:srgbClr val="3333FF"/>
                </a:solidFill>
              </a:rPr>
              <a:t> WHERE </a:t>
            </a:r>
            <a:r>
              <a:rPr lang="en-US" sz="2800" b="1" err="1">
                <a:solidFill>
                  <a:srgbClr val="3333FF"/>
                </a:solidFill>
              </a:rPr>
              <a:t>cantitatea</a:t>
            </a:r>
            <a:r>
              <a:rPr lang="en-US" sz="2800" b="1">
                <a:solidFill>
                  <a:srgbClr val="3333FF"/>
                </a:solidFill>
              </a:rPr>
              <a:t> &gt;= 40;</a:t>
            </a:r>
            <a:endParaRPr sz="2150" b="1">
              <a:solidFill>
                <a:srgbClr val="3333FF"/>
              </a:solidFill>
              <a:latin typeface="Calibri"/>
              <a:cs typeface="Calibri"/>
            </a:endParaRPr>
          </a:p>
          <a:p>
            <a:pPr marL="4632960" marR="664845" indent="2540" algn="ctr">
              <a:lnSpc>
                <a:spcPct val="100000"/>
              </a:lnSpc>
            </a:pP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Subinterogarea 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selecteaza </a:t>
            </a:r>
            <a:r>
              <a:rPr sz="2400" spc="-20">
                <a:solidFill>
                  <a:srgbClr val="FFFFFF"/>
                </a:solidFill>
                <a:latin typeface="Calibri"/>
                <a:cs typeface="Calibri"/>
              </a:rPr>
              <a:t>toate 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câmpurile tabelei</a:t>
            </a:r>
            <a:r>
              <a:rPr sz="24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de  unde se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preiau</a:t>
            </a:r>
            <a:r>
              <a:rPr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 cstate="print"/>
          <a:srcRect l="39458" t="47176" r="46714" b="14809"/>
          <a:stretch>
            <a:fillRect/>
          </a:stretch>
        </p:blipFill>
        <p:spPr bwMode="auto">
          <a:xfrm>
            <a:off x="9144000" y="2819400"/>
            <a:ext cx="27432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/>
          <p:nvPr/>
        </p:nvPicPr>
        <p:blipFill>
          <a:blip r:embed="rId3" cstate="print"/>
          <a:srcRect l="39359" t="47023" r="15020" b="21832"/>
          <a:stretch>
            <a:fillRect/>
          </a:stretch>
        </p:blipFill>
        <p:spPr bwMode="auto">
          <a:xfrm>
            <a:off x="8077200" y="0"/>
            <a:ext cx="4724400" cy="28194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l="23750" t="8889" r="35000" b="12222"/>
          <a:stretch>
            <a:fillRect/>
          </a:stretch>
        </p:blipFill>
        <p:spPr bwMode="auto">
          <a:xfrm>
            <a:off x="152400" y="2133600"/>
            <a:ext cx="5029200" cy="541020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Down Arrow 15"/>
          <p:cNvSpPr/>
          <p:nvPr/>
        </p:nvSpPr>
        <p:spPr>
          <a:xfrm rot="19246204">
            <a:off x="740244" y="1843733"/>
            <a:ext cx="304800" cy="73968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3333435" y="5573553"/>
            <a:ext cx="304800" cy="789166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9906171">
            <a:off x="9583264" y="4631062"/>
            <a:ext cx="304800" cy="81553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 l="39375" t="34444" r="46875" b="20000"/>
          <a:stretch>
            <a:fillRect/>
          </a:stretch>
        </p:blipFill>
        <p:spPr bwMode="auto">
          <a:xfrm>
            <a:off x="5486400" y="2971800"/>
            <a:ext cx="2590800" cy="3886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" name="Down Arrow 19"/>
          <p:cNvSpPr/>
          <p:nvPr/>
        </p:nvSpPr>
        <p:spPr>
          <a:xfrm rot="3436574">
            <a:off x="8339144" y="5738137"/>
            <a:ext cx="304800" cy="789166"/>
          </a:xfrm>
          <a:prstGeom prst="downArrow">
            <a:avLst/>
          </a:prstGeom>
          <a:solidFill>
            <a:srgbClr val="33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>
            <a:off x="7391400" y="6096000"/>
            <a:ext cx="152400" cy="762000"/>
          </a:xfrm>
          <a:prstGeom prst="rightBrac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152400" y="16422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5725" marR="5080" indent="-135572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B71958BD-C342-47F3-894D-BBEA45BF8AA6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33</a:t>
            </a:fld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7332" y="698851"/>
            <a:ext cx="8610600" cy="33130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5" err="1">
                <a:latin typeface="Calibri"/>
                <a:cs typeface="Calibri"/>
              </a:rPr>
              <a:t>Exemplu</a:t>
            </a:r>
            <a:endParaRPr lang="ro-MO" sz="2800" b="1" u="sng" spc="-15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2800" b="1" spc="-15">
                <a:solidFill>
                  <a:srgbClr val="3333FF"/>
                </a:solidFill>
                <a:cs typeface="Calibri"/>
              </a:rPr>
              <a:t>DELETE</a:t>
            </a:r>
            <a:r>
              <a:rPr lang="en-US" sz="2800" b="1" spc="-15">
                <a:solidFill>
                  <a:srgbClr val="3333FF"/>
                </a:solidFill>
                <a:cs typeface="Calibri"/>
              </a:rPr>
              <a:t> </a:t>
            </a:r>
            <a:r>
              <a:rPr lang="ro-MO" sz="2800" b="1" spc="-15">
                <a:solidFill>
                  <a:srgbClr val="3333FF"/>
                </a:solidFill>
                <a:cs typeface="Calibri"/>
              </a:rPr>
              <a:t> id_autor </a:t>
            </a:r>
            <a:r>
              <a:rPr lang="en-US" sz="2800" b="1" spc="-15">
                <a:solidFill>
                  <a:srgbClr val="3333FF"/>
                </a:solidFill>
                <a:cs typeface="Calibri"/>
              </a:rPr>
              <a:t> </a:t>
            </a:r>
            <a:r>
              <a:rPr lang="ro-MO" sz="2800" b="1" spc="-15">
                <a:solidFill>
                  <a:srgbClr val="3333FF"/>
                </a:solidFill>
                <a:cs typeface="Calibri"/>
              </a:rPr>
              <a:t>FROM </a:t>
            </a:r>
            <a:r>
              <a:rPr lang="en-US" sz="2800" b="1" spc="-15">
                <a:solidFill>
                  <a:srgbClr val="3333FF"/>
                </a:solidFill>
                <a:cs typeface="Calibri"/>
              </a:rPr>
              <a:t> </a:t>
            </a:r>
            <a:r>
              <a:rPr lang="ro-MO" sz="2800" b="1" spc="-15">
                <a:solidFill>
                  <a:srgbClr val="3333FF"/>
                </a:solidFill>
                <a:cs typeface="Calibri"/>
              </a:rPr>
              <a:t>autor </a:t>
            </a:r>
            <a:r>
              <a:rPr lang="en-US" sz="2800" b="1" spc="-15">
                <a:solidFill>
                  <a:srgbClr val="3333FF"/>
                </a:solidFill>
                <a:cs typeface="Calibri"/>
              </a:rPr>
              <a:t> </a:t>
            </a:r>
            <a:r>
              <a:rPr lang="ro-MO" sz="2800" b="1" spc="-15">
                <a:solidFill>
                  <a:srgbClr val="3333FF"/>
                </a:solidFill>
                <a:cs typeface="Calibri"/>
              </a:rPr>
              <a:t>WHERE </a:t>
            </a:r>
            <a:r>
              <a:rPr lang="en-US" sz="2800" b="1" spc="-15">
                <a:solidFill>
                  <a:srgbClr val="3333FF"/>
                </a:solidFill>
                <a:cs typeface="Calibri"/>
              </a:rPr>
              <a:t> </a:t>
            </a:r>
            <a:r>
              <a:rPr lang="ro-MO" sz="2800" b="1" spc="-15">
                <a:solidFill>
                  <a:srgbClr val="3333FF"/>
                </a:solidFill>
                <a:cs typeface="Calibri"/>
              </a:rPr>
              <a:t>id_autor &gt; 9;</a:t>
            </a:r>
            <a:endParaRPr lang="en-US" sz="2800" b="1" spc="-15">
              <a:solidFill>
                <a:srgbClr val="3333FF"/>
              </a:solidFill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ALTER TABLE AUTOR AUTO_INCREMENT = </a:t>
            </a:r>
            <a:r>
              <a:rPr lang="ro-MO" sz="2800" b="1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;</a:t>
            </a:r>
            <a:endParaRPr lang="ro-MO" sz="2800" b="1" u="sng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solidFill>
                  <a:srgbClr val="3333FF"/>
                </a:solidFill>
              </a:rPr>
              <a:t>INSERT INTO  </a:t>
            </a:r>
            <a:r>
              <a:rPr lang="ro-MO" sz="2800" b="1">
                <a:solidFill>
                  <a:srgbClr val="3333FF"/>
                </a:solidFill>
              </a:rPr>
              <a:t>autor</a:t>
            </a:r>
            <a:r>
              <a:rPr lang="en-US" sz="2800" b="1">
                <a:solidFill>
                  <a:srgbClr val="3333FF"/>
                </a:solidFill>
              </a:rPr>
              <a:t>(</a:t>
            </a:r>
            <a:r>
              <a:rPr lang="ro-MO" sz="2800" b="1">
                <a:solidFill>
                  <a:srgbClr val="3333FF"/>
                </a:solidFill>
              </a:rPr>
              <a:t>nume_autor</a:t>
            </a:r>
            <a:r>
              <a:rPr lang="en-US" sz="2800" b="1">
                <a:solidFill>
                  <a:srgbClr val="3333FF"/>
                </a:solidFill>
              </a:rPr>
              <a:t>) SELECT </a:t>
            </a:r>
            <a:r>
              <a:rPr lang="ro-MO" sz="2800" b="1">
                <a:solidFill>
                  <a:srgbClr val="3333FF"/>
                </a:solidFill>
              </a:rPr>
              <a:t>autor</a:t>
            </a:r>
            <a:r>
              <a:rPr lang="en-US" sz="2800" b="1">
                <a:solidFill>
                  <a:srgbClr val="3333FF"/>
                </a:solidFill>
              </a:rPr>
              <a:t> </a:t>
            </a:r>
            <a:endParaRPr lang="ro-MO" sz="2800" b="1">
              <a:solidFill>
                <a:srgbClr val="3333FF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solidFill>
                  <a:srgbClr val="3333FF"/>
                </a:solidFill>
              </a:rPr>
              <a:t>FROM </a:t>
            </a:r>
            <a:r>
              <a:rPr lang="ro-MO" sz="2800" b="1">
                <a:solidFill>
                  <a:srgbClr val="3333FF"/>
                </a:solidFill>
              </a:rPr>
              <a:t>carti</a:t>
            </a:r>
            <a:r>
              <a:rPr lang="en-US" sz="2800" b="1">
                <a:solidFill>
                  <a:srgbClr val="3333FF"/>
                </a:solidFill>
              </a:rPr>
              <a:t> WHERE </a:t>
            </a:r>
            <a:r>
              <a:rPr lang="en-US" sz="2800" b="1" err="1">
                <a:solidFill>
                  <a:srgbClr val="3333FF"/>
                </a:solidFill>
              </a:rPr>
              <a:t>cantitatea</a:t>
            </a:r>
            <a:r>
              <a:rPr lang="en-US" sz="2800" b="1">
                <a:solidFill>
                  <a:srgbClr val="3333FF"/>
                </a:solidFill>
              </a:rPr>
              <a:t> &gt;= 40;</a:t>
            </a:r>
            <a:endParaRPr sz="2150" b="1">
              <a:solidFill>
                <a:srgbClr val="3333FF"/>
              </a:solidFill>
              <a:latin typeface="Calibri"/>
              <a:cs typeface="Calibri"/>
            </a:endParaRPr>
          </a:p>
          <a:p>
            <a:pPr marL="4632960" marR="664845" indent="2540" algn="ctr">
              <a:lnSpc>
                <a:spcPct val="100000"/>
              </a:lnSpc>
            </a:pP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Subinterogarea 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selecteaza </a:t>
            </a:r>
            <a:r>
              <a:rPr sz="2400" spc="-20">
                <a:solidFill>
                  <a:srgbClr val="FFFFFF"/>
                </a:solidFill>
                <a:latin typeface="Calibri"/>
                <a:cs typeface="Calibri"/>
              </a:rPr>
              <a:t>toate 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câmpurile tabelei</a:t>
            </a:r>
            <a:r>
              <a:rPr sz="24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de  unde se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preiau</a:t>
            </a:r>
            <a:r>
              <a:rPr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 cstate="print"/>
          <a:srcRect l="39359" t="47023" r="15020" b="21832"/>
          <a:stretch>
            <a:fillRect/>
          </a:stretch>
        </p:blipFill>
        <p:spPr bwMode="auto">
          <a:xfrm>
            <a:off x="-1676400" y="3429000"/>
            <a:ext cx="4724400" cy="28194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 l="39375" t="34444" r="46875" b="20000"/>
          <a:stretch>
            <a:fillRect/>
          </a:stretch>
        </p:blipFill>
        <p:spPr bwMode="auto">
          <a:xfrm>
            <a:off x="3886200" y="2971800"/>
            <a:ext cx="2590800" cy="3886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Down Arrow 7"/>
          <p:cNvSpPr/>
          <p:nvPr/>
        </p:nvSpPr>
        <p:spPr>
          <a:xfrm rot="3436574">
            <a:off x="6815144" y="5738137"/>
            <a:ext cx="304800" cy="789166"/>
          </a:xfrm>
          <a:prstGeom prst="downArrow">
            <a:avLst/>
          </a:prstGeom>
          <a:solidFill>
            <a:srgbClr val="33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867400" y="6096000"/>
            <a:ext cx="152400" cy="762000"/>
          </a:xfrm>
          <a:prstGeom prst="rightBrac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23125" t="11111" r="35000" b="13333"/>
          <a:stretch>
            <a:fillRect/>
          </a:stretch>
        </p:blipFill>
        <p:spPr bwMode="auto">
          <a:xfrm>
            <a:off x="7381888" y="2019300"/>
            <a:ext cx="4572000" cy="487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Down Arrow 11"/>
          <p:cNvSpPr/>
          <p:nvPr/>
        </p:nvSpPr>
        <p:spPr>
          <a:xfrm rot="19341927">
            <a:off x="10877229" y="4887754"/>
            <a:ext cx="304800" cy="789166"/>
          </a:xfrm>
          <a:prstGeom prst="downArrow">
            <a:avLst/>
          </a:prstGeom>
          <a:solidFill>
            <a:srgbClr val="33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29854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001" y="461899"/>
            <a:ext cx="3017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>
                <a:solidFill>
                  <a:srgbClr val="FF0000"/>
                </a:solidFill>
                <a:latin typeface="Calibri"/>
                <a:cs typeface="Calibri"/>
              </a:rPr>
              <a:t>Limbajul</a:t>
            </a:r>
            <a:r>
              <a:rPr b="1" spc="-7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rgbClr val="FF0000"/>
                </a:solidFill>
                <a:latin typeface="Calibri"/>
                <a:cs typeface="Calibri"/>
              </a:rPr>
              <a:t>SQL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36562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4555" indent="-356870">
              <a:lnSpc>
                <a:spcPct val="100000"/>
              </a:lnSpc>
              <a:buAutoNum type="arabicPeriod"/>
              <a:tabLst>
                <a:tab pos="885190" algn="l"/>
              </a:tabLst>
            </a:pPr>
            <a:r>
              <a:rPr spc="-5" err="1"/>
              <a:t>Limbajul</a:t>
            </a:r>
            <a:r>
              <a:rPr spc="-5"/>
              <a:t> de </a:t>
            </a:r>
            <a:r>
              <a:rPr spc="-15"/>
              <a:t>manipulare </a:t>
            </a:r>
            <a:r>
              <a:rPr spc="-5"/>
              <a:t>al </a:t>
            </a:r>
            <a:r>
              <a:rPr spc="-15"/>
              <a:t>datelor</a:t>
            </a:r>
            <a:r>
              <a:rPr spc="105"/>
              <a:t> </a:t>
            </a:r>
            <a:r>
              <a:rPr spc="-5"/>
              <a:t>(LMD)</a:t>
            </a: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20">
                <a:latin typeface="Calibri"/>
                <a:cs typeface="Calibri"/>
              </a:rPr>
              <a:t>Adăugare </a:t>
            </a:r>
            <a:r>
              <a:rPr sz="2800" b="1" spc="-5">
                <a:latin typeface="Calibri"/>
                <a:cs typeface="Calibri"/>
              </a:rPr>
              <a:t>o nouă</a:t>
            </a:r>
            <a:r>
              <a:rPr sz="2800" b="1" spc="60">
                <a:latin typeface="Calibri"/>
                <a:cs typeface="Calibri"/>
              </a:rPr>
              <a:t> </a:t>
            </a:r>
            <a:r>
              <a:rPr sz="2800" b="1" spc="-20">
                <a:latin typeface="Calibri"/>
                <a:cs typeface="Calibri"/>
              </a:rPr>
              <a:t>înregistrare</a:t>
            </a:r>
            <a:endParaRPr sz="280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10">
                <a:solidFill>
                  <a:srgbClr val="FF0000"/>
                </a:solidFill>
                <a:latin typeface="Calibri"/>
                <a:cs typeface="Calibri"/>
              </a:rPr>
              <a:t>Actualizarea </a:t>
            </a:r>
            <a:r>
              <a:rPr sz="2800" b="1" spc="-15">
                <a:solidFill>
                  <a:srgbClr val="FF0000"/>
                </a:solidFill>
                <a:latin typeface="Calibri"/>
                <a:cs typeface="Calibri"/>
              </a:rPr>
              <a:t>datelor </a:t>
            </a:r>
            <a:r>
              <a:rPr sz="2800" b="1" spc="-10">
                <a:solidFill>
                  <a:srgbClr val="FF0000"/>
                </a:solidFill>
                <a:latin typeface="Calibri"/>
                <a:cs typeface="Calibri"/>
              </a:rPr>
              <a:t>dintr-o</a:t>
            </a:r>
            <a:r>
              <a:rPr sz="2800" b="1" spc="8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>
                <a:solidFill>
                  <a:srgbClr val="FF0000"/>
                </a:solidFill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25">
                <a:latin typeface="Calibri"/>
                <a:cs typeface="Calibri"/>
              </a:rPr>
              <a:t>Ştergerea </a:t>
            </a:r>
            <a:r>
              <a:rPr sz="2800" b="1" spc="-5">
                <a:latin typeface="Calibri"/>
                <a:cs typeface="Calibri"/>
              </a:rPr>
              <a:t>tuplurilor </a:t>
            </a:r>
            <a:r>
              <a:rPr sz="2800" b="1" spc="-10">
                <a:latin typeface="Calibri"/>
                <a:cs typeface="Calibri"/>
              </a:rPr>
              <a:t>dintr-o</a:t>
            </a:r>
            <a:r>
              <a:rPr sz="2800" b="1" spc="125"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5">
                <a:latin typeface="Calibri"/>
                <a:cs typeface="Calibri"/>
              </a:rPr>
              <a:t>Instrucţiunea</a:t>
            </a:r>
            <a:r>
              <a:rPr sz="2800" b="1" spc="20">
                <a:latin typeface="Calibri"/>
                <a:cs typeface="Calibri"/>
              </a:rPr>
              <a:t> </a:t>
            </a:r>
            <a:r>
              <a:rPr sz="2800" b="1" spc="-20">
                <a:latin typeface="Calibri"/>
                <a:cs typeface="Calibri"/>
              </a:rPr>
              <a:t>Merge</a:t>
            </a:r>
            <a:endParaRPr sz="2800">
              <a:latin typeface="Calibri"/>
              <a:cs typeface="Calibri"/>
            </a:endParaRPr>
          </a:p>
          <a:p>
            <a:pPr marL="884555" indent="-356870">
              <a:lnSpc>
                <a:spcPct val="100000"/>
              </a:lnSpc>
              <a:buAutoNum type="arabicPeriod"/>
              <a:tabLst>
                <a:tab pos="885190" algn="l"/>
              </a:tabLst>
            </a:pPr>
            <a:r>
              <a:t>Limbajul </a:t>
            </a:r>
            <a:r>
              <a:rPr spc="-5"/>
              <a:t>de </a:t>
            </a:r>
            <a:r>
              <a:rPr spc="-15"/>
              <a:t>control </a:t>
            </a:r>
            <a:r>
              <a:rPr spc="-5"/>
              <a:t>al </a:t>
            </a:r>
            <a:r>
              <a:rPr spc="-15"/>
              <a:t>datelor </a:t>
            </a:r>
            <a:r>
              <a:rPr spc="-10"/>
              <a:t>(LCD).</a:t>
            </a:r>
            <a:r>
              <a:rPr spc="55"/>
              <a:t> </a:t>
            </a:r>
            <a:r>
              <a:rPr spc="-25"/>
              <a:t>Tranzacţii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B73B2FC2-815C-4C04-A259-4630D0FCA8CB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99184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85440">
              <a:lnSpc>
                <a:spcPct val="100000"/>
              </a:lnSpc>
              <a:spcBef>
                <a:spcPts val="95"/>
              </a:spcBef>
            </a:pPr>
            <a:r>
              <a:rPr sz="4000" b="1" spc="-15" err="1">
                <a:solidFill>
                  <a:srgbClr val="FF0000"/>
                </a:solidFill>
              </a:rPr>
              <a:t>Actualizarea</a:t>
            </a:r>
            <a:r>
              <a:rPr sz="4000" b="1" spc="-15">
                <a:solidFill>
                  <a:srgbClr val="FF0000"/>
                </a:solidFill>
              </a:rPr>
              <a:t> </a:t>
            </a:r>
            <a:r>
              <a:rPr sz="4000" b="1" spc="-20">
                <a:solidFill>
                  <a:srgbClr val="FF0000"/>
                </a:solidFill>
              </a:rPr>
              <a:t>datelor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09F59E24-084A-45F5-ACE5-B23AA098330A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35</a:t>
            </a:fld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25067" y="2680716"/>
            <a:ext cx="7295515" cy="3624579"/>
            <a:chOff x="925067" y="2680716"/>
            <a:chExt cx="7295515" cy="3624579"/>
          </a:xfrm>
        </p:grpSpPr>
        <p:sp>
          <p:nvSpPr>
            <p:cNvPr id="5" name="object 5"/>
            <p:cNvSpPr/>
            <p:nvPr/>
          </p:nvSpPr>
          <p:spPr>
            <a:xfrm>
              <a:off x="925067" y="2680716"/>
              <a:ext cx="7295388" cy="3624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9451" y="2866644"/>
              <a:ext cx="5527548" cy="33771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2311" y="2708148"/>
              <a:ext cx="7200900" cy="35295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2311" y="2708148"/>
              <a:ext cx="7200900" cy="3529965"/>
            </a:xfrm>
            <a:custGeom>
              <a:avLst/>
              <a:gdLst/>
              <a:ahLst/>
              <a:cxnLst/>
              <a:rect l="l" t="t" r="r" b="b"/>
              <a:pathLst>
                <a:path w="7200900" h="3529965">
                  <a:moveTo>
                    <a:pt x="0" y="588263"/>
                  </a:moveTo>
                  <a:lnTo>
                    <a:pt x="1950" y="540020"/>
                  </a:lnTo>
                  <a:lnTo>
                    <a:pt x="7699" y="492850"/>
                  </a:lnTo>
                  <a:lnTo>
                    <a:pt x="17097" y="446904"/>
                  </a:lnTo>
                  <a:lnTo>
                    <a:pt x="29991" y="402336"/>
                  </a:lnTo>
                  <a:lnTo>
                    <a:pt x="46230" y="359294"/>
                  </a:lnTo>
                  <a:lnTo>
                    <a:pt x="65662" y="317933"/>
                  </a:lnTo>
                  <a:lnTo>
                    <a:pt x="88137" y="278401"/>
                  </a:lnTo>
                  <a:lnTo>
                    <a:pt x="113503" y="240852"/>
                  </a:lnTo>
                  <a:lnTo>
                    <a:pt x="141609" y="205437"/>
                  </a:lnTo>
                  <a:lnTo>
                    <a:pt x="172302" y="172307"/>
                  </a:lnTo>
                  <a:lnTo>
                    <a:pt x="205432" y="141613"/>
                  </a:lnTo>
                  <a:lnTo>
                    <a:pt x="240847" y="113507"/>
                  </a:lnTo>
                  <a:lnTo>
                    <a:pt x="278396" y="88141"/>
                  </a:lnTo>
                  <a:lnTo>
                    <a:pt x="317927" y="65665"/>
                  </a:lnTo>
                  <a:lnTo>
                    <a:pt x="359289" y="46231"/>
                  </a:lnTo>
                  <a:lnTo>
                    <a:pt x="402331" y="29992"/>
                  </a:lnTo>
                  <a:lnTo>
                    <a:pt x="446900" y="17097"/>
                  </a:lnTo>
                  <a:lnTo>
                    <a:pt x="492847" y="7700"/>
                  </a:lnTo>
                  <a:lnTo>
                    <a:pt x="540018" y="1950"/>
                  </a:lnTo>
                  <a:lnTo>
                    <a:pt x="588263" y="0"/>
                  </a:lnTo>
                  <a:lnTo>
                    <a:pt x="6612636" y="0"/>
                  </a:lnTo>
                  <a:lnTo>
                    <a:pt x="6660879" y="1950"/>
                  </a:lnTo>
                  <a:lnTo>
                    <a:pt x="6708049" y="7700"/>
                  </a:lnTo>
                  <a:lnTo>
                    <a:pt x="6753995" y="17097"/>
                  </a:lnTo>
                  <a:lnTo>
                    <a:pt x="6798563" y="29992"/>
                  </a:lnTo>
                  <a:lnTo>
                    <a:pt x="6841605" y="46231"/>
                  </a:lnTo>
                  <a:lnTo>
                    <a:pt x="6882966" y="65665"/>
                  </a:lnTo>
                  <a:lnTo>
                    <a:pt x="6922498" y="88141"/>
                  </a:lnTo>
                  <a:lnTo>
                    <a:pt x="6960047" y="113507"/>
                  </a:lnTo>
                  <a:lnTo>
                    <a:pt x="6995462" y="141613"/>
                  </a:lnTo>
                  <a:lnTo>
                    <a:pt x="7028592" y="172307"/>
                  </a:lnTo>
                  <a:lnTo>
                    <a:pt x="7059286" y="205437"/>
                  </a:lnTo>
                  <a:lnTo>
                    <a:pt x="7087392" y="240852"/>
                  </a:lnTo>
                  <a:lnTo>
                    <a:pt x="7112758" y="278401"/>
                  </a:lnTo>
                  <a:lnTo>
                    <a:pt x="7135234" y="317933"/>
                  </a:lnTo>
                  <a:lnTo>
                    <a:pt x="7154668" y="359294"/>
                  </a:lnTo>
                  <a:lnTo>
                    <a:pt x="7170907" y="402336"/>
                  </a:lnTo>
                  <a:lnTo>
                    <a:pt x="7183802" y="446904"/>
                  </a:lnTo>
                  <a:lnTo>
                    <a:pt x="7193199" y="492850"/>
                  </a:lnTo>
                  <a:lnTo>
                    <a:pt x="7198949" y="540020"/>
                  </a:lnTo>
                  <a:lnTo>
                    <a:pt x="7200900" y="588263"/>
                  </a:lnTo>
                  <a:lnTo>
                    <a:pt x="7200900" y="2941307"/>
                  </a:lnTo>
                  <a:lnTo>
                    <a:pt x="7198949" y="2989554"/>
                  </a:lnTo>
                  <a:lnTo>
                    <a:pt x="7193199" y="3036727"/>
                  </a:lnTo>
                  <a:lnTo>
                    <a:pt x="7183802" y="3082675"/>
                  </a:lnTo>
                  <a:lnTo>
                    <a:pt x="7170907" y="3127246"/>
                  </a:lnTo>
                  <a:lnTo>
                    <a:pt x="7154668" y="3170289"/>
                  </a:lnTo>
                  <a:lnTo>
                    <a:pt x="7135234" y="3211652"/>
                  </a:lnTo>
                  <a:lnTo>
                    <a:pt x="7112758" y="3251184"/>
                  </a:lnTo>
                  <a:lnTo>
                    <a:pt x="7087392" y="3288733"/>
                  </a:lnTo>
                  <a:lnTo>
                    <a:pt x="7059286" y="3324149"/>
                  </a:lnTo>
                  <a:lnTo>
                    <a:pt x="7028592" y="3357279"/>
                  </a:lnTo>
                  <a:lnTo>
                    <a:pt x="6995462" y="3387973"/>
                  </a:lnTo>
                  <a:lnTo>
                    <a:pt x="6960047" y="3416079"/>
                  </a:lnTo>
                  <a:lnTo>
                    <a:pt x="6922498" y="3441445"/>
                  </a:lnTo>
                  <a:lnTo>
                    <a:pt x="6882966" y="3463920"/>
                  </a:lnTo>
                  <a:lnTo>
                    <a:pt x="6841605" y="3483353"/>
                  </a:lnTo>
                  <a:lnTo>
                    <a:pt x="6798563" y="3499592"/>
                  </a:lnTo>
                  <a:lnTo>
                    <a:pt x="6753995" y="3512486"/>
                  </a:lnTo>
                  <a:lnTo>
                    <a:pt x="6708049" y="3521884"/>
                  </a:lnTo>
                  <a:lnTo>
                    <a:pt x="6660879" y="3527633"/>
                  </a:lnTo>
                  <a:lnTo>
                    <a:pt x="6612636" y="3529583"/>
                  </a:lnTo>
                  <a:lnTo>
                    <a:pt x="588263" y="3529583"/>
                  </a:lnTo>
                  <a:lnTo>
                    <a:pt x="540018" y="3527633"/>
                  </a:lnTo>
                  <a:lnTo>
                    <a:pt x="492847" y="3521884"/>
                  </a:lnTo>
                  <a:lnTo>
                    <a:pt x="446900" y="3512486"/>
                  </a:lnTo>
                  <a:lnTo>
                    <a:pt x="402331" y="3499592"/>
                  </a:lnTo>
                  <a:lnTo>
                    <a:pt x="359289" y="3483353"/>
                  </a:lnTo>
                  <a:lnTo>
                    <a:pt x="317927" y="3463920"/>
                  </a:lnTo>
                  <a:lnTo>
                    <a:pt x="278396" y="3441445"/>
                  </a:lnTo>
                  <a:lnTo>
                    <a:pt x="240847" y="3416079"/>
                  </a:lnTo>
                  <a:lnTo>
                    <a:pt x="205432" y="3387973"/>
                  </a:lnTo>
                  <a:lnTo>
                    <a:pt x="172302" y="3357279"/>
                  </a:lnTo>
                  <a:lnTo>
                    <a:pt x="141609" y="3324149"/>
                  </a:lnTo>
                  <a:lnTo>
                    <a:pt x="113503" y="3288733"/>
                  </a:lnTo>
                  <a:lnTo>
                    <a:pt x="88137" y="3251184"/>
                  </a:lnTo>
                  <a:lnTo>
                    <a:pt x="65662" y="3211652"/>
                  </a:lnTo>
                  <a:lnTo>
                    <a:pt x="46230" y="3170289"/>
                  </a:lnTo>
                  <a:lnTo>
                    <a:pt x="29991" y="3127246"/>
                  </a:lnTo>
                  <a:lnTo>
                    <a:pt x="17097" y="3082675"/>
                  </a:lnTo>
                  <a:lnTo>
                    <a:pt x="7699" y="3036727"/>
                  </a:lnTo>
                  <a:lnTo>
                    <a:pt x="1950" y="2989554"/>
                  </a:lnTo>
                  <a:lnTo>
                    <a:pt x="0" y="2941307"/>
                  </a:lnTo>
                  <a:lnTo>
                    <a:pt x="0" y="588263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5538" y="1636268"/>
            <a:ext cx="7204075" cy="4288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>
                <a:latin typeface="Calibri"/>
                <a:cs typeface="Calibri"/>
              </a:rPr>
              <a:t>Schimbarea </a:t>
            </a:r>
            <a:r>
              <a:rPr sz="3200" spc="-5">
                <a:latin typeface="Calibri"/>
                <a:cs typeface="Calibri"/>
              </a:rPr>
              <a:t>liniilor </a:t>
            </a:r>
            <a:r>
              <a:rPr sz="3200" spc="-25">
                <a:latin typeface="Calibri"/>
                <a:cs typeface="Calibri"/>
              </a:rPr>
              <a:t>existente </a:t>
            </a:r>
            <a:r>
              <a:rPr sz="3200" spc="-15">
                <a:latin typeface="Calibri"/>
                <a:cs typeface="Calibri"/>
              </a:rPr>
              <a:t>folosind</a:t>
            </a:r>
            <a:r>
              <a:rPr sz="3200" spc="80">
                <a:latin typeface="Calibri"/>
                <a:cs typeface="Calibri"/>
              </a:rPr>
              <a:t> </a:t>
            </a:r>
            <a:r>
              <a:rPr sz="3200" spc="-10">
                <a:latin typeface="Calibri"/>
                <a:cs typeface="Calibri"/>
              </a:rPr>
              <a:t>clauza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spc="-50">
                <a:solidFill>
                  <a:srgbClr val="0000FF"/>
                </a:solidFill>
                <a:latin typeface="Calibri"/>
                <a:cs typeface="Calibri"/>
              </a:rPr>
              <a:t>UPDATE</a:t>
            </a:r>
            <a:r>
              <a:rPr sz="3200" b="1" spc="-50">
                <a:solidFill>
                  <a:srgbClr val="5E38C7"/>
                </a:solidFill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559435">
              <a:lnSpc>
                <a:spcPct val="100000"/>
              </a:lnSpc>
              <a:spcBef>
                <a:spcPts val="2835"/>
              </a:spcBef>
            </a:pPr>
            <a:r>
              <a:rPr sz="3200" b="1" spc="-20">
                <a:latin typeface="Calibri"/>
                <a:cs typeface="Calibri"/>
              </a:rPr>
              <a:t>Sintaxa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libri"/>
              <a:cs typeface="Calibri"/>
            </a:endParaRPr>
          </a:p>
          <a:p>
            <a:pPr marL="559435">
              <a:lnSpc>
                <a:spcPct val="100000"/>
              </a:lnSpc>
            </a:pPr>
            <a:r>
              <a:rPr sz="3200" b="1" spc="-55">
                <a:solidFill>
                  <a:srgbClr val="FF0000"/>
                </a:solidFill>
                <a:latin typeface="Calibri"/>
                <a:cs typeface="Calibri"/>
              </a:rPr>
              <a:t>UPDATE</a:t>
            </a:r>
            <a:r>
              <a:rPr sz="3200" b="1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5">
                <a:solidFill>
                  <a:srgbClr val="FF0000"/>
                </a:solidFill>
                <a:latin typeface="Calibri"/>
                <a:cs typeface="Calibri"/>
              </a:rPr>
              <a:t>tabela</a:t>
            </a:r>
            <a:endParaRPr sz="3200">
              <a:latin typeface="Calibri"/>
              <a:cs typeface="Calibri"/>
            </a:endParaRPr>
          </a:p>
          <a:p>
            <a:pPr marL="559435">
              <a:lnSpc>
                <a:spcPct val="100000"/>
              </a:lnSpc>
            </a:pP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SET </a:t>
            </a:r>
            <a:r>
              <a:rPr sz="3200" b="1" i="1" spc="-5">
                <a:solidFill>
                  <a:srgbClr val="FF0000"/>
                </a:solidFill>
                <a:latin typeface="Calibri"/>
                <a:cs typeface="Calibri"/>
              </a:rPr>
              <a:t>coloana </a:t>
            </a:r>
            <a:r>
              <a:rPr sz="3200" b="1" i="1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3200" b="1" i="1" spc="-3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5">
                <a:solidFill>
                  <a:srgbClr val="FF0000"/>
                </a:solidFill>
                <a:latin typeface="Calibri"/>
                <a:cs typeface="Calibri"/>
              </a:rPr>
              <a:t>valoare</a:t>
            </a:r>
            <a:endParaRPr sz="3200">
              <a:latin typeface="Calibri"/>
              <a:cs typeface="Calibri"/>
            </a:endParaRPr>
          </a:p>
          <a:p>
            <a:pPr marL="559435" marR="1772920" indent="644525">
              <a:lnSpc>
                <a:spcPct val="100000"/>
              </a:lnSpc>
            </a:pP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[, </a:t>
            </a:r>
            <a:r>
              <a:rPr sz="3200" b="1" spc="-5">
                <a:solidFill>
                  <a:srgbClr val="FF0000"/>
                </a:solidFill>
                <a:latin typeface="Calibri"/>
                <a:cs typeface="Calibri"/>
              </a:rPr>
              <a:t>coloana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= </a:t>
            </a:r>
            <a:r>
              <a:rPr sz="3200" b="1" spc="-10">
                <a:solidFill>
                  <a:srgbClr val="FF0000"/>
                </a:solidFill>
                <a:latin typeface="Calibri"/>
                <a:cs typeface="Calibri"/>
              </a:rPr>
              <a:t>valoare,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. . .</a:t>
            </a:r>
            <a:r>
              <a:rPr sz="3200" b="1" spc="-1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]  [WHERE </a:t>
            </a:r>
            <a:r>
              <a:rPr sz="3200" b="1" spc="-5">
                <a:solidFill>
                  <a:srgbClr val="FF0000"/>
                </a:solidFill>
                <a:latin typeface="Calibri"/>
                <a:cs typeface="Calibri"/>
              </a:rPr>
              <a:t>conditie</a:t>
            </a:r>
            <a:r>
              <a:rPr sz="3200" b="1" spc="-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];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99184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85440">
              <a:lnSpc>
                <a:spcPct val="100000"/>
              </a:lnSpc>
              <a:spcBef>
                <a:spcPts val="95"/>
              </a:spcBef>
            </a:pPr>
            <a:r>
              <a:rPr sz="4000" b="1" spc="-15" err="1">
                <a:solidFill>
                  <a:srgbClr val="FF0000"/>
                </a:solidFill>
              </a:rPr>
              <a:t>Actualizarea</a:t>
            </a:r>
            <a:r>
              <a:rPr sz="4000" b="1" spc="-15">
                <a:solidFill>
                  <a:srgbClr val="FF0000"/>
                </a:solidFill>
              </a:rPr>
              <a:t> </a:t>
            </a:r>
            <a:r>
              <a:rPr sz="4000" b="1" spc="-20">
                <a:solidFill>
                  <a:srgbClr val="FF0000"/>
                </a:solidFill>
              </a:rPr>
              <a:t>datelor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B313902F-5230-48FF-A4D1-DB70A6A06880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36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610308"/>
            <a:ext cx="8150860" cy="51828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95"/>
              </a:spcBef>
            </a:pPr>
            <a:r>
              <a:rPr sz="2800" spc="-5">
                <a:latin typeface="Calibri"/>
                <a:cs typeface="Calibri"/>
              </a:rPr>
              <a:t>În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spc="-20" err="1">
                <a:latin typeface="Calibri"/>
                <a:cs typeface="Calibri"/>
              </a:rPr>
              <a:t>sintaxă</a:t>
            </a:r>
            <a:r>
              <a:rPr sz="2800" spc="-20">
                <a:latin typeface="Calibri"/>
                <a:cs typeface="Calibri"/>
              </a:rPr>
              <a:t>:</a:t>
            </a:r>
            <a:endParaRPr lang="ro-MO" sz="2800" spc="-20">
              <a:latin typeface="Calibri"/>
              <a:cs typeface="Calibri"/>
            </a:endParaRPr>
          </a:p>
          <a:p>
            <a:pPr marL="559435">
              <a:lnSpc>
                <a:spcPct val="100000"/>
              </a:lnSpc>
            </a:pPr>
            <a:r>
              <a:rPr lang="en-US" sz="2800" b="1" spc="-55">
                <a:solidFill>
                  <a:srgbClr val="3333FF"/>
                </a:solidFill>
                <a:cs typeface="Calibri"/>
              </a:rPr>
              <a:t>UPDATE</a:t>
            </a:r>
            <a:r>
              <a:rPr lang="en-US" sz="2800" b="1" spc="-25">
                <a:solidFill>
                  <a:srgbClr val="3333FF"/>
                </a:solidFill>
                <a:cs typeface="Calibri"/>
              </a:rPr>
              <a:t> </a:t>
            </a:r>
            <a:r>
              <a:rPr lang="en-US" sz="2800" b="1" i="1" spc="-5" err="1">
                <a:solidFill>
                  <a:srgbClr val="3333FF"/>
                </a:solidFill>
                <a:cs typeface="Calibri"/>
              </a:rPr>
              <a:t>tabela</a:t>
            </a:r>
            <a:endParaRPr lang="en-US" sz="2800">
              <a:solidFill>
                <a:srgbClr val="3333FF"/>
              </a:solidFill>
              <a:cs typeface="Calibri"/>
            </a:endParaRPr>
          </a:p>
          <a:p>
            <a:pPr marL="559435">
              <a:lnSpc>
                <a:spcPct val="100000"/>
              </a:lnSpc>
            </a:pPr>
            <a:r>
              <a:rPr lang="en-US" sz="2800" b="1">
                <a:solidFill>
                  <a:srgbClr val="3333FF"/>
                </a:solidFill>
                <a:cs typeface="Calibri"/>
              </a:rPr>
              <a:t>SET </a:t>
            </a:r>
            <a:r>
              <a:rPr lang="en-US" sz="2800" b="1" i="1" spc="-5" err="1">
                <a:solidFill>
                  <a:srgbClr val="3333FF"/>
                </a:solidFill>
                <a:cs typeface="Calibri"/>
              </a:rPr>
              <a:t>coloana</a:t>
            </a:r>
            <a:r>
              <a:rPr lang="en-US" sz="2800" b="1" i="1" spc="-5">
                <a:solidFill>
                  <a:srgbClr val="3333FF"/>
                </a:solidFill>
                <a:cs typeface="Calibri"/>
              </a:rPr>
              <a:t> </a:t>
            </a:r>
            <a:r>
              <a:rPr lang="en-US" sz="2800" b="1" i="1">
                <a:solidFill>
                  <a:srgbClr val="3333FF"/>
                </a:solidFill>
                <a:cs typeface="Calibri"/>
              </a:rPr>
              <a:t>=</a:t>
            </a:r>
            <a:r>
              <a:rPr lang="en-US" sz="2800" b="1" i="1" spc="-35">
                <a:solidFill>
                  <a:srgbClr val="3333FF"/>
                </a:solidFill>
                <a:cs typeface="Calibri"/>
              </a:rPr>
              <a:t> </a:t>
            </a:r>
            <a:r>
              <a:rPr lang="en-US" sz="2800" b="1" i="1" spc="-5" err="1">
                <a:solidFill>
                  <a:srgbClr val="3333FF"/>
                </a:solidFill>
                <a:cs typeface="Calibri"/>
              </a:rPr>
              <a:t>valoare</a:t>
            </a:r>
            <a:endParaRPr lang="en-US" sz="2800">
              <a:solidFill>
                <a:srgbClr val="3333FF"/>
              </a:solidFill>
              <a:cs typeface="Calibri"/>
            </a:endParaRPr>
          </a:p>
          <a:p>
            <a:pPr marL="559435" marR="1772920" indent="644525">
              <a:lnSpc>
                <a:spcPct val="100000"/>
              </a:lnSpc>
            </a:pPr>
            <a:r>
              <a:rPr lang="en-US" sz="2800" b="1">
                <a:solidFill>
                  <a:srgbClr val="3333FF"/>
                </a:solidFill>
                <a:cs typeface="Calibri"/>
              </a:rPr>
              <a:t>[, </a:t>
            </a:r>
            <a:r>
              <a:rPr lang="en-US" sz="2800" b="1" spc="-5" err="1">
                <a:solidFill>
                  <a:srgbClr val="3333FF"/>
                </a:solidFill>
                <a:cs typeface="Calibri"/>
              </a:rPr>
              <a:t>coloana</a:t>
            </a:r>
            <a:r>
              <a:rPr lang="en-US" sz="2800" b="1" spc="-5">
                <a:solidFill>
                  <a:srgbClr val="3333FF"/>
                </a:solidFill>
                <a:cs typeface="Calibri"/>
              </a:rPr>
              <a:t> </a:t>
            </a:r>
            <a:r>
              <a:rPr lang="en-US" sz="2800" b="1">
                <a:solidFill>
                  <a:srgbClr val="3333FF"/>
                </a:solidFill>
                <a:cs typeface="Calibri"/>
              </a:rPr>
              <a:t>= </a:t>
            </a:r>
            <a:r>
              <a:rPr lang="en-US" sz="2800" b="1" spc="-10" err="1">
                <a:solidFill>
                  <a:srgbClr val="3333FF"/>
                </a:solidFill>
                <a:cs typeface="Calibri"/>
              </a:rPr>
              <a:t>valoare</a:t>
            </a:r>
            <a:r>
              <a:rPr lang="en-US" sz="2800" b="1" spc="-10">
                <a:solidFill>
                  <a:srgbClr val="3333FF"/>
                </a:solidFill>
                <a:cs typeface="Calibri"/>
              </a:rPr>
              <a:t>, </a:t>
            </a:r>
            <a:r>
              <a:rPr lang="en-US" sz="2800" b="1">
                <a:solidFill>
                  <a:srgbClr val="3333FF"/>
                </a:solidFill>
                <a:cs typeface="Calibri"/>
              </a:rPr>
              <a:t>. . .</a:t>
            </a:r>
            <a:r>
              <a:rPr lang="en-US" sz="2800" b="1" spc="-125">
                <a:solidFill>
                  <a:srgbClr val="3333FF"/>
                </a:solidFill>
                <a:cs typeface="Calibri"/>
              </a:rPr>
              <a:t> </a:t>
            </a:r>
            <a:r>
              <a:rPr lang="en-US" sz="2800" b="1">
                <a:solidFill>
                  <a:srgbClr val="3333FF"/>
                </a:solidFill>
                <a:cs typeface="Calibri"/>
              </a:rPr>
              <a:t>]  [WHERE </a:t>
            </a:r>
            <a:r>
              <a:rPr lang="en-US" sz="2800" b="1" spc="-5" err="1">
                <a:solidFill>
                  <a:srgbClr val="3333FF"/>
                </a:solidFill>
                <a:cs typeface="Calibri"/>
              </a:rPr>
              <a:t>conditie</a:t>
            </a:r>
            <a:r>
              <a:rPr lang="en-US" sz="2800" b="1" spc="-50">
                <a:solidFill>
                  <a:srgbClr val="3333FF"/>
                </a:solidFill>
                <a:cs typeface="Calibri"/>
              </a:rPr>
              <a:t> </a:t>
            </a:r>
            <a:r>
              <a:rPr lang="en-US" sz="2800" b="1">
                <a:solidFill>
                  <a:srgbClr val="3333FF"/>
                </a:solidFill>
                <a:cs typeface="Calibri"/>
              </a:rPr>
              <a:t>];</a:t>
            </a:r>
            <a:endParaRPr lang="en-US" sz="2800">
              <a:solidFill>
                <a:srgbClr val="3333FF"/>
              </a:solidFill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i="1" spc="-10" err="1">
                <a:solidFill>
                  <a:srgbClr val="FF0000"/>
                </a:solidFill>
                <a:latin typeface="Calibri"/>
                <a:cs typeface="Calibri"/>
              </a:rPr>
              <a:t>tabela</a:t>
            </a:r>
            <a:r>
              <a:rPr sz="2800" b="1" i="1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i="1" spc="-5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10">
                <a:latin typeface="Calibri"/>
                <a:cs typeface="Calibri"/>
              </a:rPr>
              <a:t>numele</a:t>
            </a:r>
            <a:r>
              <a:rPr sz="2800" spc="5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tabelei</a:t>
            </a:r>
            <a:endParaRPr sz="28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i="1" spc="-10">
                <a:solidFill>
                  <a:srgbClr val="FF0000"/>
                </a:solidFill>
                <a:latin typeface="Calibri"/>
                <a:cs typeface="Calibri"/>
              </a:rPr>
              <a:t>coloana </a:t>
            </a:r>
            <a:r>
              <a:rPr sz="2800" b="1" i="1" spc="-5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10">
                <a:latin typeface="Calibri"/>
                <a:cs typeface="Calibri"/>
              </a:rPr>
              <a:t>numele coloanei în </a:t>
            </a:r>
            <a:r>
              <a:rPr sz="2800" spc="-20">
                <a:latin typeface="Calibri"/>
                <a:cs typeface="Calibri"/>
              </a:rPr>
              <a:t>care </a:t>
            </a:r>
            <a:r>
              <a:rPr sz="2800" spc="-15">
                <a:latin typeface="Calibri"/>
                <a:cs typeface="Calibri"/>
              </a:rPr>
              <a:t>vor </a:t>
            </a:r>
            <a:r>
              <a:rPr sz="2800" spc="-5">
                <a:latin typeface="Calibri"/>
                <a:cs typeface="Calibri"/>
              </a:rPr>
              <a:t>fi </a:t>
            </a:r>
            <a:r>
              <a:rPr sz="2800" spc="-15">
                <a:latin typeface="Calibri"/>
                <a:cs typeface="Calibri"/>
              </a:rPr>
              <a:t>introduse  datele</a:t>
            </a:r>
            <a:endParaRPr sz="2800">
              <a:latin typeface="Calibri"/>
              <a:cs typeface="Calibri"/>
            </a:endParaRPr>
          </a:p>
          <a:p>
            <a:pPr marL="355600" marR="9398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i="1" spc="-10">
                <a:solidFill>
                  <a:srgbClr val="FF0000"/>
                </a:solidFill>
                <a:latin typeface="Calibri"/>
                <a:cs typeface="Calibri"/>
              </a:rPr>
              <a:t>valoare </a:t>
            </a:r>
            <a:r>
              <a:rPr sz="2800" b="1" spc="-5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15">
                <a:latin typeface="Calibri"/>
                <a:cs typeface="Calibri"/>
              </a:rPr>
              <a:t>valoarea </a:t>
            </a:r>
            <a:r>
              <a:rPr sz="2800" spc="-20">
                <a:latin typeface="Calibri"/>
                <a:cs typeface="Calibri"/>
              </a:rPr>
              <a:t>corespunzătoare </a:t>
            </a:r>
            <a:r>
              <a:rPr sz="2800" spc="-10">
                <a:latin typeface="Calibri"/>
                <a:cs typeface="Calibri"/>
              </a:rPr>
              <a:t>din subquery  </a:t>
            </a:r>
            <a:r>
              <a:rPr sz="2800" spc="-20">
                <a:latin typeface="Calibri"/>
                <a:cs typeface="Calibri"/>
              </a:rPr>
              <a:t>(subinterogare)</a:t>
            </a:r>
            <a:endParaRPr sz="2800">
              <a:latin typeface="Calibri"/>
              <a:cs typeface="Calibri"/>
            </a:endParaRPr>
          </a:p>
          <a:p>
            <a:pPr marL="355600" marR="73406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i="1" spc="-10">
                <a:solidFill>
                  <a:srgbClr val="FF0000"/>
                </a:solidFill>
                <a:latin typeface="Calibri"/>
                <a:cs typeface="Calibri"/>
              </a:rPr>
              <a:t>condiţie </a:t>
            </a:r>
            <a:r>
              <a:rPr sz="2800" spc="-5">
                <a:solidFill>
                  <a:srgbClr val="FF0000"/>
                </a:solidFill>
                <a:latin typeface="Calibri"/>
                <a:cs typeface="Calibri"/>
              </a:rPr>
              <a:t>- </a:t>
            </a:r>
            <a:r>
              <a:rPr sz="2800" spc="-15">
                <a:latin typeface="Calibri"/>
                <a:cs typeface="Calibri"/>
              </a:rPr>
              <a:t>identificarea </a:t>
            </a:r>
            <a:r>
              <a:rPr sz="2800" spc="-10">
                <a:latin typeface="Calibri"/>
                <a:cs typeface="Calibri"/>
              </a:rPr>
              <a:t>câmpurilor </a:t>
            </a:r>
            <a:r>
              <a:rPr sz="2800" spc="-20">
                <a:latin typeface="Calibri"/>
                <a:cs typeface="Calibri"/>
              </a:rPr>
              <a:t>care </a:t>
            </a:r>
            <a:r>
              <a:rPr sz="2800" spc="-15">
                <a:latin typeface="Calibri"/>
                <a:cs typeface="Calibri"/>
              </a:rPr>
              <a:t>vor </a:t>
            </a:r>
            <a:r>
              <a:rPr sz="2800" spc="-10">
                <a:latin typeface="Calibri"/>
                <a:cs typeface="Calibri"/>
              </a:rPr>
              <a:t>fi  </a:t>
            </a:r>
            <a:r>
              <a:rPr sz="2800" spc="-15">
                <a:latin typeface="Calibri"/>
                <a:cs typeface="Calibri"/>
              </a:rPr>
              <a:t>actualizate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99184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85440">
              <a:lnSpc>
                <a:spcPct val="100000"/>
              </a:lnSpc>
              <a:spcBef>
                <a:spcPts val="95"/>
              </a:spcBef>
            </a:pPr>
            <a:r>
              <a:rPr sz="4000" b="1" spc="-15" err="1">
                <a:solidFill>
                  <a:srgbClr val="FF0000"/>
                </a:solidFill>
              </a:rPr>
              <a:t>Actualizarea</a:t>
            </a:r>
            <a:r>
              <a:rPr sz="4000" b="1" spc="-15">
                <a:solidFill>
                  <a:srgbClr val="FF0000"/>
                </a:solidFill>
              </a:rPr>
              <a:t> </a:t>
            </a:r>
            <a:r>
              <a:rPr sz="4000" b="1" spc="-20">
                <a:solidFill>
                  <a:srgbClr val="FF0000"/>
                </a:solidFill>
              </a:rPr>
              <a:t>datelor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D1F0135F-4F37-4014-8986-5D068A42D2FA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37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371600"/>
            <a:ext cx="8103234" cy="3879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95"/>
              </a:spcBef>
            </a:pPr>
            <a:r>
              <a:rPr sz="2800" b="1" spc="-10">
                <a:latin typeface="Calibri"/>
                <a:cs typeface="Calibri"/>
              </a:rPr>
              <a:t>Notă: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Calibri"/>
              <a:cs typeface="Calibri"/>
            </a:endParaRPr>
          </a:p>
          <a:p>
            <a:pPr marL="355600" marR="116522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>
                <a:latin typeface="Calibri"/>
                <a:cs typeface="Calibri"/>
              </a:rPr>
              <a:t>În </a:t>
            </a:r>
            <a:r>
              <a:rPr sz="2800" spc="-15">
                <a:latin typeface="Calibri"/>
                <a:cs typeface="Calibri"/>
              </a:rPr>
              <a:t>general </a:t>
            </a:r>
            <a:r>
              <a:rPr sz="2800" spc="-5">
                <a:latin typeface="Calibri"/>
                <a:cs typeface="Calibri"/>
              </a:rPr>
              <a:t>se </a:t>
            </a:r>
            <a:r>
              <a:rPr sz="2800" spc="-20">
                <a:latin typeface="Calibri"/>
                <a:cs typeface="Calibri"/>
              </a:rPr>
              <a:t>foloseşte </a:t>
            </a:r>
            <a:r>
              <a:rPr sz="2800" spc="-10">
                <a:latin typeface="Calibri"/>
                <a:cs typeface="Calibri"/>
              </a:rPr>
              <a:t>cheia </a:t>
            </a:r>
            <a:r>
              <a:rPr sz="2800" spc="-15">
                <a:latin typeface="Calibri"/>
                <a:cs typeface="Calibri"/>
              </a:rPr>
              <a:t>primară </a:t>
            </a:r>
            <a:r>
              <a:rPr sz="2800" spc="-10">
                <a:latin typeface="Calibri"/>
                <a:cs typeface="Calibri"/>
              </a:rPr>
              <a:t>pentru </a:t>
            </a:r>
            <a:r>
              <a:rPr sz="2800" spc="-5">
                <a:latin typeface="Calibri"/>
                <a:cs typeface="Calibri"/>
              </a:rPr>
              <a:t>a  </a:t>
            </a:r>
            <a:r>
              <a:rPr sz="2800" spc="-10">
                <a:latin typeface="Calibri"/>
                <a:cs typeface="Calibri"/>
              </a:rPr>
              <a:t>identifica </a:t>
            </a:r>
            <a:r>
              <a:rPr sz="2800" spc="-5">
                <a:latin typeface="Calibri"/>
                <a:cs typeface="Calibri"/>
              </a:rPr>
              <a:t>o</a:t>
            </a:r>
            <a:r>
              <a:rPr sz="2800" spc="1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linie.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>
                <a:latin typeface="Calibri"/>
                <a:cs typeface="Calibri"/>
              </a:rPr>
              <a:t>Utilizarea </a:t>
            </a:r>
            <a:r>
              <a:rPr sz="2800" spc="-10">
                <a:latin typeface="Calibri"/>
                <a:cs typeface="Calibri"/>
              </a:rPr>
              <a:t>altei coloane </a:t>
            </a:r>
            <a:r>
              <a:rPr sz="2800" spc="-20">
                <a:latin typeface="Calibri"/>
                <a:cs typeface="Calibri"/>
              </a:rPr>
              <a:t>poate </a:t>
            </a:r>
            <a:r>
              <a:rPr sz="2800" spc="-5">
                <a:latin typeface="Calibri"/>
                <a:cs typeface="Calibri"/>
              </a:rPr>
              <a:t>duce la </a:t>
            </a:r>
            <a:r>
              <a:rPr sz="2800" spc="-10">
                <a:latin typeface="Calibri"/>
                <a:cs typeface="Calibri"/>
              </a:rPr>
              <a:t>actualizarea </a:t>
            </a:r>
            <a:r>
              <a:rPr sz="2800" spc="-5">
                <a:latin typeface="Calibri"/>
                <a:cs typeface="Calibri"/>
              </a:rPr>
              <a:t>mai  </a:t>
            </a:r>
            <a:r>
              <a:rPr sz="2800" spc="-15">
                <a:latin typeface="Calibri"/>
                <a:cs typeface="Calibri"/>
              </a:rPr>
              <a:t>multor</a:t>
            </a:r>
            <a:r>
              <a:rPr sz="2800" spc="1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linii.</a:t>
            </a:r>
            <a:endParaRPr sz="2800">
              <a:latin typeface="Calibri"/>
              <a:cs typeface="Calibri"/>
            </a:endParaRPr>
          </a:p>
          <a:p>
            <a:pPr marL="355600" marR="59436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>
                <a:latin typeface="Calibri"/>
                <a:cs typeface="Calibri"/>
              </a:rPr>
              <a:t>De </a:t>
            </a:r>
            <a:r>
              <a:rPr sz="2800" spc="-25">
                <a:latin typeface="Calibri"/>
                <a:cs typeface="Calibri"/>
              </a:rPr>
              <a:t>exemplu </a:t>
            </a:r>
            <a:r>
              <a:rPr sz="2800" spc="-15">
                <a:latin typeface="Calibri"/>
                <a:cs typeface="Calibri"/>
              </a:rPr>
              <a:t>într-o </a:t>
            </a:r>
            <a:r>
              <a:rPr sz="2800" spc="-10">
                <a:latin typeface="Calibri"/>
                <a:cs typeface="Calibri"/>
              </a:rPr>
              <a:t>relaţie </a:t>
            </a:r>
            <a:r>
              <a:rPr sz="2800" spc="-15">
                <a:latin typeface="Calibri"/>
                <a:cs typeface="Calibri"/>
              </a:rPr>
              <a:t>numita </a:t>
            </a:r>
            <a:r>
              <a:rPr sz="2800" i="1" spc="-5">
                <a:solidFill>
                  <a:srgbClr val="0000FF"/>
                </a:solidFill>
                <a:latin typeface="Calibri"/>
                <a:cs typeface="Calibri"/>
              </a:rPr>
              <a:t>persoane </a:t>
            </a:r>
            <a:r>
              <a:rPr sz="2800" spc="-15">
                <a:latin typeface="Calibri"/>
                <a:cs typeface="Calibri"/>
              </a:rPr>
              <a:t>putem  </a:t>
            </a:r>
            <a:r>
              <a:rPr sz="2800" spc="-20">
                <a:latin typeface="Calibri"/>
                <a:cs typeface="Calibri"/>
              </a:rPr>
              <a:t>avea </a:t>
            </a:r>
            <a:r>
              <a:rPr sz="2800" spc="-10">
                <a:latin typeface="Calibri"/>
                <a:cs typeface="Calibri"/>
              </a:rPr>
              <a:t>de două </a:t>
            </a:r>
            <a:r>
              <a:rPr sz="2800" spc="-5">
                <a:latin typeface="Calibri"/>
                <a:cs typeface="Calibri"/>
              </a:rPr>
              <a:t>sau mai </a:t>
            </a:r>
            <a:r>
              <a:rPr sz="2800" spc="-10">
                <a:latin typeface="Calibri"/>
                <a:cs typeface="Calibri"/>
              </a:rPr>
              <a:t>multe </a:t>
            </a:r>
            <a:r>
              <a:rPr sz="2800" spc="-15">
                <a:latin typeface="Calibri"/>
                <a:cs typeface="Calibri"/>
              </a:rPr>
              <a:t>persoane </a:t>
            </a:r>
            <a:r>
              <a:rPr sz="2800" spc="-5">
                <a:latin typeface="Calibri"/>
                <a:cs typeface="Calibri"/>
              </a:rPr>
              <a:t>cu acelasi  </a:t>
            </a:r>
            <a:r>
              <a:rPr sz="2800" spc="-10">
                <a:latin typeface="Calibri"/>
                <a:cs typeface="Calibri"/>
              </a:rPr>
              <a:t>nume.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99184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85440">
              <a:lnSpc>
                <a:spcPct val="100000"/>
              </a:lnSpc>
              <a:spcBef>
                <a:spcPts val="95"/>
              </a:spcBef>
            </a:pPr>
            <a:r>
              <a:rPr sz="4000" b="1" spc="-15" err="1">
                <a:solidFill>
                  <a:srgbClr val="FF0000"/>
                </a:solidFill>
              </a:rPr>
              <a:t>Actualizarea</a:t>
            </a:r>
            <a:r>
              <a:rPr sz="4000" b="1" spc="-15">
                <a:solidFill>
                  <a:srgbClr val="FF0000"/>
                </a:solidFill>
              </a:rPr>
              <a:t> </a:t>
            </a:r>
            <a:r>
              <a:rPr sz="4000" b="1" spc="-20">
                <a:solidFill>
                  <a:srgbClr val="FF0000"/>
                </a:solidFill>
              </a:rPr>
              <a:t>datelor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1EC1235-263A-4234-B09E-E96D38F86A4A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38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1544995"/>
            <a:ext cx="390017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5" dirty="0" err="1">
                <a:latin typeface="Calibri"/>
                <a:cs typeface="Calibri"/>
              </a:rPr>
              <a:t>Exemplu</a:t>
            </a:r>
            <a:r>
              <a:rPr sz="2800" b="1" u="sng" spc="-5" dirty="0">
                <a:latin typeface="Calibri"/>
                <a:cs typeface="Calibri"/>
              </a:rPr>
              <a:t> 2</a:t>
            </a:r>
            <a:endParaRPr sz="2800" u="sng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50" dirty="0">
                <a:solidFill>
                  <a:srgbClr val="0000FF"/>
                </a:solidFill>
                <a:latin typeface="Calibri"/>
                <a:cs typeface="Calibri"/>
              </a:rPr>
              <a:t>UPDATE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 err="1">
                <a:latin typeface="Calibri"/>
                <a:cs typeface="Calibri"/>
              </a:rPr>
              <a:t>angajati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sz="2800" spc="-10" dirty="0" err="1">
                <a:latin typeface="Calibri"/>
                <a:cs typeface="Calibri"/>
              </a:rPr>
              <a:t>nr_dept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70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WHERE </a:t>
            </a:r>
            <a:r>
              <a:rPr sz="2800" spc="-15" dirty="0" err="1">
                <a:latin typeface="Calibri"/>
                <a:cs typeface="Calibri"/>
              </a:rPr>
              <a:t>nr_angajat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7499;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19408" y="3992816"/>
            <a:ext cx="3338195" cy="2042795"/>
            <a:chOff x="4919408" y="3992816"/>
            <a:chExt cx="3338195" cy="2042795"/>
          </a:xfrm>
        </p:grpSpPr>
        <p:sp>
          <p:nvSpPr>
            <p:cNvPr id="6" name="object 6"/>
            <p:cNvSpPr/>
            <p:nvPr/>
          </p:nvSpPr>
          <p:spPr>
            <a:xfrm>
              <a:off x="4932426" y="4005833"/>
              <a:ext cx="3312160" cy="2016760"/>
            </a:xfrm>
            <a:custGeom>
              <a:avLst/>
              <a:gdLst/>
              <a:ahLst/>
              <a:cxnLst/>
              <a:rect l="l" t="t" r="r" b="b"/>
              <a:pathLst>
                <a:path w="3312159" h="2016760">
                  <a:moveTo>
                    <a:pt x="2975609" y="0"/>
                  </a:moveTo>
                  <a:lnTo>
                    <a:pt x="336041" y="0"/>
                  </a:lnTo>
                  <a:lnTo>
                    <a:pt x="286394" y="3644"/>
                  </a:lnTo>
                  <a:lnTo>
                    <a:pt x="239004" y="14231"/>
                  </a:lnTo>
                  <a:lnTo>
                    <a:pt x="194394" y="31239"/>
                  </a:lnTo>
                  <a:lnTo>
                    <a:pt x="153082" y="54149"/>
                  </a:lnTo>
                  <a:lnTo>
                    <a:pt x="115591" y="82440"/>
                  </a:lnTo>
                  <a:lnTo>
                    <a:pt x="82440" y="115591"/>
                  </a:lnTo>
                  <a:lnTo>
                    <a:pt x="54149" y="153082"/>
                  </a:lnTo>
                  <a:lnTo>
                    <a:pt x="31239" y="194394"/>
                  </a:lnTo>
                  <a:lnTo>
                    <a:pt x="14231" y="239004"/>
                  </a:lnTo>
                  <a:lnTo>
                    <a:pt x="3644" y="286394"/>
                  </a:lnTo>
                  <a:lnTo>
                    <a:pt x="0" y="336042"/>
                  </a:lnTo>
                  <a:lnTo>
                    <a:pt x="0" y="1680210"/>
                  </a:lnTo>
                  <a:lnTo>
                    <a:pt x="3644" y="1729866"/>
                  </a:lnTo>
                  <a:lnTo>
                    <a:pt x="14231" y="1777261"/>
                  </a:lnTo>
                  <a:lnTo>
                    <a:pt x="31239" y="1821874"/>
                  </a:lnTo>
                  <a:lnTo>
                    <a:pt x="54149" y="1863185"/>
                  </a:lnTo>
                  <a:lnTo>
                    <a:pt x="82440" y="1900675"/>
                  </a:lnTo>
                  <a:lnTo>
                    <a:pt x="115591" y="1933824"/>
                  </a:lnTo>
                  <a:lnTo>
                    <a:pt x="153082" y="1962112"/>
                  </a:lnTo>
                  <a:lnTo>
                    <a:pt x="194394" y="1985018"/>
                  </a:lnTo>
                  <a:lnTo>
                    <a:pt x="239004" y="2002023"/>
                  </a:lnTo>
                  <a:lnTo>
                    <a:pt x="286394" y="2012608"/>
                  </a:lnTo>
                  <a:lnTo>
                    <a:pt x="336041" y="2016252"/>
                  </a:lnTo>
                  <a:lnTo>
                    <a:pt x="2975609" y="2016252"/>
                  </a:lnTo>
                  <a:lnTo>
                    <a:pt x="3025257" y="2012608"/>
                  </a:lnTo>
                  <a:lnTo>
                    <a:pt x="3072647" y="2002023"/>
                  </a:lnTo>
                  <a:lnTo>
                    <a:pt x="3117257" y="1985018"/>
                  </a:lnTo>
                  <a:lnTo>
                    <a:pt x="3158569" y="1962112"/>
                  </a:lnTo>
                  <a:lnTo>
                    <a:pt x="3196060" y="1933824"/>
                  </a:lnTo>
                  <a:lnTo>
                    <a:pt x="3229211" y="1900675"/>
                  </a:lnTo>
                  <a:lnTo>
                    <a:pt x="3257502" y="1863185"/>
                  </a:lnTo>
                  <a:lnTo>
                    <a:pt x="3280412" y="1821874"/>
                  </a:lnTo>
                  <a:lnTo>
                    <a:pt x="3297420" y="1777261"/>
                  </a:lnTo>
                  <a:lnTo>
                    <a:pt x="3308007" y="1729866"/>
                  </a:lnTo>
                  <a:lnTo>
                    <a:pt x="3311652" y="1680210"/>
                  </a:lnTo>
                  <a:lnTo>
                    <a:pt x="3311652" y="336042"/>
                  </a:lnTo>
                  <a:lnTo>
                    <a:pt x="3308007" y="286394"/>
                  </a:lnTo>
                  <a:lnTo>
                    <a:pt x="3297420" y="239004"/>
                  </a:lnTo>
                  <a:lnTo>
                    <a:pt x="3280412" y="194394"/>
                  </a:lnTo>
                  <a:lnTo>
                    <a:pt x="3257502" y="153082"/>
                  </a:lnTo>
                  <a:lnTo>
                    <a:pt x="3229211" y="115591"/>
                  </a:lnTo>
                  <a:lnTo>
                    <a:pt x="3196060" y="82440"/>
                  </a:lnTo>
                  <a:lnTo>
                    <a:pt x="3158569" y="54149"/>
                  </a:lnTo>
                  <a:lnTo>
                    <a:pt x="3117257" y="31239"/>
                  </a:lnTo>
                  <a:lnTo>
                    <a:pt x="3072647" y="14231"/>
                  </a:lnTo>
                  <a:lnTo>
                    <a:pt x="3025257" y="3644"/>
                  </a:lnTo>
                  <a:lnTo>
                    <a:pt x="297560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32426" y="4005833"/>
              <a:ext cx="3312160" cy="2016760"/>
            </a:xfrm>
            <a:custGeom>
              <a:avLst/>
              <a:gdLst/>
              <a:ahLst/>
              <a:cxnLst/>
              <a:rect l="l" t="t" r="r" b="b"/>
              <a:pathLst>
                <a:path w="3312159" h="2016760">
                  <a:moveTo>
                    <a:pt x="0" y="336042"/>
                  </a:moveTo>
                  <a:lnTo>
                    <a:pt x="3644" y="286394"/>
                  </a:lnTo>
                  <a:lnTo>
                    <a:pt x="14231" y="239004"/>
                  </a:lnTo>
                  <a:lnTo>
                    <a:pt x="31239" y="194394"/>
                  </a:lnTo>
                  <a:lnTo>
                    <a:pt x="54149" y="153082"/>
                  </a:lnTo>
                  <a:lnTo>
                    <a:pt x="82440" y="115591"/>
                  </a:lnTo>
                  <a:lnTo>
                    <a:pt x="115591" y="82440"/>
                  </a:lnTo>
                  <a:lnTo>
                    <a:pt x="153082" y="54149"/>
                  </a:lnTo>
                  <a:lnTo>
                    <a:pt x="194394" y="31239"/>
                  </a:lnTo>
                  <a:lnTo>
                    <a:pt x="239004" y="14231"/>
                  </a:lnTo>
                  <a:lnTo>
                    <a:pt x="286394" y="3644"/>
                  </a:lnTo>
                  <a:lnTo>
                    <a:pt x="336041" y="0"/>
                  </a:lnTo>
                  <a:lnTo>
                    <a:pt x="2975609" y="0"/>
                  </a:lnTo>
                  <a:lnTo>
                    <a:pt x="3025257" y="3644"/>
                  </a:lnTo>
                  <a:lnTo>
                    <a:pt x="3072647" y="14231"/>
                  </a:lnTo>
                  <a:lnTo>
                    <a:pt x="3117257" y="31239"/>
                  </a:lnTo>
                  <a:lnTo>
                    <a:pt x="3158569" y="54149"/>
                  </a:lnTo>
                  <a:lnTo>
                    <a:pt x="3196060" y="82440"/>
                  </a:lnTo>
                  <a:lnTo>
                    <a:pt x="3229211" y="115591"/>
                  </a:lnTo>
                  <a:lnTo>
                    <a:pt x="3257502" y="153082"/>
                  </a:lnTo>
                  <a:lnTo>
                    <a:pt x="3280412" y="194394"/>
                  </a:lnTo>
                  <a:lnTo>
                    <a:pt x="3297420" y="239004"/>
                  </a:lnTo>
                  <a:lnTo>
                    <a:pt x="3308007" y="286394"/>
                  </a:lnTo>
                  <a:lnTo>
                    <a:pt x="3311652" y="336042"/>
                  </a:lnTo>
                  <a:lnTo>
                    <a:pt x="3311652" y="1680210"/>
                  </a:lnTo>
                  <a:lnTo>
                    <a:pt x="3308007" y="1729866"/>
                  </a:lnTo>
                  <a:lnTo>
                    <a:pt x="3297420" y="1777261"/>
                  </a:lnTo>
                  <a:lnTo>
                    <a:pt x="3280412" y="1821874"/>
                  </a:lnTo>
                  <a:lnTo>
                    <a:pt x="3257502" y="1863185"/>
                  </a:lnTo>
                  <a:lnTo>
                    <a:pt x="3229211" y="1900675"/>
                  </a:lnTo>
                  <a:lnTo>
                    <a:pt x="3196060" y="1933824"/>
                  </a:lnTo>
                  <a:lnTo>
                    <a:pt x="3158569" y="1962112"/>
                  </a:lnTo>
                  <a:lnTo>
                    <a:pt x="3117257" y="1985018"/>
                  </a:lnTo>
                  <a:lnTo>
                    <a:pt x="3072647" y="2002023"/>
                  </a:lnTo>
                  <a:lnTo>
                    <a:pt x="3025257" y="2012608"/>
                  </a:lnTo>
                  <a:lnTo>
                    <a:pt x="2975609" y="2016252"/>
                  </a:lnTo>
                  <a:lnTo>
                    <a:pt x="336041" y="2016252"/>
                  </a:lnTo>
                  <a:lnTo>
                    <a:pt x="286394" y="2012608"/>
                  </a:lnTo>
                  <a:lnTo>
                    <a:pt x="239004" y="2002023"/>
                  </a:lnTo>
                  <a:lnTo>
                    <a:pt x="194394" y="1985018"/>
                  </a:lnTo>
                  <a:lnTo>
                    <a:pt x="153082" y="1962112"/>
                  </a:lnTo>
                  <a:lnTo>
                    <a:pt x="115591" y="1933824"/>
                  </a:lnTo>
                  <a:lnTo>
                    <a:pt x="82440" y="1900675"/>
                  </a:lnTo>
                  <a:lnTo>
                    <a:pt x="54149" y="1863185"/>
                  </a:lnTo>
                  <a:lnTo>
                    <a:pt x="31239" y="1821874"/>
                  </a:lnTo>
                  <a:lnTo>
                    <a:pt x="14231" y="1777261"/>
                  </a:lnTo>
                  <a:lnTo>
                    <a:pt x="3644" y="1729866"/>
                  </a:lnTo>
                  <a:lnTo>
                    <a:pt x="0" y="1680210"/>
                  </a:lnTo>
                  <a:lnTo>
                    <a:pt x="0" y="33604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37479" y="4433061"/>
            <a:ext cx="27012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S-a modificat</a:t>
            </a:r>
            <a:r>
              <a:rPr sz="24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>
                <a:solidFill>
                  <a:srgbClr val="FFFF00"/>
                </a:solidFill>
                <a:latin typeface="Calibri"/>
                <a:cs typeface="Calibri"/>
              </a:rPr>
              <a:t>nr_dept</a:t>
            </a:r>
            <a:r>
              <a:rPr sz="2400" spc="-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 pentru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angajatul </a:t>
            </a: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cu  </a:t>
            </a:r>
            <a:r>
              <a:rPr sz="2400" spc="-10">
                <a:solidFill>
                  <a:srgbClr val="FFFF00"/>
                </a:solidFill>
                <a:latin typeface="Calibri"/>
                <a:cs typeface="Calibri"/>
              </a:rPr>
              <a:t>nr_angajat</a:t>
            </a:r>
            <a:r>
              <a:rPr sz="2400" spc="-4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specificat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57400" y="3816096"/>
            <a:ext cx="2924810" cy="1137285"/>
            <a:chOff x="2057400" y="3816096"/>
            <a:chExt cx="2924810" cy="1137285"/>
          </a:xfrm>
        </p:grpSpPr>
        <p:sp>
          <p:nvSpPr>
            <p:cNvPr id="10" name="object 10"/>
            <p:cNvSpPr/>
            <p:nvPr/>
          </p:nvSpPr>
          <p:spPr>
            <a:xfrm>
              <a:off x="2057400" y="3816096"/>
              <a:ext cx="2924555" cy="1136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69870" y="3970579"/>
              <a:ext cx="2670175" cy="917575"/>
            </a:xfrm>
            <a:custGeom>
              <a:avLst/>
              <a:gdLst/>
              <a:ahLst/>
              <a:cxnLst/>
              <a:rect l="l" t="t" r="r" b="b"/>
              <a:pathLst>
                <a:path w="2670175" h="917575">
                  <a:moveTo>
                    <a:pt x="108856" y="50480"/>
                  </a:moveTo>
                  <a:lnTo>
                    <a:pt x="71895" y="58532"/>
                  </a:lnTo>
                  <a:lnTo>
                    <a:pt x="97080" y="86688"/>
                  </a:lnTo>
                  <a:lnTo>
                    <a:pt x="2658110" y="917015"/>
                  </a:lnTo>
                  <a:lnTo>
                    <a:pt x="2669794" y="880693"/>
                  </a:lnTo>
                  <a:lnTo>
                    <a:pt x="108856" y="50480"/>
                  </a:lnTo>
                  <a:close/>
                </a:path>
                <a:path w="2670175" h="917575">
                  <a:moveTo>
                    <a:pt x="168840" y="0"/>
                  </a:moveTo>
                  <a:lnTo>
                    <a:pt x="161290" y="75"/>
                  </a:lnTo>
                  <a:lnTo>
                    <a:pt x="0" y="35254"/>
                  </a:lnTo>
                  <a:lnTo>
                    <a:pt x="109981" y="158190"/>
                  </a:lnTo>
                  <a:lnTo>
                    <a:pt x="116028" y="162750"/>
                  </a:lnTo>
                  <a:lnTo>
                    <a:pt x="123110" y="164572"/>
                  </a:lnTo>
                  <a:lnTo>
                    <a:pt x="130359" y="163583"/>
                  </a:lnTo>
                  <a:lnTo>
                    <a:pt x="97080" y="86688"/>
                  </a:lnTo>
                  <a:lnTo>
                    <a:pt x="30099" y="64972"/>
                  </a:lnTo>
                  <a:lnTo>
                    <a:pt x="41910" y="28777"/>
                  </a:lnTo>
                  <a:lnTo>
                    <a:pt x="181425" y="28777"/>
                  </a:lnTo>
                  <a:lnTo>
                    <a:pt x="184026" y="22248"/>
                  </a:lnTo>
                  <a:lnTo>
                    <a:pt x="183896" y="14680"/>
                  </a:lnTo>
                  <a:lnTo>
                    <a:pt x="180846" y="7754"/>
                  </a:lnTo>
                  <a:lnTo>
                    <a:pt x="175593" y="2710"/>
                  </a:lnTo>
                  <a:lnTo>
                    <a:pt x="168840" y="0"/>
                  </a:lnTo>
                  <a:close/>
                </a:path>
                <a:path w="2670175" h="917575">
                  <a:moveTo>
                    <a:pt x="41910" y="28777"/>
                  </a:moveTo>
                  <a:lnTo>
                    <a:pt x="30099" y="64972"/>
                  </a:lnTo>
                  <a:lnTo>
                    <a:pt x="97080" y="86688"/>
                  </a:lnTo>
                  <a:lnTo>
                    <a:pt x="78109" y="65480"/>
                  </a:lnTo>
                  <a:lnTo>
                    <a:pt x="40005" y="65480"/>
                  </a:lnTo>
                  <a:lnTo>
                    <a:pt x="50165" y="34238"/>
                  </a:lnTo>
                  <a:lnTo>
                    <a:pt x="58755" y="34238"/>
                  </a:lnTo>
                  <a:lnTo>
                    <a:pt x="41910" y="28777"/>
                  </a:lnTo>
                  <a:close/>
                </a:path>
                <a:path w="2670175" h="917575">
                  <a:moveTo>
                    <a:pt x="50165" y="34238"/>
                  </a:moveTo>
                  <a:lnTo>
                    <a:pt x="40005" y="65480"/>
                  </a:lnTo>
                  <a:lnTo>
                    <a:pt x="71895" y="58532"/>
                  </a:lnTo>
                  <a:lnTo>
                    <a:pt x="50165" y="34238"/>
                  </a:lnTo>
                  <a:close/>
                </a:path>
                <a:path w="2670175" h="917575">
                  <a:moveTo>
                    <a:pt x="71895" y="58532"/>
                  </a:moveTo>
                  <a:lnTo>
                    <a:pt x="40005" y="65480"/>
                  </a:lnTo>
                  <a:lnTo>
                    <a:pt x="78109" y="65480"/>
                  </a:lnTo>
                  <a:lnTo>
                    <a:pt x="71895" y="58532"/>
                  </a:lnTo>
                  <a:close/>
                </a:path>
                <a:path w="2670175" h="917575">
                  <a:moveTo>
                    <a:pt x="58755" y="34238"/>
                  </a:moveTo>
                  <a:lnTo>
                    <a:pt x="50165" y="34238"/>
                  </a:lnTo>
                  <a:lnTo>
                    <a:pt x="71895" y="58532"/>
                  </a:lnTo>
                  <a:lnTo>
                    <a:pt x="108856" y="50480"/>
                  </a:lnTo>
                  <a:lnTo>
                    <a:pt x="58755" y="34238"/>
                  </a:lnTo>
                  <a:close/>
                </a:path>
                <a:path w="2670175" h="917575">
                  <a:moveTo>
                    <a:pt x="181425" y="28777"/>
                  </a:moveTo>
                  <a:lnTo>
                    <a:pt x="41910" y="28777"/>
                  </a:lnTo>
                  <a:lnTo>
                    <a:pt x="108856" y="50480"/>
                  </a:lnTo>
                  <a:lnTo>
                    <a:pt x="169418" y="37286"/>
                  </a:lnTo>
                  <a:lnTo>
                    <a:pt x="176287" y="34289"/>
                  </a:lnTo>
                  <a:lnTo>
                    <a:pt x="181324" y="29031"/>
                  </a:lnTo>
                  <a:lnTo>
                    <a:pt x="181425" y="28777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Down Arrow 12"/>
          <p:cNvSpPr/>
          <p:nvPr/>
        </p:nvSpPr>
        <p:spPr>
          <a:xfrm>
            <a:off x="791854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85440">
              <a:lnSpc>
                <a:spcPct val="100000"/>
              </a:lnSpc>
              <a:spcBef>
                <a:spcPts val="95"/>
              </a:spcBef>
            </a:pPr>
            <a:r>
              <a:rPr sz="4000" b="1" spc="-15" err="1">
                <a:solidFill>
                  <a:srgbClr val="FF0000"/>
                </a:solidFill>
              </a:rPr>
              <a:t>Actualizarea</a:t>
            </a:r>
            <a:r>
              <a:rPr sz="4000" b="1" spc="-15">
                <a:solidFill>
                  <a:srgbClr val="FF0000"/>
                </a:solidFill>
              </a:rPr>
              <a:t> </a:t>
            </a:r>
            <a:r>
              <a:rPr sz="4000" b="1" spc="-20">
                <a:solidFill>
                  <a:srgbClr val="FF0000"/>
                </a:solidFill>
              </a:rPr>
              <a:t>datelor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11E47ACD-FBA3-4D60-9C2A-5E0B214C697E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39</a:t>
            </a:fld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3400" y="838200"/>
            <a:ext cx="8382000" cy="59137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5">
                <a:latin typeface="Calibri"/>
                <a:cs typeface="Calibri"/>
              </a:rPr>
              <a:t>Exemplu</a:t>
            </a:r>
            <a:r>
              <a:rPr sz="2800" b="1" u="sng">
                <a:latin typeface="Calibri"/>
                <a:cs typeface="Calibri"/>
              </a:rPr>
              <a:t> </a:t>
            </a:r>
            <a:r>
              <a:rPr sz="2800" b="1" u="sng" spc="-5">
                <a:latin typeface="Calibri"/>
                <a:cs typeface="Calibri"/>
              </a:rPr>
              <a:t>1</a:t>
            </a:r>
            <a:endParaRPr sz="2800" u="sng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428750" algn="l"/>
              </a:tabLst>
            </a:pPr>
            <a:r>
              <a:rPr sz="2800" b="1" spc="-50">
                <a:solidFill>
                  <a:srgbClr val="0000FF"/>
                </a:solidFill>
                <a:latin typeface="Calibri"/>
                <a:cs typeface="Calibri"/>
              </a:rPr>
              <a:t>UPDATE	</a:t>
            </a:r>
            <a:r>
              <a:rPr sz="2800" spc="-10">
                <a:latin typeface="Calibri"/>
                <a:cs typeface="Calibri"/>
              </a:rPr>
              <a:t>angajati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5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sz="2800" spc="-30">
                <a:latin typeface="Calibri"/>
                <a:cs typeface="Calibri"/>
              </a:rPr>
              <a:t>functie='VANZATOR', </a:t>
            </a:r>
            <a:r>
              <a:rPr sz="2800" spc="-10">
                <a:latin typeface="Calibri"/>
                <a:cs typeface="Calibri"/>
              </a:rPr>
              <a:t>data_angajarii </a:t>
            </a:r>
            <a:r>
              <a:rPr sz="2800" spc="-5">
                <a:latin typeface="Calibri"/>
                <a:cs typeface="Calibri"/>
              </a:rPr>
              <a:t>=</a:t>
            </a:r>
            <a:r>
              <a:rPr sz="2800" spc="85">
                <a:latin typeface="Calibri"/>
                <a:cs typeface="Calibri"/>
              </a:rPr>
              <a:t> </a:t>
            </a:r>
            <a:r>
              <a:rPr sz="2800" spc="-50">
                <a:solidFill>
                  <a:srgbClr val="0000FF"/>
                </a:solidFill>
                <a:latin typeface="Calibri"/>
                <a:cs typeface="Calibri"/>
              </a:rPr>
              <a:t>SYSDATE</a:t>
            </a:r>
            <a:r>
              <a:rPr lang="en-US" sz="2800" spc="-50">
                <a:solidFill>
                  <a:srgbClr val="0000FF"/>
                </a:solidFill>
                <a:latin typeface="Calibri"/>
                <a:cs typeface="Calibri"/>
              </a:rPr>
              <a:t>()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428750" algn="l"/>
              </a:tabLst>
            </a:pP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WHERE	</a:t>
            </a:r>
            <a:r>
              <a:rPr sz="2800" spc="-10">
                <a:latin typeface="Calibri"/>
                <a:cs typeface="Calibri"/>
              </a:rPr>
              <a:t>nume </a:t>
            </a:r>
            <a:r>
              <a:rPr sz="2800" spc="-5">
                <a:latin typeface="Calibri"/>
                <a:cs typeface="Calibri"/>
              </a:rPr>
              <a:t>=</a:t>
            </a:r>
            <a:r>
              <a:rPr sz="2800" spc="5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'ION';</a:t>
            </a:r>
            <a:endParaRPr lang="ro-MO"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428750" algn="l"/>
              </a:tabLst>
            </a:pPr>
            <a:endParaRPr lang="ro-MO"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428750" algn="l"/>
              </a:tabLst>
            </a:pPr>
            <a:r>
              <a:rPr lang="vi-VN" sz="2800"/>
              <a:t>În următorul exemplu, comanda UPDATE va seta coloana </a:t>
            </a:r>
            <a:r>
              <a:rPr lang="en-US" sz="2800"/>
              <a:t>PRET</a:t>
            </a:r>
            <a:r>
              <a:rPr lang="vi-VN" sz="2800"/>
              <a:t> la</a:t>
            </a:r>
            <a:r>
              <a:rPr lang="ro-MO" sz="2800"/>
              <a:t> valoarea</a:t>
            </a:r>
            <a:r>
              <a:rPr lang="vi-VN" sz="2800"/>
              <a:t> </a:t>
            </a:r>
            <a:r>
              <a:rPr lang="en-US" sz="2800"/>
              <a:t> 200 </a:t>
            </a:r>
            <a:r>
              <a:rPr lang="vi-VN" sz="2800" b="1" i="1">
                <a:solidFill>
                  <a:srgbClr val="FF0000"/>
                </a:solidFill>
              </a:rPr>
              <a:t>pentru toate rândurile din tabelul de lucru. </a:t>
            </a:r>
            <a:endParaRPr lang="ro-MO" sz="2800" b="1" i="1">
              <a:solidFill>
                <a:srgbClr val="FF000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428750" algn="l"/>
              </a:tabLst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UPDATE </a:t>
            </a:r>
            <a:r>
              <a:rPr lang="en-US" sz="2400" b="1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carti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SET </a:t>
            </a:r>
            <a:r>
              <a:rPr lang="en-US" sz="2400" b="1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pret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=200;</a:t>
            </a:r>
            <a:r>
              <a:rPr sz="2400" b="1" spc="-5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400" b="1" spc="-5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  <a:tabLst>
                <a:tab pos="1428750" algn="l"/>
              </a:tabLst>
            </a:pPr>
            <a:endParaRPr lang="en-US" sz="2400" b="1" spc="-5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  <a:tabLst>
                <a:tab pos="1428750" algn="l"/>
              </a:tabLs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UPDATE	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carti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  <a:tabLst>
                <a:tab pos="1428750" algn="l"/>
              </a:tabLs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SET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id_autor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 7, 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data_n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= SYSDATE()</a:t>
            </a:r>
          </a:p>
          <a:p>
            <a:pPr marL="12700">
              <a:lnSpc>
                <a:spcPct val="100000"/>
              </a:lnSpc>
              <a:tabLst>
                <a:tab pos="1428750" algn="l"/>
              </a:tabLst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WHERE	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autor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= '"</a:t>
            </a:r>
            <a:r>
              <a:rPr lang="en-US" sz="2800" b="1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Eminescu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"';</a:t>
            </a:r>
            <a:endParaRPr sz="2800" b="1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22547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190" y="192150"/>
            <a:ext cx="8023859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65500" marR="5080" indent="-3353435">
              <a:lnSpc>
                <a:spcPct val="100000"/>
              </a:lnSpc>
              <a:spcBef>
                <a:spcPts val="95"/>
              </a:spcBef>
            </a:pPr>
            <a:r>
              <a:rPr sz="4000" b="1" spc="-5" err="1">
                <a:solidFill>
                  <a:srgbClr val="FF0000"/>
                </a:solidFill>
              </a:rPr>
              <a:t>Limbajul</a:t>
            </a:r>
            <a:r>
              <a:rPr sz="4000" b="1" spc="-5">
                <a:solidFill>
                  <a:srgbClr val="FF0000"/>
                </a:solidFill>
              </a:rPr>
              <a:t> de </a:t>
            </a:r>
            <a:r>
              <a:rPr sz="4000" b="1" spc="-15">
                <a:solidFill>
                  <a:srgbClr val="FF0000"/>
                </a:solidFill>
              </a:rPr>
              <a:t>manipulare </a:t>
            </a:r>
            <a:r>
              <a:rPr sz="4000" b="1" spc="-5">
                <a:solidFill>
                  <a:srgbClr val="FF0000"/>
                </a:solidFill>
              </a:rPr>
              <a:t>al </a:t>
            </a:r>
            <a:r>
              <a:rPr sz="4000" b="1" spc="-20">
                <a:solidFill>
                  <a:srgbClr val="FF0000"/>
                </a:solidFill>
              </a:rPr>
              <a:t>datelor  </a:t>
            </a:r>
            <a:r>
              <a:rPr sz="4000" b="1" spc="-5">
                <a:solidFill>
                  <a:srgbClr val="FF0000"/>
                </a:solidFill>
              </a:rPr>
              <a:t>(LMD)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B6211F3-08A2-4935-9590-0AB550559CCC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4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800" y="1600200"/>
            <a:ext cx="7920432" cy="47519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6205" indent="913765">
              <a:lnSpc>
                <a:spcPct val="100000"/>
              </a:lnSpc>
              <a:spcBef>
                <a:spcPts val="95"/>
              </a:spcBef>
            </a:pPr>
            <a:r>
              <a:rPr lang="ro-MO" sz="2800" b="1" spc="-5">
                <a:latin typeface="Calibri"/>
                <a:cs typeface="Calibri"/>
              </a:rPr>
              <a:t>L</a:t>
            </a:r>
            <a:r>
              <a:rPr sz="2800" spc="-5" err="1">
                <a:latin typeface="Calibri"/>
                <a:cs typeface="Calibri"/>
              </a:rPr>
              <a:t>imbajul</a:t>
            </a:r>
            <a:r>
              <a:rPr sz="2800" spc="-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de  </a:t>
            </a:r>
            <a:r>
              <a:rPr lang="en-US" sz="2800" b="1" spc="-10" err="1">
                <a:latin typeface="Calibri"/>
                <a:cs typeface="Calibri"/>
              </a:rPr>
              <a:t>M</a:t>
            </a:r>
            <a:r>
              <a:rPr sz="2800" spc="-10" err="1">
                <a:latin typeface="Calibri"/>
                <a:cs typeface="Calibri"/>
              </a:rPr>
              <a:t>anipulare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al </a:t>
            </a:r>
            <a:r>
              <a:rPr lang="en-US" sz="2800" b="1" spc="-15" err="1">
                <a:latin typeface="Calibri"/>
                <a:cs typeface="Calibri"/>
              </a:rPr>
              <a:t>D</a:t>
            </a:r>
            <a:r>
              <a:rPr sz="2800" spc="-15" err="1">
                <a:latin typeface="Calibri"/>
                <a:cs typeface="Calibri"/>
              </a:rPr>
              <a:t>atelor</a:t>
            </a:r>
            <a:r>
              <a:rPr sz="2800" spc="-15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(</a:t>
            </a:r>
            <a:r>
              <a:rPr sz="2800" b="1">
                <a:solidFill>
                  <a:srgbClr val="0000FF"/>
                </a:solidFill>
                <a:latin typeface="Calibri"/>
                <a:cs typeface="Calibri"/>
              </a:rPr>
              <a:t>DML</a:t>
            </a:r>
            <a:r>
              <a:rPr sz="2800">
                <a:latin typeface="Calibri"/>
                <a:cs typeface="Calibri"/>
              </a:rPr>
              <a:t>) </a:t>
            </a:r>
            <a:r>
              <a:rPr sz="2800" spc="-15">
                <a:latin typeface="Calibri"/>
                <a:cs typeface="Calibri"/>
              </a:rPr>
              <a:t>care </a:t>
            </a:r>
            <a:r>
              <a:rPr sz="2800" spc="-5">
                <a:latin typeface="Calibri"/>
                <a:cs typeface="Calibri"/>
              </a:rPr>
              <a:t>ne</a:t>
            </a:r>
            <a:r>
              <a:rPr sz="2800" spc="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permite:</a:t>
            </a:r>
            <a:endParaRPr sz="2800">
              <a:latin typeface="Calibri"/>
              <a:cs typeface="Calibri"/>
            </a:endParaRPr>
          </a:p>
          <a:p>
            <a:pPr marL="800100" indent="-51562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00100" algn="l"/>
                <a:tab pos="800735" algn="l"/>
              </a:tabLst>
            </a:pPr>
            <a:r>
              <a:rPr sz="2800" spc="-5">
                <a:latin typeface="Calibri"/>
                <a:cs typeface="Calibri"/>
              </a:rPr>
              <a:t>să</a:t>
            </a:r>
            <a:r>
              <a:rPr sz="280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adăugăm</a:t>
            </a:r>
            <a:endParaRPr sz="2800">
              <a:latin typeface="Calibri"/>
              <a:cs typeface="Calibri"/>
            </a:endParaRPr>
          </a:p>
          <a:p>
            <a:pPr marL="800100" indent="-515620">
              <a:lnSpc>
                <a:spcPct val="100000"/>
              </a:lnSpc>
              <a:buAutoNum type="arabicPeriod"/>
              <a:tabLst>
                <a:tab pos="800100" algn="l"/>
                <a:tab pos="800735" algn="l"/>
              </a:tabLst>
            </a:pPr>
            <a:r>
              <a:rPr sz="2800" spc="-5">
                <a:latin typeface="Calibri"/>
                <a:cs typeface="Calibri"/>
              </a:rPr>
              <a:t>să</a:t>
            </a:r>
            <a:r>
              <a:rPr sz="280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modificăm</a:t>
            </a:r>
            <a:endParaRPr sz="2800">
              <a:latin typeface="Calibri"/>
              <a:cs typeface="Calibri"/>
            </a:endParaRPr>
          </a:p>
          <a:p>
            <a:pPr marL="800100" indent="-515620">
              <a:lnSpc>
                <a:spcPct val="100000"/>
              </a:lnSpc>
              <a:buAutoNum type="arabicPeriod"/>
              <a:tabLst>
                <a:tab pos="800100" algn="l"/>
                <a:tab pos="800735" algn="l"/>
              </a:tabLst>
            </a:pPr>
            <a:r>
              <a:rPr sz="2800" spc="-10">
                <a:latin typeface="Calibri"/>
                <a:cs typeface="Calibri"/>
              </a:rPr>
              <a:t>sau </a:t>
            </a:r>
            <a:r>
              <a:rPr sz="2800" spc="-5">
                <a:latin typeface="Calibri"/>
                <a:cs typeface="Calibri"/>
              </a:rPr>
              <a:t>să </a:t>
            </a:r>
            <a:r>
              <a:rPr sz="2800" spc="-15">
                <a:latin typeface="Calibri"/>
                <a:cs typeface="Calibri"/>
              </a:rPr>
              <a:t>distrugem datele </a:t>
            </a:r>
            <a:r>
              <a:rPr sz="2800" spc="-10">
                <a:latin typeface="Calibri"/>
                <a:cs typeface="Calibri"/>
              </a:rPr>
              <a:t>din </a:t>
            </a:r>
            <a:r>
              <a:rPr sz="2800" spc="-20">
                <a:latin typeface="Calibri"/>
                <a:cs typeface="Calibri"/>
              </a:rPr>
              <a:t>baza </a:t>
            </a:r>
            <a:r>
              <a:rPr sz="2800" spc="-5">
                <a:latin typeface="Calibri"/>
                <a:cs typeface="Calibri"/>
              </a:rPr>
              <a:t>de</a:t>
            </a:r>
            <a:r>
              <a:rPr sz="2800" spc="130">
                <a:latin typeface="Calibri"/>
                <a:cs typeface="Calibri"/>
              </a:rPr>
              <a:t> </a:t>
            </a:r>
            <a:r>
              <a:rPr sz="2800" spc="-20">
                <a:latin typeface="Calibri"/>
                <a:cs typeface="Calibri"/>
              </a:rPr>
              <a:t>date</a:t>
            </a:r>
            <a:r>
              <a:rPr lang="ro-MO" sz="2800" spc="-20">
                <a:latin typeface="Calibri"/>
                <a:cs typeface="Calibri"/>
              </a:rPr>
              <a:t> și</a:t>
            </a:r>
            <a:r>
              <a:rPr lang="ro-MO" sz="2800">
                <a:latin typeface="Calibri"/>
                <a:cs typeface="Calibri"/>
              </a:rPr>
              <a:t> </a:t>
            </a:r>
            <a:r>
              <a:rPr sz="2800" spc="-10" err="1">
                <a:latin typeface="Calibri"/>
                <a:cs typeface="Calibri"/>
              </a:rPr>
              <a:t>conţine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spc="-15" err="1">
                <a:latin typeface="Calibri"/>
                <a:cs typeface="Calibri"/>
              </a:rPr>
              <a:t>următoarele</a:t>
            </a:r>
            <a:r>
              <a:rPr sz="2800" spc="70">
                <a:latin typeface="Calibri"/>
                <a:cs typeface="Calibri"/>
              </a:rPr>
              <a:t> </a:t>
            </a:r>
            <a:r>
              <a:rPr lang="ro-MO" sz="2800" spc="-10">
                <a:latin typeface="Calibri"/>
                <a:cs typeface="Calibri"/>
              </a:rPr>
              <a:t>comenzi</a:t>
            </a:r>
            <a:r>
              <a:rPr sz="2800" spc="-1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1257300" lvl="1" indent="-515620">
              <a:buFont typeface="Wingdings" pitchFamily="2" charset="2"/>
              <a:buChar char="Ø"/>
              <a:tabLst>
                <a:tab pos="800100" algn="l"/>
                <a:tab pos="800735" algn="l"/>
              </a:tabLst>
            </a:pPr>
            <a:r>
              <a:rPr sz="2800" b="1" spc="-10">
                <a:solidFill>
                  <a:srgbClr val="3333FF"/>
                </a:solidFill>
                <a:latin typeface="Calibri"/>
                <a:cs typeface="Calibri"/>
              </a:rPr>
              <a:t>INSERT</a:t>
            </a:r>
            <a:endParaRPr sz="2800" b="1">
              <a:solidFill>
                <a:srgbClr val="3333FF"/>
              </a:solidFill>
              <a:latin typeface="Calibri"/>
              <a:cs typeface="Calibri"/>
            </a:endParaRPr>
          </a:p>
          <a:p>
            <a:pPr marL="1257300" lvl="1" indent="-515620">
              <a:buFont typeface="Wingdings" pitchFamily="2" charset="2"/>
              <a:buChar char="Ø"/>
              <a:tabLst>
                <a:tab pos="800100" algn="l"/>
                <a:tab pos="800735" algn="l"/>
              </a:tabLst>
            </a:pPr>
            <a:r>
              <a:rPr sz="2800" b="1" spc="-55">
                <a:solidFill>
                  <a:srgbClr val="3333FF"/>
                </a:solidFill>
                <a:latin typeface="Calibri"/>
                <a:cs typeface="Calibri"/>
              </a:rPr>
              <a:t>UPDATE</a:t>
            </a:r>
            <a:endParaRPr sz="2800" b="1">
              <a:solidFill>
                <a:srgbClr val="3333FF"/>
              </a:solidFill>
              <a:latin typeface="Calibri"/>
              <a:cs typeface="Calibri"/>
            </a:endParaRPr>
          </a:p>
          <a:p>
            <a:pPr marL="1257300" lvl="1" indent="-515620">
              <a:buFont typeface="Wingdings" pitchFamily="2" charset="2"/>
              <a:buChar char="Ø"/>
              <a:tabLst>
                <a:tab pos="800100" algn="l"/>
                <a:tab pos="800735" algn="l"/>
              </a:tabLst>
            </a:pPr>
            <a:r>
              <a:rPr sz="2800" b="1" spc="-5">
                <a:solidFill>
                  <a:srgbClr val="3333FF"/>
                </a:solidFill>
                <a:latin typeface="Calibri"/>
                <a:cs typeface="Calibri"/>
              </a:rPr>
              <a:t>DELETE</a:t>
            </a:r>
            <a:endParaRPr lang="en-US" sz="2800" b="1" spc="-5">
              <a:solidFill>
                <a:srgbClr val="3333FF"/>
              </a:solidFill>
              <a:latin typeface="Calibri"/>
              <a:cs typeface="Calibri"/>
            </a:endParaRPr>
          </a:p>
          <a:p>
            <a:pPr marL="1257300" lvl="1" indent="-515620">
              <a:buFont typeface="Wingdings" pitchFamily="2" charset="2"/>
              <a:buChar char="Ø"/>
              <a:tabLst>
                <a:tab pos="800100" algn="l"/>
                <a:tab pos="800735" algn="l"/>
              </a:tabLst>
            </a:pPr>
            <a:r>
              <a:rPr lang="en-US" sz="2800" b="1" spc="-5">
                <a:solidFill>
                  <a:srgbClr val="3333FF"/>
                </a:solidFill>
                <a:latin typeface="Calibri"/>
                <a:cs typeface="Calibri"/>
              </a:rPr>
              <a:t>JOIN</a:t>
            </a:r>
            <a:endParaRPr sz="2800" b="1">
              <a:solidFill>
                <a:srgbClr val="3333FF"/>
              </a:solidFill>
              <a:latin typeface="Calibri"/>
              <a:cs typeface="Calibri"/>
            </a:endParaRPr>
          </a:p>
          <a:p>
            <a:pPr marL="1257300" lvl="1" indent="-515620">
              <a:buFont typeface="Wingdings" pitchFamily="2" charset="2"/>
              <a:buChar char="Ø"/>
              <a:tabLst>
                <a:tab pos="800100" algn="l"/>
                <a:tab pos="800735" algn="l"/>
              </a:tabLst>
            </a:pPr>
            <a:r>
              <a:rPr sz="2800" b="1" spc="-15">
                <a:solidFill>
                  <a:srgbClr val="3333FF"/>
                </a:solidFill>
                <a:latin typeface="Calibri"/>
                <a:cs typeface="Calibri"/>
              </a:rPr>
              <a:t>MERGE</a:t>
            </a:r>
            <a:endParaRPr sz="2800" b="1">
              <a:solidFill>
                <a:srgbClr val="3333FF"/>
              </a:solidFill>
              <a:latin typeface="Calibri"/>
              <a:cs typeface="Calibri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457200" y="762000"/>
            <a:ext cx="381000" cy="1295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152400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85440">
              <a:lnSpc>
                <a:spcPct val="100000"/>
              </a:lnSpc>
              <a:spcBef>
                <a:spcPts val="95"/>
              </a:spcBef>
            </a:pPr>
            <a:r>
              <a:rPr sz="4000" b="1" spc="-15" err="1">
                <a:solidFill>
                  <a:srgbClr val="FF0000"/>
                </a:solidFill>
              </a:rPr>
              <a:t>Actualizarea</a:t>
            </a:r>
            <a:r>
              <a:rPr sz="4000" b="1" spc="-15">
                <a:solidFill>
                  <a:srgbClr val="FF0000"/>
                </a:solidFill>
              </a:rPr>
              <a:t> </a:t>
            </a:r>
            <a:r>
              <a:rPr sz="4000" b="1" spc="-20">
                <a:solidFill>
                  <a:srgbClr val="FF0000"/>
                </a:solidFill>
              </a:rPr>
              <a:t>datelor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1EC1235-263A-4234-B09E-E96D38F86A4A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40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990600"/>
            <a:ext cx="390017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5" err="1">
                <a:latin typeface="Calibri"/>
                <a:cs typeface="Calibri"/>
              </a:rPr>
              <a:t>Exemplu</a:t>
            </a:r>
            <a:r>
              <a:rPr sz="2800" b="1" u="sng" spc="-5">
                <a:latin typeface="Calibri"/>
                <a:cs typeface="Calibri"/>
              </a:rPr>
              <a:t> </a:t>
            </a:r>
            <a:r>
              <a:rPr lang="en-US" sz="2800" b="1" u="sng" spc="-5">
                <a:latin typeface="Calibri"/>
                <a:cs typeface="Calibri"/>
              </a:rPr>
              <a:t>3</a:t>
            </a:r>
            <a:endParaRPr sz="2800" u="sng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50">
                <a:solidFill>
                  <a:srgbClr val="0000FF"/>
                </a:solidFill>
                <a:latin typeface="Calibri"/>
                <a:cs typeface="Calibri"/>
              </a:rPr>
              <a:t>UPDATE</a:t>
            </a:r>
            <a:r>
              <a:rPr sz="2800" b="1" spc="-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800" spc="-10" err="1">
                <a:latin typeface="Calibri"/>
                <a:cs typeface="Calibri"/>
              </a:rPr>
              <a:t>carti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5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lang="en-US" sz="2800" spc="-10" err="1">
                <a:latin typeface="Calibri"/>
                <a:cs typeface="Calibri"/>
              </a:rPr>
              <a:t>titlu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=</a:t>
            </a:r>
            <a:r>
              <a:rPr sz="2800" spc="55">
                <a:latin typeface="Calibri"/>
                <a:cs typeface="Calibri"/>
              </a:rPr>
              <a:t> </a:t>
            </a:r>
            <a:r>
              <a:rPr lang="en-US" sz="2800" spc="-5">
                <a:latin typeface="Calibri"/>
                <a:cs typeface="Calibri"/>
              </a:rPr>
              <a:t>"</a:t>
            </a:r>
            <a:r>
              <a:rPr lang="en-US" sz="2800" spc="-5" err="1">
                <a:latin typeface="Calibri"/>
                <a:cs typeface="Calibri"/>
              </a:rPr>
              <a:t>Eminescul</a:t>
            </a:r>
            <a:r>
              <a:rPr lang="en-US" sz="2800" spc="-5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WHERE </a:t>
            </a:r>
            <a:r>
              <a:rPr lang="en-US" sz="2800" spc="-15" err="1">
                <a:latin typeface="Calibri"/>
                <a:cs typeface="Calibri"/>
              </a:rPr>
              <a:t>id</a:t>
            </a:r>
            <a:r>
              <a:rPr sz="2800" spc="-15" err="1">
                <a:latin typeface="Calibri"/>
                <a:cs typeface="Calibri"/>
              </a:rPr>
              <a:t>_</a:t>
            </a:r>
            <a:r>
              <a:rPr lang="en-US" sz="2800" spc="-15" err="1">
                <a:latin typeface="Calibri"/>
                <a:cs typeface="Calibri"/>
              </a:rPr>
              <a:t>autor</a:t>
            </a:r>
            <a:r>
              <a:rPr sz="2800" spc="-1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=</a:t>
            </a:r>
            <a:r>
              <a:rPr sz="2800" spc="20">
                <a:latin typeface="Calibri"/>
                <a:cs typeface="Calibri"/>
              </a:rPr>
              <a:t> </a:t>
            </a:r>
            <a:r>
              <a:rPr lang="en-US" sz="2800" spc="-5">
                <a:latin typeface="Calibri"/>
                <a:cs typeface="Calibri"/>
              </a:rPr>
              <a:t>7</a:t>
            </a:r>
            <a:r>
              <a:rPr sz="2800" spc="-5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4648200" y="990600"/>
            <a:ext cx="390017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5" err="1">
                <a:latin typeface="Calibri"/>
                <a:cs typeface="Calibri"/>
              </a:rPr>
              <a:t>Exemplu</a:t>
            </a:r>
            <a:r>
              <a:rPr sz="2800" b="1" u="sng" spc="-5">
                <a:latin typeface="Calibri"/>
                <a:cs typeface="Calibri"/>
              </a:rPr>
              <a:t> </a:t>
            </a:r>
            <a:r>
              <a:rPr lang="en-US" sz="2800" b="1" u="sng" spc="-5">
                <a:latin typeface="Calibri"/>
                <a:cs typeface="Calibri"/>
              </a:rPr>
              <a:t>4</a:t>
            </a:r>
            <a:endParaRPr sz="2800" u="sng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50">
                <a:solidFill>
                  <a:srgbClr val="0000FF"/>
                </a:solidFill>
                <a:latin typeface="Calibri"/>
                <a:cs typeface="Calibri"/>
              </a:rPr>
              <a:t>UPDATE</a:t>
            </a:r>
            <a:r>
              <a:rPr sz="2800" b="1" spc="-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800" spc="-10" err="1">
                <a:latin typeface="Calibri"/>
                <a:cs typeface="Calibri"/>
              </a:rPr>
              <a:t>carti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5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lang="en-US" sz="2800" spc="-10" err="1">
                <a:latin typeface="Calibri"/>
                <a:cs typeface="Calibri"/>
              </a:rPr>
              <a:t>pret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=</a:t>
            </a:r>
            <a:r>
              <a:rPr sz="2800" spc="55">
                <a:latin typeface="Calibri"/>
                <a:cs typeface="Calibri"/>
              </a:rPr>
              <a:t> </a:t>
            </a:r>
            <a:r>
              <a:rPr lang="en-US" sz="2800" spc="-5">
                <a:latin typeface="Calibri"/>
                <a:cs typeface="Calibri"/>
              </a:rPr>
              <a:t>pret+50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WHERE </a:t>
            </a:r>
            <a:r>
              <a:rPr lang="en-US" sz="2800" spc="-15" err="1">
                <a:latin typeface="Calibri"/>
                <a:cs typeface="Calibri"/>
              </a:rPr>
              <a:t>id</a:t>
            </a:r>
            <a:r>
              <a:rPr sz="2800" spc="-15" err="1">
                <a:latin typeface="Calibri"/>
                <a:cs typeface="Calibri"/>
              </a:rPr>
              <a:t>_</a:t>
            </a:r>
            <a:r>
              <a:rPr lang="en-US" sz="2800" spc="-15" err="1">
                <a:latin typeface="Calibri"/>
                <a:cs typeface="Calibri"/>
              </a:rPr>
              <a:t>autor</a:t>
            </a:r>
            <a:r>
              <a:rPr sz="2800" spc="-1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=</a:t>
            </a:r>
            <a:r>
              <a:rPr sz="2800" spc="20">
                <a:latin typeface="Calibri"/>
                <a:cs typeface="Calibri"/>
              </a:rPr>
              <a:t> </a:t>
            </a:r>
            <a:r>
              <a:rPr lang="en-US" sz="2800" spc="-5">
                <a:latin typeface="Calibri"/>
                <a:cs typeface="Calibri"/>
              </a:rPr>
              <a:t>7</a:t>
            </a:r>
            <a:r>
              <a:rPr sz="2800" spc="-5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 l="39375" t="22222" r="18750" b="17778"/>
          <a:stretch>
            <a:fillRect/>
          </a:stretch>
        </p:blipFill>
        <p:spPr bwMode="auto">
          <a:xfrm>
            <a:off x="3883325" y="3344174"/>
            <a:ext cx="5334000" cy="3657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9375" t="44444" r="46250" b="13333"/>
          <a:stretch>
            <a:fillRect/>
          </a:stretch>
        </p:blipFill>
        <p:spPr bwMode="auto">
          <a:xfrm>
            <a:off x="304800" y="3200400"/>
            <a:ext cx="2209800" cy="36509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Down Arrow 8"/>
          <p:cNvSpPr/>
          <p:nvPr/>
        </p:nvSpPr>
        <p:spPr>
          <a:xfrm>
            <a:off x="-23799" y="11824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85440">
              <a:lnSpc>
                <a:spcPct val="100000"/>
              </a:lnSpc>
              <a:spcBef>
                <a:spcPts val="95"/>
              </a:spcBef>
            </a:pPr>
            <a:r>
              <a:rPr sz="4000" b="1" spc="-15" err="1">
                <a:solidFill>
                  <a:srgbClr val="FF0000"/>
                </a:solidFill>
              </a:rPr>
              <a:t>Actualizarea</a:t>
            </a:r>
            <a:r>
              <a:rPr sz="4000" b="1" spc="-15">
                <a:solidFill>
                  <a:srgbClr val="FF0000"/>
                </a:solidFill>
              </a:rPr>
              <a:t> </a:t>
            </a:r>
            <a:r>
              <a:rPr sz="4000" b="1" spc="-20">
                <a:solidFill>
                  <a:srgbClr val="FF0000"/>
                </a:solidFill>
              </a:rPr>
              <a:t>datelor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1EC1235-263A-4234-B09E-E96D38F86A4A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41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3400" y="1295400"/>
            <a:ext cx="6626860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5" err="1">
                <a:latin typeface="Calibri"/>
                <a:cs typeface="Calibri"/>
              </a:rPr>
              <a:t>Exemplu</a:t>
            </a:r>
            <a:r>
              <a:rPr sz="2800" b="1" u="sng" spc="-5">
                <a:latin typeface="Calibri"/>
                <a:cs typeface="Calibri"/>
              </a:rPr>
              <a:t> </a:t>
            </a:r>
            <a:r>
              <a:rPr lang="en-US" sz="2800" b="1" u="sng" spc="-5">
                <a:latin typeface="Calibri"/>
                <a:cs typeface="Calibri"/>
              </a:rPr>
              <a:t>5</a:t>
            </a:r>
            <a:endParaRPr sz="2800" u="sng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b="1" spc="-50">
                <a:solidFill>
                  <a:srgbClr val="0000FF"/>
                </a:solidFill>
                <a:cs typeface="Calibri"/>
              </a:rPr>
              <a:t>UPDATE </a:t>
            </a:r>
            <a:r>
              <a:rPr lang="en-US" sz="2800" b="1" spc="-50" err="1">
                <a:solidFill>
                  <a:srgbClr val="0000FF"/>
                </a:solidFill>
                <a:cs typeface="Calibri"/>
              </a:rPr>
              <a:t>carti</a:t>
            </a:r>
            <a:endParaRPr lang="en-US" sz="2800" b="1" spc="-50">
              <a:solidFill>
                <a:srgbClr val="0000FF"/>
              </a:solidFill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b="1" spc="-50">
                <a:solidFill>
                  <a:srgbClr val="0000FF"/>
                </a:solidFill>
                <a:cs typeface="Calibri"/>
              </a:rPr>
              <a:t>SET </a:t>
            </a:r>
            <a:r>
              <a:rPr lang="en-US" sz="2800" b="1" spc="-50" err="1">
                <a:solidFill>
                  <a:schemeClr val="accent6">
                    <a:lumMod val="75000"/>
                  </a:schemeClr>
                </a:solidFill>
                <a:cs typeface="Calibri"/>
              </a:rPr>
              <a:t>autor</a:t>
            </a:r>
            <a:r>
              <a:rPr lang="en-US" sz="2800" b="1" spc="-50">
                <a:solidFill>
                  <a:srgbClr val="0000FF"/>
                </a:solidFill>
                <a:cs typeface="Calibri"/>
              </a:rPr>
              <a:t> = '"</a:t>
            </a:r>
            <a:r>
              <a:rPr lang="en-US" sz="2800" b="1" spc="-50" err="1">
                <a:solidFill>
                  <a:srgbClr val="0000FF"/>
                </a:solidFill>
                <a:cs typeface="Calibri"/>
              </a:rPr>
              <a:t>Vica</a:t>
            </a:r>
            <a:r>
              <a:rPr lang="en-US" sz="2800" b="1" spc="-50">
                <a:solidFill>
                  <a:srgbClr val="0000FF"/>
                </a:solidFill>
                <a:cs typeface="Calibri"/>
              </a:rPr>
              <a:t>"', </a:t>
            </a:r>
            <a:r>
              <a:rPr lang="en-US" sz="2800" b="1" spc="-50" err="1">
                <a:solidFill>
                  <a:schemeClr val="accent6">
                    <a:lumMod val="75000"/>
                  </a:schemeClr>
                </a:solidFill>
                <a:cs typeface="Calibri"/>
              </a:rPr>
              <a:t>titlu</a:t>
            </a:r>
            <a:r>
              <a:rPr lang="en-US" sz="2800" b="1" spc="-50">
                <a:solidFill>
                  <a:srgbClr val="0000FF"/>
                </a:solidFill>
                <a:cs typeface="Calibri"/>
              </a:rPr>
              <a:t>='In </a:t>
            </a:r>
            <a:r>
              <a:rPr lang="en-US" sz="2800" b="1" spc="-50" err="1">
                <a:solidFill>
                  <a:srgbClr val="0000FF"/>
                </a:solidFill>
                <a:cs typeface="Calibri"/>
              </a:rPr>
              <a:t>lumea</a:t>
            </a:r>
            <a:r>
              <a:rPr lang="en-US" sz="2800" b="1" spc="-50">
                <a:solidFill>
                  <a:srgbClr val="0000FF"/>
                </a:solidFill>
                <a:cs typeface="Calibri"/>
              </a:rPr>
              <a:t> </a:t>
            </a:r>
            <a:r>
              <a:rPr lang="en-US" sz="2800" b="1" spc="-50" err="1">
                <a:solidFill>
                  <a:srgbClr val="0000FF"/>
                </a:solidFill>
                <a:cs typeface="Calibri"/>
              </a:rPr>
              <a:t>copiilor</a:t>
            </a:r>
            <a:r>
              <a:rPr lang="en-US" sz="2800" b="1" spc="-50">
                <a:solidFill>
                  <a:srgbClr val="0000FF"/>
                </a:solidFill>
                <a:cs typeface="Calibri"/>
              </a:rPr>
              <a:t>'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800" b="1" spc="-50">
                <a:solidFill>
                  <a:srgbClr val="0000FF"/>
                </a:solidFill>
                <a:cs typeface="Calibri"/>
              </a:rPr>
              <a:t>WHERE </a:t>
            </a:r>
            <a:r>
              <a:rPr lang="en-US" sz="2800" b="1" spc="-50" err="1">
                <a:solidFill>
                  <a:schemeClr val="accent6">
                    <a:lumMod val="75000"/>
                  </a:schemeClr>
                </a:solidFill>
                <a:cs typeface="Calibri"/>
              </a:rPr>
              <a:t>id_autor</a:t>
            </a:r>
            <a:r>
              <a:rPr lang="en-US" sz="2800" b="1" spc="-50">
                <a:solidFill>
                  <a:srgbClr val="0000FF"/>
                </a:solidFill>
                <a:cs typeface="Calibri"/>
              </a:rPr>
              <a:t> = 5;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7479" y="4433061"/>
            <a:ext cx="27012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S-a modificat</a:t>
            </a:r>
            <a:r>
              <a:rPr sz="24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nr_dept  pentru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angajatul </a:t>
            </a: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cu 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nr_angajat</a:t>
            </a:r>
            <a:r>
              <a:rPr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specificat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43840" y="198120"/>
            <a:ext cx="304800" cy="914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22222" r="15625" b="17778"/>
          <a:stretch>
            <a:fillRect/>
          </a:stretch>
        </p:blipFill>
        <p:spPr bwMode="auto">
          <a:xfrm>
            <a:off x="4460421" y="2930979"/>
            <a:ext cx="5486400" cy="411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Down Arrow 10"/>
          <p:cNvSpPr/>
          <p:nvPr/>
        </p:nvSpPr>
        <p:spPr>
          <a:xfrm rot="16200000">
            <a:off x="2743200" y="4267200"/>
            <a:ext cx="304800" cy="914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85440">
              <a:lnSpc>
                <a:spcPct val="100000"/>
              </a:lnSpc>
              <a:spcBef>
                <a:spcPts val="95"/>
              </a:spcBef>
            </a:pPr>
            <a:r>
              <a:rPr sz="4000" b="1" spc="-15" err="1">
                <a:solidFill>
                  <a:srgbClr val="FF0000"/>
                </a:solidFill>
              </a:rPr>
              <a:t>Actualizarea</a:t>
            </a:r>
            <a:r>
              <a:rPr sz="4000" b="1" spc="-15">
                <a:solidFill>
                  <a:srgbClr val="FF0000"/>
                </a:solidFill>
              </a:rPr>
              <a:t> </a:t>
            </a:r>
            <a:r>
              <a:rPr sz="4000" b="1" spc="-20">
                <a:solidFill>
                  <a:srgbClr val="FF0000"/>
                </a:solidFill>
              </a:rPr>
              <a:t>datelor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1EC1235-263A-4234-B09E-E96D38F86A4A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42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3009" y="990856"/>
            <a:ext cx="388366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5" dirty="0" err="1">
                <a:latin typeface="Calibri"/>
                <a:cs typeface="Calibri"/>
              </a:rPr>
              <a:t>Exemplu</a:t>
            </a:r>
            <a:r>
              <a:rPr sz="2800" b="1" u="sng" spc="-5" dirty="0">
                <a:latin typeface="Calibri"/>
                <a:cs typeface="Calibri"/>
              </a:rPr>
              <a:t> </a:t>
            </a:r>
            <a:r>
              <a:rPr lang="en-US" sz="2800" b="1" u="sng" spc="-5" dirty="0">
                <a:latin typeface="Calibri"/>
                <a:cs typeface="Calibri"/>
              </a:rPr>
              <a:t>6</a:t>
            </a:r>
            <a:endParaRPr sz="2800" u="sng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50" dirty="0">
                <a:solidFill>
                  <a:srgbClr val="0000FF"/>
                </a:solidFill>
                <a:latin typeface="Calibri"/>
                <a:cs typeface="Calibri"/>
              </a:rPr>
              <a:t>UPDATE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800" spc="-10" dirty="0" err="1">
                <a:latin typeface="Calibri"/>
                <a:cs typeface="Calibri"/>
              </a:rPr>
              <a:t>carti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SET </a:t>
            </a:r>
            <a:r>
              <a:rPr lang="en-US" sz="2800" spc="-10" dirty="0" err="1">
                <a:latin typeface="Calibri"/>
                <a:cs typeface="Calibri"/>
              </a:rPr>
              <a:t>pret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 200  </a:t>
            </a:r>
            <a:r>
              <a:rPr lang="en-US" sz="2800" b="1" spc="-5" dirty="0">
                <a:solidFill>
                  <a:srgbClr val="FF0000"/>
                </a:solidFill>
                <a:latin typeface="Calibri"/>
                <a:cs typeface="Calibri"/>
              </a:rPr>
              <a:t>Limit 3</a:t>
            </a:r>
            <a:endParaRPr sz="28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7479" y="4433061"/>
            <a:ext cx="27012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S-a modificat</a:t>
            </a:r>
            <a:r>
              <a:rPr sz="24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nr_dept  pentru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angajatul </a:t>
            </a: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cu 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nr_angajat</a:t>
            </a:r>
            <a:r>
              <a:rPr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specificat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4953000" y="990600"/>
            <a:ext cx="388366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5" dirty="0" err="1">
                <a:latin typeface="Calibri"/>
                <a:cs typeface="Calibri"/>
              </a:rPr>
              <a:t>Exemplu</a:t>
            </a:r>
            <a:r>
              <a:rPr sz="2800" b="1" u="sng" spc="-5" dirty="0">
                <a:latin typeface="Calibri"/>
                <a:cs typeface="Calibri"/>
              </a:rPr>
              <a:t> </a:t>
            </a:r>
            <a:r>
              <a:rPr lang="en-US" sz="2800" b="1" u="sng" spc="-5" dirty="0">
                <a:latin typeface="Calibri"/>
                <a:cs typeface="Calibri"/>
              </a:rPr>
              <a:t>7</a:t>
            </a:r>
            <a:endParaRPr sz="2800" u="sng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50" dirty="0">
                <a:solidFill>
                  <a:srgbClr val="0000FF"/>
                </a:solidFill>
                <a:latin typeface="Calibri"/>
                <a:cs typeface="Calibri"/>
              </a:rPr>
              <a:t>UPDATE</a:t>
            </a:r>
            <a:r>
              <a:rPr lang="en-US" sz="2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800" spc="-10" dirty="0" err="1">
                <a:latin typeface="Calibri"/>
                <a:cs typeface="Calibri"/>
              </a:rPr>
              <a:t>carti</a:t>
            </a:r>
            <a:endParaRPr lang="en-US"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SET</a:t>
            </a:r>
            <a:r>
              <a:rPr lang="en-US" sz="2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800" spc="-10" dirty="0" err="1">
                <a:latin typeface="Calibri"/>
                <a:cs typeface="Calibri"/>
              </a:rPr>
              <a:t>pret</a:t>
            </a:r>
            <a:r>
              <a:rPr lang="en-US"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lang="en-US" sz="2800" spc="55" dirty="0">
                <a:latin typeface="Calibri"/>
                <a:cs typeface="Calibri"/>
              </a:rPr>
              <a:t> </a:t>
            </a:r>
            <a:r>
              <a:rPr lang="en-US" sz="2800" spc="-5" dirty="0">
                <a:latin typeface="Calibri"/>
                <a:cs typeface="Calibri"/>
              </a:rPr>
              <a:t> 500   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28600" y="147269"/>
            <a:ext cx="304800" cy="914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2486038">
            <a:off x="7772400" y="914400"/>
            <a:ext cx="304800" cy="914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22222" r="15625" b="17778"/>
          <a:stretch>
            <a:fillRect/>
          </a:stretch>
        </p:blipFill>
        <p:spPr bwMode="auto">
          <a:xfrm>
            <a:off x="381000" y="2590800"/>
            <a:ext cx="8610600" cy="411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85440">
              <a:lnSpc>
                <a:spcPct val="100000"/>
              </a:lnSpc>
              <a:spcBef>
                <a:spcPts val="95"/>
              </a:spcBef>
            </a:pPr>
            <a:r>
              <a:rPr sz="4000" b="1" spc="-15" err="1">
                <a:solidFill>
                  <a:srgbClr val="FF0000"/>
                </a:solidFill>
              </a:rPr>
              <a:t>Actualizarea</a:t>
            </a:r>
            <a:r>
              <a:rPr sz="4000" b="1" spc="-15">
                <a:solidFill>
                  <a:srgbClr val="FF0000"/>
                </a:solidFill>
              </a:rPr>
              <a:t> </a:t>
            </a:r>
            <a:r>
              <a:rPr sz="4000" b="1" spc="-20">
                <a:solidFill>
                  <a:srgbClr val="FF0000"/>
                </a:solidFill>
              </a:rPr>
              <a:t>datelor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1EC1235-263A-4234-B09E-E96D38F86A4A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43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9600" y="838200"/>
            <a:ext cx="8229600" cy="30283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u="sng" spc="-15" dirty="0" err="1">
                <a:latin typeface="Calibri"/>
                <a:cs typeface="Calibri"/>
              </a:rPr>
              <a:t>Exemplu</a:t>
            </a:r>
            <a:r>
              <a:rPr sz="2800" b="1" u="sng" spc="-5" dirty="0">
                <a:latin typeface="Calibri"/>
                <a:cs typeface="Calibri"/>
              </a:rPr>
              <a:t> </a:t>
            </a:r>
            <a:r>
              <a:rPr lang="en-US" sz="2800" b="1" u="sng" spc="-5" dirty="0">
                <a:latin typeface="Calibri"/>
                <a:cs typeface="Calibri"/>
              </a:rPr>
              <a:t>7</a:t>
            </a:r>
            <a:endParaRPr sz="2800" u="sng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ro-RO" sz="2800" b="1" spc="-50" dirty="0">
                <a:solidFill>
                  <a:srgbClr val="0000FF"/>
                </a:solidFill>
                <a:latin typeface="Calibri"/>
                <a:cs typeface="Calibri"/>
              </a:rPr>
              <a:t>UPDATE </a:t>
            </a:r>
            <a:r>
              <a:rPr lang="ro-RO" sz="2800" b="1" spc="-50" dirty="0" err="1">
                <a:solidFill>
                  <a:srgbClr val="0000FF"/>
                </a:solidFill>
                <a:latin typeface="Calibri"/>
                <a:cs typeface="Calibri"/>
              </a:rPr>
              <a:t>carti</a:t>
            </a:r>
            <a:endParaRPr lang="ro-RO" sz="2800" b="1" spc="-50" dirty="0">
              <a:solidFill>
                <a:srgbClr val="0000F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ro-RO" sz="2800" b="1" spc="-50" dirty="0">
                <a:solidFill>
                  <a:srgbClr val="0000FF"/>
                </a:solidFill>
                <a:latin typeface="Calibri"/>
                <a:cs typeface="Calibri"/>
              </a:rPr>
              <a:t>SET autor = CASE autor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ro-RO" sz="2800" b="1" spc="-50" dirty="0">
                <a:solidFill>
                  <a:srgbClr val="0000FF"/>
                </a:solidFill>
                <a:latin typeface="Calibri"/>
                <a:cs typeface="Calibri"/>
              </a:rPr>
              <a:t>WHEN '</a:t>
            </a:r>
            <a:r>
              <a:rPr lang="ro-RO" sz="2800" b="1" spc="-50" dirty="0" err="1">
                <a:solidFill>
                  <a:srgbClr val="0000FF"/>
                </a:solidFill>
                <a:latin typeface="Calibri"/>
                <a:cs typeface="Calibri"/>
              </a:rPr>
              <a:t>Vica</a:t>
            </a:r>
            <a:r>
              <a:rPr lang="ro-RO" sz="2800" b="1" spc="-50" dirty="0">
                <a:solidFill>
                  <a:srgbClr val="0000FF"/>
                </a:solidFill>
                <a:latin typeface="Calibri"/>
                <a:cs typeface="Calibri"/>
              </a:rPr>
              <a:t>' THEN '</a:t>
            </a:r>
            <a:r>
              <a:rPr lang="ro-RO" sz="2800" b="1" spc="-50" dirty="0" err="1">
                <a:solidFill>
                  <a:srgbClr val="0000FF"/>
                </a:solidFill>
                <a:latin typeface="Calibri"/>
                <a:cs typeface="Calibri"/>
              </a:rPr>
              <a:t>Maharastra</a:t>
            </a:r>
            <a:r>
              <a:rPr lang="ro-RO" sz="2800" b="1" spc="-50" dirty="0">
                <a:solidFill>
                  <a:srgbClr val="0000FF"/>
                </a:solidFill>
                <a:latin typeface="Calibri"/>
                <a:cs typeface="Calibri"/>
              </a:rPr>
              <a:t>'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ro-RO" sz="2800" b="1" spc="-50" dirty="0">
                <a:solidFill>
                  <a:srgbClr val="0000FF"/>
                </a:solidFill>
                <a:latin typeface="Calibri"/>
                <a:cs typeface="Calibri"/>
              </a:rPr>
              <a:t>WHEN 'Ion' THEN '</a:t>
            </a:r>
            <a:r>
              <a:rPr lang="ro-RO" sz="2800" b="1" spc="-50" dirty="0" err="1">
                <a:solidFill>
                  <a:srgbClr val="0000FF"/>
                </a:solidFill>
                <a:latin typeface="Calibri"/>
                <a:cs typeface="Calibri"/>
              </a:rPr>
              <a:t>Madhya</a:t>
            </a:r>
            <a:r>
              <a:rPr lang="ro-RO" sz="2800" b="1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ro-RO" sz="2800" b="1" spc="-50" dirty="0" err="1">
                <a:solidFill>
                  <a:srgbClr val="0000FF"/>
                </a:solidFill>
                <a:latin typeface="Calibri"/>
                <a:cs typeface="Calibri"/>
              </a:rPr>
              <a:t>Pradesh</a:t>
            </a:r>
            <a:r>
              <a:rPr lang="ro-RO" sz="2800" b="1" spc="-50" dirty="0">
                <a:solidFill>
                  <a:srgbClr val="0000FF"/>
                </a:solidFill>
                <a:latin typeface="Calibri"/>
                <a:cs typeface="Calibri"/>
              </a:rPr>
              <a:t>'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ro-RO" sz="2800" b="1" spc="-50" dirty="0">
                <a:solidFill>
                  <a:srgbClr val="0000FF"/>
                </a:solidFill>
                <a:latin typeface="Calibri"/>
                <a:cs typeface="Calibri"/>
              </a:rPr>
              <a:t>ELSE NULL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ro-RO" sz="2800" b="1" spc="-50" dirty="0">
                <a:solidFill>
                  <a:srgbClr val="0000FF"/>
                </a:solidFill>
                <a:latin typeface="Calibri"/>
                <a:cs typeface="Calibri"/>
              </a:rPr>
              <a:t>END</a:t>
            </a:r>
            <a:r>
              <a:rPr lang="en-US" sz="2800" b="1" spc="-5" dirty="0">
                <a:solidFill>
                  <a:srgbClr val="3333FF"/>
                </a:solidFill>
                <a:latin typeface="Calibri"/>
                <a:cs typeface="Calibri"/>
              </a:rPr>
              <a:t>; </a:t>
            </a:r>
            <a:endParaRPr sz="2800" b="1" dirty="0">
              <a:solidFill>
                <a:srgbClr val="3333FF"/>
              </a:solidFill>
              <a:latin typeface="Calibri"/>
              <a:cs typeface="Calibri"/>
            </a:endParaRPr>
          </a:p>
        </p:txBody>
      </p:sp>
      <p:sp>
        <p:nvSpPr>
          <p:cNvPr id="9" name="Down Arrow 8"/>
          <p:cNvSpPr/>
          <p:nvPr/>
        </p:nvSpPr>
        <p:spPr>
          <a:xfrm rot="20712017">
            <a:off x="139382" y="44894"/>
            <a:ext cx="304800" cy="914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22222" r="15625" b="17778"/>
          <a:stretch>
            <a:fillRect/>
          </a:stretch>
        </p:blipFill>
        <p:spPr bwMode="auto">
          <a:xfrm>
            <a:off x="3124200" y="3054072"/>
            <a:ext cx="5486400" cy="38039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410A789-9E85-4347-B848-B683D511E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64360"/>
            <a:ext cx="482856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001" y="461899"/>
            <a:ext cx="3017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>
                <a:solidFill>
                  <a:srgbClr val="FF0000"/>
                </a:solidFill>
                <a:latin typeface="Calibri"/>
                <a:cs typeface="Calibri"/>
              </a:rPr>
              <a:t>Limbajul</a:t>
            </a:r>
            <a:r>
              <a:rPr b="1" spc="-7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rgbClr val="FF0000"/>
                </a:solidFill>
                <a:latin typeface="Calibri"/>
                <a:cs typeface="Calibri"/>
              </a:rPr>
              <a:t>SQL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6903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4555" indent="-356870">
              <a:lnSpc>
                <a:spcPct val="100000"/>
              </a:lnSpc>
              <a:buAutoNum type="arabicPeriod"/>
              <a:tabLst>
                <a:tab pos="885190" algn="l"/>
              </a:tabLst>
            </a:pPr>
            <a:r>
              <a:rPr spc="-5" err="1"/>
              <a:t>Limbajul</a:t>
            </a:r>
            <a:r>
              <a:rPr spc="-5"/>
              <a:t> de </a:t>
            </a:r>
            <a:r>
              <a:rPr spc="-15"/>
              <a:t>manipulare </a:t>
            </a:r>
            <a:r>
              <a:rPr spc="-5"/>
              <a:t>al </a:t>
            </a:r>
            <a:r>
              <a:rPr spc="-15"/>
              <a:t>datelor</a:t>
            </a:r>
            <a:r>
              <a:rPr spc="105"/>
              <a:t> </a:t>
            </a:r>
            <a:r>
              <a:rPr spc="-5"/>
              <a:t>(LMD)</a:t>
            </a: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20">
                <a:latin typeface="Calibri"/>
                <a:cs typeface="Calibri"/>
              </a:rPr>
              <a:t>Adăugare </a:t>
            </a:r>
            <a:r>
              <a:rPr sz="2800" b="1" spc="-5">
                <a:latin typeface="Calibri"/>
                <a:cs typeface="Calibri"/>
              </a:rPr>
              <a:t>o nouă</a:t>
            </a:r>
            <a:r>
              <a:rPr sz="2800" b="1" spc="60">
                <a:latin typeface="Calibri"/>
                <a:cs typeface="Calibri"/>
              </a:rPr>
              <a:t> </a:t>
            </a:r>
            <a:r>
              <a:rPr sz="2800" b="1" spc="-20">
                <a:latin typeface="Calibri"/>
                <a:cs typeface="Calibri"/>
              </a:rPr>
              <a:t>înregistrare</a:t>
            </a:r>
            <a:endParaRPr sz="280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10">
                <a:latin typeface="Calibri"/>
                <a:cs typeface="Calibri"/>
              </a:rPr>
              <a:t>Actualizarea </a:t>
            </a:r>
            <a:r>
              <a:rPr sz="2800" b="1" spc="-15">
                <a:latin typeface="Calibri"/>
                <a:cs typeface="Calibri"/>
              </a:rPr>
              <a:t>datelor </a:t>
            </a:r>
            <a:r>
              <a:rPr sz="2800" b="1" spc="-10">
                <a:latin typeface="Calibri"/>
                <a:cs typeface="Calibri"/>
              </a:rPr>
              <a:t>dintr-o</a:t>
            </a:r>
            <a:r>
              <a:rPr sz="2800" b="1" spc="80"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25">
                <a:solidFill>
                  <a:srgbClr val="FF0000"/>
                </a:solidFill>
                <a:latin typeface="Calibri"/>
                <a:cs typeface="Calibri"/>
              </a:rPr>
              <a:t>Ştergerea </a:t>
            </a:r>
            <a:r>
              <a:rPr sz="2800" b="1" spc="-5">
                <a:solidFill>
                  <a:srgbClr val="FF0000"/>
                </a:solidFill>
                <a:latin typeface="Calibri"/>
                <a:cs typeface="Calibri"/>
              </a:rPr>
              <a:t>tuplurilor </a:t>
            </a:r>
            <a:r>
              <a:rPr sz="2800" b="1" spc="-10">
                <a:solidFill>
                  <a:srgbClr val="FF0000"/>
                </a:solidFill>
                <a:latin typeface="Calibri"/>
                <a:cs typeface="Calibri"/>
              </a:rPr>
              <a:t>dintr-o</a:t>
            </a:r>
            <a:r>
              <a:rPr sz="2800" b="1" spc="1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>
                <a:solidFill>
                  <a:srgbClr val="FF0000"/>
                </a:solidFill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lang="ro-MO" b="1" spc="-10">
                <a:cs typeface="Calibri"/>
              </a:rPr>
              <a:t>UNION, INTERSECT, EXEPT</a:t>
            </a: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lang="ro-MO" b="1" spc="-10">
                <a:cs typeface="Calibri"/>
              </a:rPr>
              <a:t>Asocieri ale tabelelor unei BD, </a:t>
            </a:r>
            <a:r>
              <a:rPr lang="ro-MO" b="1" spc="-10">
                <a:solidFill>
                  <a:srgbClr val="3333FF"/>
                </a:solidFill>
                <a:cs typeface="Calibri"/>
              </a:rPr>
              <a:t>JOIN</a:t>
            </a:r>
            <a:endParaRPr lang="ro-MO">
              <a:solidFill>
                <a:srgbClr val="3333FF"/>
              </a:solidFill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5" err="1">
                <a:latin typeface="Calibri"/>
                <a:cs typeface="Calibri"/>
              </a:rPr>
              <a:t>Instrucţiunea</a:t>
            </a:r>
            <a:r>
              <a:rPr sz="2800" b="1" spc="20">
                <a:latin typeface="Calibri"/>
                <a:cs typeface="Calibri"/>
              </a:rPr>
              <a:t> </a:t>
            </a:r>
            <a:r>
              <a:rPr sz="2800" b="1" spc="-20">
                <a:latin typeface="Calibri"/>
                <a:cs typeface="Calibri"/>
              </a:rPr>
              <a:t>Merge</a:t>
            </a:r>
            <a:endParaRPr sz="2800">
              <a:latin typeface="Calibri"/>
              <a:cs typeface="Calibri"/>
            </a:endParaRPr>
          </a:p>
          <a:p>
            <a:pPr marL="884555" indent="-356870">
              <a:lnSpc>
                <a:spcPct val="100000"/>
              </a:lnSpc>
              <a:buAutoNum type="arabicPeriod"/>
              <a:tabLst>
                <a:tab pos="885190" algn="l"/>
              </a:tabLst>
            </a:pPr>
            <a:r>
              <a:t>Limbajul </a:t>
            </a:r>
            <a:r>
              <a:rPr spc="-5"/>
              <a:t>de </a:t>
            </a:r>
            <a:r>
              <a:rPr spc="-15"/>
              <a:t>control </a:t>
            </a:r>
            <a:r>
              <a:rPr spc="-5"/>
              <a:t>al </a:t>
            </a:r>
            <a:r>
              <a:rPr spc="-15"/>
              <a:t>datelor </a:t>
            </a:r>
            <a:r>
              <a:rPr spc="-10"/>
              <a:t>(LCD).</a:t>
            </a:r>
            <a:r>
              <a:rPr spc="55"/>
              <a:t> </a:t>
            </a:r>
            <a:r>
              <a:rPr spc="-25"/>
              <a:t>Tranzacţii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6B5627CD-E87B-4C48-BF23-C7B7BECCC835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99184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34005">
              <a:lnSpc>
                <a:spcPct val="100000"/>
              </a:lnSpc>
              <a:spcBef>
                <a:spcPts val="95"/>
              </a:spcBef>
            </a:pPr>
            <a:r>
              <a:rPr sz="4000" b="1" spc="-30" err="1">
                <a:solidFill>
                  <a:srgbClr val="FF0000"/>
                </a:solidFill>
              </a:rPr>
              <a:t>Ştergerea</a:t>
            </a:r>
            <a:r>
              <a:rPr sz="4000" b="1" spc="-30">
                <a:solidFill>
                  <a:srgbClr val="FF0000"/>
                </a:solidFill>
              </a:rPr>
              <a:t> </a:t>
            </a:r>
            <a:r>
              <a:rPr sz="4000" b="1" spc="-5">
                <a:solidFill>
                  <a:srgbClr val="FF0000"/>
                </a:solidFill>
              </a:rPr>
              <a:t>tuplurilor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25A31455-6820-4E79-B455-6B428A45F7D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45</a:t>
            </a:fld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39952" y="2970276"/>
            <a:ext cx="6647815" cy="3406140"/>
            <a:chOff x="1139952" y="2970276"/>
            <a:chExt cx="6647815" cy="3406140"/>
          </a:xfrm>
        </p:grpSpPr>
        <p:sp>
          <p:nvSpPr>
            <p:cNvPr id="5" name="object 5"/>
            <p:cNvSpPr/>
            <p:nvPr/>
          </p:nvSpPr>
          <p:spPr>
            <a:xfrm>
              <a:off x="1139952" y="2970276"/>
              <a:ext cx="6647688" cy="34061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3668" y="3290316"/>
              <a:ext cx="4369308" cy="28895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87196" y="2997708"/>
              <a:ext cx="6553200" cy="33116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7196" y="2997708"/>
              <a:ext cx="6553200" cy="3312160"/>
            </a:xfrm>
            <a:custGeom>
              <a:avLst/>
              <a:gdLst/>
              <a:ahLst/>
              <a:cxnLst/>
              <a:rect l="l" t="t" r="r" b="b"/>
              <a:pathLst>
                <a:path w="6553200" h="3312160">
                  <a:moveTo>
                    <a:pt x="0" y="551941"/>
                  </a:moveTo>
                  <a:lnTo>
                    <a:pt x="2026" y="504322"/>
                  </a:lnTo>
                  <a:lnTo>
                    <a:pt x="7994" y="457826"/>
                  </a:lnTo>
                  <a:lnTo>
                    <a:pt x="17738" y="412621"/>
                  </a:lnTo>
                  <a:lnTo>
                    <a:pt x="31092" y="368871"/>
                  </a:lnTo>
                  <a:lnTo>
                    <a:pt x="47892" y="326742"/>
                  </a:lnTo>
                  <a:lnTo>
                    <a:pt x="67970" y="286400"/>
                  </a:lnTo>
                  <a:lnTo>
                    <a:pt x="91161" y="248011"/>
                  </a:lnTo>
                  <a:lnTo>
                    <a:pt x="117299" y="211741"/>
                  </a:lnTo>
                  <a:lnTo>
                    <a:pt x="146219" y="177755"/>
                  </a:lnTo>
                  <a:lnTo>
                    <a:pt x="177755" y="146219"/>
                  </a:lnTo>
                  <a:lnTo>
                    <a:pt x="211741" y="117299"/>
                  </a:lnTo>
                  <a:lnTo>
                    <a:pt x="248011" y="91161"/>
                  </a:lnTo>
                  <a:lnTo>
                    <a:pt x="286400" y="67970"/>
                  </a:lnTo>
                  <a:lnTo>
                    <a:pt x="326742" y="47892"/>
                  </a:lnTo>
                  <a:lnTo>
                    <a:pt x="368871" y="31092"/>
                  </a:lnTo>
                  <a:lnTo>
                    <a:pt x="412621" y="17738"/>
                  </a:lnTo>
                  <a:lnTo>
                    <a:pt x="457826" y="7994"/>
                  </a:lnTo>
                  <a:lnTo>
                    <a:pt x="504322" y="2026"/>
                  </a:lnTo>
                  <a:lnTo>
                    <a:pt x="551941" y="0"/>
                  </a:lnTo>
                  <a:lnTo>
                    <a:pt x="6001258" y="0"/>
                  </a:lnTo>
                  <a:lnTo>
                    <a:pt x="6048877" y="2026"/>
                  </a:lnTo>
                  <a:lnTo>
                    <a:pt x="6095373" y="7994"/>
                  </a:lnTo>
                  <a:lnTo>
                    <a:pt x="6140578" y="17738"/>
                  </a:lnTo>
                  <a:lnTo>
                    <a:pt x="6184328" y="31092"/>
                  </a:lnTo>
                  <a:lnTo>
                    <a:pt x="6226457" y="47892"/>
                  </a:lnTo>
                  <a:lnTo>
                    <a:pt x="6266799" y="67970"/>
                  </a:lnTo>
                  <a:lnTo>
                    <a:pt x="6305188" y="91161"/>
                  </a:lnTo>
                  <a:lnTo>
                    <a:pt x="6341458" y="117299"/>
                  </a:lnTo>
                  <a:lnTo>
                    <a:pt x="6375444" y="146219"/>
                  </a:lnTo>
                  <a:lnTo>
                    <a:pt x="6406980" y="177755"/>
                  </a:lnTo>
                  <a:lnTo>
                    <a:pt x="6435900" y="211741"/>
                  </a:lnTo>
                  <a:lnTo>
                    <a:pt x="6462038" y="248011"/>
                  </a:lnTo>
                  <a:lnTo>
                    <a:pt x="6485229" y="286400"/>
                  </a:lnTo>
                  <a:lnTo>
                    <a:pt x="6505307" y="326742"/>
                  </a:lnTo>
                  <a:lnTo>
                    <a:pt x="6522107" y="368871"/>
                  </a:lnTo>
                  <a:lnTo>
                    <a:pt x="6535461" y="412621"/>
                  </a:lnTo>
                  <a:lnTo>
                    <a:pt x="6545205" y="457826"/>
                  </a:lnTo>
                  <a:lnTo>
                    <a:pt x="6551173" y="504322"/>
                  </a:lnTo>
                  <a:lnTo>
                    <a:pt x="6553200" y="551941"/>
                  </a:lnTo>
                  <a:lnTo>
                    <a:pt x="6553200" y="2759697"/>
                  </a:lnTo>
                  <a:lnTo>
                    <a:pt x="6551173" y="2807322"/>
                  </a:lnTo>
                  <a:lnTo>
                    <a:pt x="6545205" y="2853822"/>
                  </a:lnTo>
                  <a:lnTo>
                    <a:pt x="6535461" y="2899031"/>
                  </a:lnTo>
                  <a:lnTo>
                    <a:pt x="6522107" y="2942784"/>
                  </a:lnTo>
                  <a:lnTo>
                    <a:pt x="6505307" y="2984915"/>
                  </a:lnTo>
                  <a:lnTo>
                    <a:pt x="6485229" y="3025258"/>
                  </a:lnTo>
                  <a:lnTo>
                    <a:pt x="6462038" y="3063648"/>
                  </a:lnTo>
                  <a:lnTo>
                    <a:pt x="6435900" y="3099918"/>
                  </a:lnTo>
                  <a:lnTo>
                    <a:pt x="6406980" y="3133904"/>
                  </a:lnTo>
                  <a:lnTo>
                    <a:pt x="6375444" y="3165439"/>
                  </a:lnTo>
                  <a:lnTo>
                    <a:pt x="6341458" y="3194359"/>
                  </a:lnTo>
                  <a:lnTo>
                    <a:pt x="6305188" y="3220496"/>
                  </a:lnTo>
                  <a:lnTo>
                    <a:pt x="6266799" y="3243686"/>
                  </a:lnTo>
                  <a:lnTo>
                    <a:pt x="6226457" y="3263763"/>
                  </a:lnTo>
                  <a:lnTo>
                    <a:pt x="6184328" y="3280561"/>
                  </a:lnTo>
                  <a:lnTo>
                    <a:pt x="6140578" y="3293915"/>
                  </a:lnTo>
                  <a:lnTo>
                    <a:pt x="6095373" y="3303658"/>
                  </a:lnTo>
                  <a:lnTo>
                    <a:pt x="6048877" y="3309626"/>
                  </a:lnTo>
                  <a:lnTo>
                    <a:pt x="6001258" y="3311652"/>
                  </a:lnTo>
                  <a:lnTo>
                    <a:pt x="551941" y="3311652"/>
                  </a:lnTo>
                  <a:lnTo>
                    <a:pt x="504322" y="3309626"/>
                  </a:lnTo>
                  <a:lnTo>
                    <a:pt x="457826" y="3303658"/>
                  </a:lnTo>
                  <a:lnTo>
                    <a:pt x="412621" y="3293915"/>
                  </a:lnTo>
                  <a:lnTo>
                    <a:pt x="368871" y="3280561"/>
                  </a:lnTo>
                  <a:lnTo>
                    <a:pt x="326742" y="3263763"/>
                  </a:lnTo>
                  <a:lnTo>
                    <a:pt x="286400" y="3243686"/>
                  </a:lnTo>
                  <a:lnTo>
                    <a:pt x="248011" y="3220496"/>
                  </a:lnTo>
                  <a:lnTo>
                    <a:pt x="211741" y="3194359"/>
                  </a:lnTo>
                  <a:lnTo>
                    <a:pt x="177755" y="3165439"/>
                  </a:lnTo>
                  <a:lnTo>
                    <a:pt x="146219" y="3133904"/>
                  </a:lnTo>
                  <a:lnTo>
                    <a:pt x="117299" y="3099918"/>
                  </a:lnTo>
                  <a:lnTo>
                    <a:pt x="91161" y="3063648"/>
                  </a:lnTo>
                  <a:lnTo>
                    <a:pt x="67970" y="3025258"/>
                  </a:lnTo>
                  <a:lnTo>
                    <a:pt x="47892" y="2984915"/>
                  </a:lnTo>
                  <a:lnTo>
                    <a:pt x="31092" y="2942784"/>
                  </a:lnTo>
                  <a:lnTo>
                    <a:pt x="17738" y="2899031"/>
                  </a:lnTo>
                  <a:lnTo>
                    <a:pt x="7994" y="2853822"/>
                  </a:lnTo>
                  <a:lnTo>
                    <a:pt x="2026" y="2807322"/>
                  </a:lnTo>
                  <a:lnTo>
                    <a:pt x="0" y="2759697"/>
                  </a:lnTo>
                  <a:lnTo>
                    <a:pt x="0" y="551941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79144" y="1607261"/>
            <a:ext cx="6299200" cy="425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70865">
              <a:lnSpc>
                <a:spcPct val="100000"/>
              </a:lnSpc>
              <a:spcBef>
                <a:spcPts val="105"/>
              </a:spcBef>
            </a:pPr>
            <a:r>
              <a:rPr sz="3200">
                <a:latin typeface="Calibri"/>
                <a:cs typeface="Calibri"/>
              </a:rPr>
              <a:t>Se </a:t>
            </a:r>
            <a:r>
              <a:rPr sz="3200" spc="-5">
                <a:latin typeface="Calibri"/>
                <a:cs typeface="Calibri"/>
              </a:rPr>
              <a:t>pot </a:t>
            </a:r>
            <a:r>
              <a:rPr sz="3200" spc="-25">
                <a:latin typeface="Calibri"/>
                <a:cs typeface="Calibri"/>
              </a:rPr>
              <a:t>şterge </a:t>
            </a:r>
            <a:r>
              <a:rPr sz="3200" spc="-5">
                <a:latin typeface="Calibri"/>
                <a:cs typeface="Calibri"/>
              </a:rPr>
              <a:t>tupluri dintr-o tabelă  </a:t>
            </a:r>
            <a:r>
              <a:rPr sz="3200" spc="-10">
                <a:latin typeface="Calibri"/>
                <a:cs typeface="Calibri"/>
              </a:rPr>
              <a:t>utilizând clauza</a:t>
            </a:r>
            <a:r>
              <a:rPr sz="3200" spc="50">
                <a:latin typeface="Calibri"/>
                <a:cs typeface="Calibri"/>
              </a:rPr>
              <a:t> </a:t>
            </a:r>
            <a:r>
              <a:rPr sz="3200" b="1" spc="-5">
                <a:solidFill>
                  <a:srgbClr val="0000FF"/>
                </a:solidFill>
                <a:latin typeface="Calibri"/>
                <a:cs typeface="Calibri"/>
              </a:rPr>
              <a:t>DELETE</a:t>
            </a:r>
            <a:r>
              <a:rPr sz="3200" spc="-5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  <a:spcBef>
                <a:spcPts val="2495"/>
              </a:spcBef>
            </a:pPr>
            <a:r>
              <a:rPr sz="3200" b="1" spc="-20">
                <a:latin typeface="Calibri"/>
                <a:cs typeface="Calibri"/>
              </a:rPr>
              <a:t>Sintaxa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1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3200" b="1" spc="-5">
                <a:solidFill>
                  <a:srgbClr val="FF0000"/>
                </a:solidFill>
                <a:latin typeface="Calibri"/>
                <a:cs typeface="Calibri"/>
              </a:rPr>
              <a:t>DELETE [FROM] </a:t>
            </a:r>
            <a:r>
              <a:rPr sz="3200" b="1" i="1" spc="-5">
                <a:solidFill>
                  <a:srgbClr val="FF0000"/>
                </a:solidFill>
                <a:latin typeface="Calibri"/>
                <a:cs typeface="Calibri"/>
              </a:rPr>
              <a:t>tabela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[WHERE</a:t>
            </a:r>
            <a:r>
              <a:rPr sz="3200" b="1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5">
                <a:solidFill>
                  <a:srgbClr val="FF0000"/>
                </a:solidFill>
                <a:latin typeface="Calibri"/>
                <a:cs typeface="Calibri"/>
              </a:rPr>
              <a:t>conditie</a:t>
            </a:r>
            <a:r>
              <a:rPr sz="3200" b="1" spc="-5">
                <a:solidFill>
                  <a:srgbClr val="FF0000"/>
                </a:solidFill>
                <a:latin typeface="Calibri"/>
                <a:cs typeface="Calibri"/>
              </a:rPr>
              <a:t>];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99184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34005">
              <a:lnSpc>
                <a:spcPct val="100000"/>
              </a:lnSpc>
              <a:spcBef>
                <a:spcPts val="95"/>
              </a:spcBef>
            </a:pPr>
            <a:r>
              <a:rPr sz="4000" b="1" spc="-30" err="1">
                <a:solidFill>
                  <a:srgbClr val="FF0000"/>
                </a:solidFill>
              </a:rPr>
              <a:t>Ştergerea</a:t>
            </a:r>
            <a:r>
              <a:rPr sz="4000" b="1" spc="-30">
                <a:solidFill>
                  <a:srgbClr val="FF0000"/>
                </a:solidFill>
              </a:rPr>
              <a:t> </a:t>
            </a:r>
            <a:r>
              <a:rPr sz="4000" b="1" spc="-5">
                <a:solidFill>
                  <a:srgbClr val="FF0000"/>
                </a:solidFill>
              </a:rPr>
              <a:t>tuplurilor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6B33C4E0-D8C9-4299-A3BF-A9E06705A619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46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800" y="1607261"/>
            <a:ext cx="8305800" cy="51225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5"/>
              </a:spcBef>
            </a:pPr>
            <a:r>
              <a:rPr sz="3200">
                <a:latin typeface="Calibri"/>
                <a:cs typeface="Calibri"/>
              </a:rPr>
              <a:t>În</a:t>
            </a:r>
            <a:r>
              <a:rPr sz="3200" spc="5">
                <a:latin typeface="Calibri"/>
                <a:cs typeface="Calibri"/>
              </a:rPr>
              <a:t> </a:t>
            </a:r>
            <a:r>
              <a:rPr sz="3200" spc="-20" err="1">
                <a:latin typeface="Calibri"/>
                <a:cs typeface="Calibri"/>
              </a:rPr>
              <a:t>sintaxa</a:t>
            </a:r>
            <a:r>
              <a:rPr sz="3200" spc="-20">
                <a:latin typeface="Calibri"/>
                <a:cs typeface="Calibri"/>
              </a:rPr>
              <a:t>:</a:t>
            </a:r>
            <a:endParaRPr lang="ro-MO" sz="3200" spc="-20">
              <a:latin typeface="Calibri"/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lang="en-US" sz="3200" b="1" spc="-5">
                <a:solidFill>
                  <a:srgbClr val="FF0000"/>
                </a:solidFill>
                <a:cs typeface="Calibri"/>
              </a:rPr>
              <a:t>DELETE [FROM] </a:t>
            </a:r>
            <a:r>
              <a:rPr lang="en-US" sz="3200" b="1" i="1" spc="-5" err="1">
                <a:solidFill>
                  <a:srgbClr val="FF0000"/>
                </a:solidFill>
                <a:cs typeface="Calibri"/>
              </a:rPr>
              <a:t>tabela</a:t>
            </a:r>
            <a:endParaRPr lang="en-US" sz="3200">
              <a:cs typeface="Calibri"/>
            </a:endParaRPr>
          </a:p>
          <a:p>
            <a:pPr marL="561340">
              <a:lnSpc>
                <a:spcPct val="100000"/>
              </a:lnSpc>
            </a:pPr>
            <a:r>
              <a:rPr lang="en-US" sz="3200" b="1">
                <a:solidFill>
                  <a:srgbClr val="FF0000"/>
                </a:solidFill>
                <a:cs typeface="Calibri"/>
              </a:rPr>
              <a:t>[WHERE</a:t>
            </a:r>
            <a:r>
              <a:rPr lang="en-US" sz="3200" b="1" spc="-10">
                <a:solidFill>
                  <a:srgbClr val="FF0000"/>
                </a:solidFill>
                <a:cs typeface="Calibri"/>
              </a:rPr>
              <a:t> </a:t>
            </a:r>
            <a:r>
              <a:rPr lang="en-US" sz="3200" b="1" i="1" spc="-5" err="1">
                <a:solidFill>
                  <a:srgbClr val="FF0000"/>
                </a:solidFill>
                <a:cs typeface="Calibri"/>
              </a:rPr>
              <a:t>conditie</a:t>
            </a:r>
            <a:r>
              <a:rPr lang="en-US" sz="3200" b="1" spc="-5">
                <a:solidFill>
                  <a:srgbClr val="FF0000"/>
                </a:solidFill>
                <a:cs typeface="Calibri"/>
              </a:rPr>
              <a:t>];</a:t>
            </a:r>
            <a:endParaRPr lang="en-US" sz="3200"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err="1">
                <a:solidFill>
                  <a:srgbClr val="FF0000"/>
                </a:solidFill>
                <a:latin typeface="Calibri"/>
                <a:cs typeface="Calibri"/>
              </a:rPr>
              <a:t>tabela</a:t>
            </a:r>
            <a:r>
              <a:rPr sz="3200" b="1" spc="-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>
                <a:latin typeface="Calibri"/>
                <a:cs typeface="Calibri"/>
              </a:rPr>
              <a:t>- </a:t>
            </a:r>
            <a:r>
              <a:rPr sz="3200" spc="-5">
                <a:latin typeface="Calibri"/>
                <a:cs typeface="Calibri"/>
              </a:rPr>
              <a:t>numele</a:t>
            </a:r>
            <a:r>
              <a:rPr sz="3200" spc="-25">
                <a:latin typeface="Calibri"/>
                <a:cs typeface="Calibri"/>
              </a:rPr>
              <a:t> </a:t>
            </a:r>
            <a:r>
              <a:rPr sz="3200" spc="-5">
                <a:latin typeface="Calibri"/>
                <a:cs typeface="Calibri"/>
              </a:rPr>
              <a:t>tabelei</a:t>
            </a:r>
            <a:endParaRPr sz="32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condiţie </a:t>
            </a:r>
            <a:r>
              <a:rPr sz="3200">
                <a:latin typeface="Calibri"/>
                <a:cs typeface="Calibri"/>
              </a:rPr>
              <a:t>- </a:t>
            </a:r>
            <a:r>
              <a:rPr sz="3200" spc="-10">
                <a:latin typeface="Calibri"/>
                <a:cs typeface="Calibri"/>
              </a:rPr>
              <a:t>identifică </a:t>
            </a:r>
            <a:r>
              <a:rPr sz="3200" spc="-5">
                <a:latin typeface="Calibri"/>
                <a:cs typeface="Calibri"/>
              </a:rPr>
              <a:t>liniile </a:t>
            </a:r>
            <a:r>
              <a:rPr sz="3200" spc="-15">
                <a:latin typeface="Calibri"/>
                <a:cs typeface="Calibri"/>
              </a:rPr>
              <a:t>care </a:t>
            </a:r>
            <a:r>
              <a:rPr sz="3200" spc="-5">
                <a:latin typeface="Calibri"/>
                <a:cs typeface="Calibri"/>
              </a:rPr>
              <a:t>trebuie </a:t>
            </a:r>
            <a:r>
              <a:rPr sz="3200" spc="-25">
                <a:latin typeface="Calibri"/>
                <a:cs typeface="Calibri"/>
              </a:rPr>
              <a:t>şterse </a:t>
            </a:r>
            <a:r>
              <a:rPr sz="3200" spc="-5">
                <a:latin typeface="Calibri"/>
                <a:cs typeface="Calibri"/>
              </a:rPr>
              <a:t>şi  </a:t>
            </a:r>
            <a:r>
              <a:rPr sz="3200" spc="-20">
                <a:latin typeface="Calibri"/>
                <a:cs typeface="Calibri"/>
              </a:rPr>
              <a:t>este </a:t>
            </a:r>
            <a:r>
              <a:rPr sz="3200" spc="-10">
                <a:latin typeface="Calibri"/>
                <a:cs typeface="Calibri"/>
              </a:rPr>
              <a:t>compusă</a:t>
            </a:r>
            <a:r>
              <a:rPr sz="3200" spc="20">
                <a:latin typeface="Calibri"/>
                <a:cs typeface="Calibri"/>
              </a:rPr>
              <a:t> </a:t>
            </a:r>
            <a:r>
              <a:rPr sz="3200" spc="-5">
                <a:latin typeface="Calibri"/>
                <a:cs typeface="Calibri"/>
              </a:rPr>
              <a:t>din:</a:t>
            </a:r>
            <a:endParaRPr sz="3200">
              <a:latin typeface="Calibri"/>
              <a:cs typeface="Calibri"/>
            </a:endParaRPr>
          </a:p>
          <a:p>
            <a:pPr marL="742950" lvl="1" indent="-457834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742315" algn="l"/>
                <a:tab pos="742950" algn="l"/>
              </a:tabLst>
            </a:pPr>
            <a:r>
              <a:rPr sz="2800" spc="-10">
                <a:latin typeface="Calibri"/>
                <a:cs typeface="Calibri"/>
              </a:rPr>
              <a:t>nume </a:t>
            </a:r>
            <a:r>
              <a:rPr sz="2800" spc="-5">
                <a:latin typeface="Calibri"/>
                <a:cs typeface="Calibri"/>
              </a:rPr>
              <a:t>de</a:t>
            </a:r>
            <a:r>
              <a:rPr sz="2800" spc="3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câmpuri</a:t>
            </a:r>
            <a:endParaRPr sz="2800">
              <a:latin typeface="Calibri"/>
              <a:cs typeface="Calibri"/>
            </a:endParaRPr>
          </a:p>
          <a:p>
            <a:pPr marL="742950" lvl="1" indent="-457834">
              <a:lnSpc>
                <a:spcPct val="100000"/>
              </a:lnSpc>
              <a:buAutoNum type="arabicPeriod"/>
              <a:tabLst>
                <a:tab pos="742315" algn="l"/>
                <a:tab pos="742950" algn="l"/>
              </a:tabLst>
            </a:pPr>
            <a:r>
              <a:rPr sz="2800" spc="-20">
                <a:latin typeface="Calibri"/>
                <a:cs typeface="Calibri"/>
              </a:rPr>
              <a:t>expresii</a:t>
            </a:r>
            <a:endParaRPr sz="2800">
              <a:latin typeface="Calibri"/>
              <a:cs typeface="Calibri"/>
            </a:endParaRPr>
          </a:p>
          <a:p>
            <a:pPr marL="742950" lvl="1" indent="-457834">
              <a:lnSpc>
                <a:spcPct val="100000"/>
              </a:lnSpc>
              <a:buAutoNum type="arabicPeriod"/>
              <a:tabLst>
                <a:tab pos="742315" algn="l"/>
                <a:tab pos="742950" algn="l"/>
              </a:tabLst>
            </a:pPr>
            <a:r>
              <a:rPr sz="2800" spc="-25">
                <a:latin typeface="Calibri"/>
                <a:cs typeface="Calibri"/>
              </a:rPr>
              <a:t>constante</a:t>
            </a:r>
            <a:endParaRPr sz="2800">
              <a:latin typeface="Calibri"/>
              <a:cs typeface="Calibri"/>
            </a:endParaRPr>
          </a:p>
          <a:p>
            <a:pPr marL="742950" lvl="1" indent="-4578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742315" algn="l"/>
                <a:tab pos="742950" algn="l"/>
              </a:tabLst>
            </a:pPr>
            <a:r>
              <a:rPr sz="2800" spc="-10">
                <a:latin typeface="Calibri"/>
                <a:cs typeface="Calibri"/>
              </a:rPr>
              <a:t>subquery-uri</a:t>
            </a:r>
            <a:endParaRPr sz="2800">
              <a:latin typeface="Calibri"/>
              <a:cs typeface="Calibri"/>
            </a:endParaRPr>
          </a:p>
          <a:p>
            <a:pPr marL="742950" lvl="1" indent="-457834">
              <a:lnSpc>
                <a:spcPct val="100000"/>
              </a:lnSpc>
              <a:buAutoNum type="arabicPeriod"/>
              <a:tabLst>
                <a:tab pos="742315" algn="l"/>
                <a:tab pos="742950" algn="l"/>
              </a:tabLst>
            </a:pPr>
            <a:r>
              <a:rPr sz="2800" spc="-5">
                <a:latin typeface="Calibri"/>
                <a:cs typeface="Calibri"/>
              </a:rPr>
              <a:t>şi </a:t>
            </a:r>
            <a:r>
              <a:rPr sz="2800" spc="-20">
                <a:latin typeface="Calibri"/>
                <a:cs typeface="Calibri"/>
              </a:rPr>
              <a:t>operatori </a:t>
            </a:r>
            <a:r>
              <a:rPr sz="2800" spc="-5">
                <a:latin typeface="Calibri"/>
                <a:cs typeface="Calibri"/>
              </a:rPr>
              <a:t>de</a:t>
            </a:r>
            <a:r>
              <a:rPr sz="2800" spc="20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comparaţie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99184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34005">
              <a:lnSpc>
                <a:spcPct val="100000"/>
              </a:lnSpc>
              <a:spcBef>
                <a:spcPts val="95"/>
              </a:spcBef>
            </a:pPr>
            <a:r>
              <a:rPr sz="4000" b="1" spc="-30" err="1">
                <a:solidFill>
                  <a:srgbClr val="FF0000"/>
                </a:solidFill>
              </a:rPr>
              <a:t>Ştergerea</a:t>
            </a:r>
            <a:r>
              <a:rPr sz="4000" b="1" spc="-30">
                <a:solidFill>
                  <a:srgbClr val="FF0000"/>
                </a:solidFill>
              </a:rPr>
              <a:t> </a:t>
            </a:r>
            <a:r>
              <a:rPr sz="4000" b="1" spc="-5">
                <a:solidFill>
                  <a:srgbClr val="FF0000"/>
                </a:solidFill>
              </a:rPr>
              <a:t>tuplurilor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776AD394-63C3-4032-ADB0-A2AFFFC7AB7A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47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8540" y="2123643"/>
            <a:ext cx="8122920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>
                <a:latin typeface="Calibri"/>
                <a:cs typeface="Calibri"/>
              </a:rPr>
              <a:t>Şterge </a:t>
            </a:r>
            <a:r>
              <a:rPr sz="3200" spc="-10">
                <a:latin typeface="Calibri"/>
                <a:cs typeface="Calibri"/>
              </a:rPr>
              <a:t>anumite </a:t>
            </a:r>
            <a:r>
              <a:rPr sz="3200" spc="-5">
                <a:latin typeface="Calibri"/>
                <a:cs typeface="Calibri"/>
              </a:rPr>
              <a:t>tupluri </a:t>
            </a:r>
            <a:r>
              <a:rPr sz="3200" spc="-10">
                <a:latin typeface="Calibri"/>
                <a:cs typeface="Calibri"/>
              </a:rPr>
              <a:t>dintr-o </a:t>
            </a:r>
            <a:r>
              <a:rPr sz="3200" spc="-5">
                <a:latin typeface="Calibri"/>
                <a:cs typeface="Calibri"/>
              </a:rPr>
              <a:t>tabelă  </a:t>
            </a:r>
            <a:r>
              <a:rPr sz="3200" spc="-10">
                <a:latin typeface="Calibri"/>
                <a:cs typeface="Calibri"/>
              </a:rPr>
              <a:t>specificând clauza </a:t>
            </a:r>
            <a:r>
              <a:rPr sz="3200">
                <a:solidFill>
                  <a:srgbClr val="0000FF"/>
                </a:solidFill>
                <a:latin typeface="Calibri"/>
                <a:cs typeface="Calibri"/>
              </a:rPr>
              <a:t>WHERE </a:t>
            </a:r>
            <a:r>
              <a:rPr sz="3200" spc="-5">
                <a:latin typeface="Calibri"/>
                <a:cs typeface="Calibri"/>
              </a:rPr>
              <a:t>în </a:t>
            </a:r>
            <a:r>
              <a:rPr sz="3200" spc="-10">
                <a:latin typeface="Calibri"/>
                <a:cs typeface="Calibri"/>
              </a:rPr>
              <a:t>declaraţia </a:t>
            </a:r>
            <a:r>
              <a:rPr sz="3200" spc="-5">
                <a:latin typeface="Calibri"/>
                <a:cs typeface="Calibri"/>
              </a:rPr>
              <a:t>funcţiei </a:t>
            </a:r>
            <a:r>
              <a:rPr sz="3200" spc="-5">
                <a:solidFill>
                  <a:srgbClr val="0000FF"/>
                </a:solidFill>
                <a:latin typeface="Calibri"/>
                <a:cs typeface="Calibri"/>
              </a:rPr>
              <a:t> DELETE</a:t>
            </a:r>
            <a:r>
              <a:rPr sz="3200" spc="-5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150">
              <a:latin typeface="Calibri"/>
              <a:cs typeface="Calibri"/>
            </a:endParaRPr>
          </a:p>
          <a:p>
            <a:pPr marL="354965" marR="4000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>
                <a:latin typeface="Calibri"/>
                <a:cs typeface="Calibri"/>
              </a:rPr>
              <a:t>Se </a:t>
            </a:r>
            <a:r>
              <a:rPr sz="3200" spc="-15">
                <a:latin typeface="Calibri"/>
                <a:cs typeface="Calibri"/>
              </a:rPr>
              <a:t>poate </a:t>
            </a:r>
            <a:r>
              <a:rPr sz="3200" spc="-10">
                <a:latin typeface="Calibri"/>
                <a:cs typeface="Calibri"/>
              </a:rPr>
              <a:t>confirma operaţia </a:t>
            </a:r>
            <a:r>
              <a:rPr sz="3200" spc="-5">
                <a:latin typeface="Calibri"/>
                <a:cs typeface="Calibri"/>
              </a:rPr>
              <a:t>de </a:t>
            </a:r>
            <a:r>
              <a:rPr sz="3200" spc="-25">
                <a:latin typeface="Calibri"/>
                <a:cs typeface="Calibri"/>
              </a:rPr>
              <a:t>ştergere </a:t>
            </a:r>
            <a:r>
              <a:rPr sz="3200" spc="-5">
                <a:latin typeface="Calibri"/>
                <a:cs typeface="Calibri"/>
              </a:rPr>
              <a:t>prin  </a:t>
            </a:r>
            <a:r>
              <a:rPr sz="3200" spc="-10">
                <a:latin typeface="Calibri"/>
                <a:cs typeface="Calibri"/>
              </a:rPr>
              <a:t>afişarea </a:t>
            </a:r>
            <a:r>
              <a:rPr sz="3200">
                <a:latin typeface="Calibri"/>
                <a:cs typeface="Calibri"/>
              </a:rPr>
              <a:t>tuplurilor </a:t>
            </a:r>
            <a:r>
              <a:rPr sz="3200" spc="-25">
                <a:latin typeface="Calibri"/>
                <a:cs typeface="Calibri"/>
              </a:rPr>
              <a:t>şterse </a:t>
            </a:r>
            <a:r>
              <a:rPr sz="3200">
                <a:latin typeface="Calibri"/>
                <a:cs typeface="Calibri"/>
              </a:rPr>
              <a:t>cu </a:t>
            </a:r>
            <a:r>
              <a:rPr sz="3200" spc="-10">
                <a:latin typeface="Calibri"/>
                <a:cs typeface="Calibri"/>
              </a:rPr>
              <a:t>ajutorul </a:t>
            </a:r>
            <a:r>
              <a:rPr sz="3200" spc="-5">
                <a:latin typeface="Calibri"/>
                <a:cs typeface="Calibri"/>
              </a:rPr>
              <a:t>declaraţiei  </a:t>
            </a:r>
            <a:r>
              <a:rPr sz="3200">
                <a:latin typeface="Calibri"/>
                <a:cs typeface="Calibri"/>
              </a:rPr>
              <a:t>lui </a:t>
            </a:r>
            <a:r>
              <a:rPr sz="3200" spc="-55">
                <a:solidFill>
                  <a:srgbClr val="0000FF"/>
                </a:solidFill>
                <a:latin typeface="Calibri"/>
                <a:cs typeface="Calibri"/>
              </a:rPr>
              <a:t>SELECT</a:t>
            </a:r>
            <a:r>
              <a:rPr sz="3200" spc="-55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99184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34005">
              <a:lnSpc>
                <a:spcPct val="100000"/>
              </a:lnSpc>
              <a:spcBef>
                <a:spcPts val="95"/>
              </a:spcBef>
            </a:pPr>
            <a:r>
              <a:rPr sz="4000" b="1" spc="-30" err="1">
                <a:solidFill>
                  <a:srgbClr val="FF0000"/>
                </a:solidFill>
              </a:rPr>
              <a:t>Ştergerea</a:t>
            </a:r>
            <a:r>
              <a:rPr sz="4000" b="1" spc="-30">
                <a:solidFill>
                  <a:srgbClr val="FF0000"/>
                </a:solidFill>
              </a:rPr>
              <a:t> </a:t>
            </a:r>
            <a:r>
              <a:rPr sz="4000" b="1" spc="-5">
                <a:solidFill>
                  <a:srgbClr val="FF0000"/>
                </a:solidFill>
              </a:rPr>
              <a:t>tuplurilor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B31D463-F7D4-4C71-8369-4D0BEC20F0AF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48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8540" y="2048636"/>
            <a:ext cx="8115934" cy="2171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4965" marR="5080" indent="571500">
              <a:lnSpc>
                <a:spcPts val="3460"/>
              </a:lnSpc>
              <a:spcBef>
                <a:spcPts val="125"/>
              </a:spcBef>
            </a:pPr>
            <a:r>
              <a:rPr sz="2800" spc="-5">
                <a:latin typeface="Calibri"/>
                <a:cs typeface="Calibri"/>
              </a:rPr>
              <a:t>În </a:t>
            </a:r>
            <a:r>
              <a:rPr sz="2800" spc="-20">
                <a:latin typeface="Calibri"/>
                <a:cs typeface="Calibri"/>
              </a:rPr>
              <a:t>exemplul </a:t>
            </a:r>
            <a:r>
              <a:rPr sz="2800" spc="-15">
                <a:latin typeface="Calibri"/>
                <a:cs typeface="Calibri"/>
              </a:rPr>
              <a:t>următor </a:t>
            </a:r>
            <a:r>
              <a:rPr sz="2800" spc="-25">
                <a:latin typeface="Calibri"/>
                <a:cs typeface="Calibri"/>
              </a:rPr>
              <a:t>şterge </a:t>
            </a:r>
            <a:r>
              <a:rPr sz="2800" spc="-10">
                <a:latin typeface="Calibri"/>
                <a:cs typeface="Calibri"/>
              </a:rPr>
              <a:t>angajaţii </a:t>
            </a:r>
            <a:r>
              <a:rPr sz="2800" spc="-20">
                <a:latin typeface="Calibri"/>
                <a:cs typeface="Calibri"/>
              </a:rPr>
              <a:t>care </a:t>
            </a:r>
            <a:r>
              <a:rPr sz="2800" spc="-15">
                <a:latin typeface="Calibri"/>
                <a:cs typeface="Calibri"/>
              </a:rPr>
              <a:t>lucrează  </a:t>
            </a:r>
            <a:r>
              <a:rPr sz="2800" spc="-10">
                <a:latin typeface="Calibri"/>
                <a:cs typeface="Calibri"/>
              </a:rPr>
              <a:t>în departamenul </a:t>
            </a:r>
            <a:r>
              <a:rPr sz="2800" spc="-5">
                <a:latin typeface="Calibri"/>
                <a:cs typeface="Calibri"/>
              </a:rPr>
              <a:t>10 din </a:t>
            </a:r>
            <a:r>
              <a:rPr sz="2800" spc="-10">
                <a:latin typeface="Calibri"/>
                <a:cs typeface="Calibri"/>
              </a:rPr>
              <a:t>tabela</a:t>
            </a:r>
            <a:r>
              <a:rPr sz="2800" spc="9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Angajati.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243330" algn="l"/>
              </a:tabLst>
            </a:pPr>
            <a:r>
              <a:rPr sz="2800" b="1" spc="-5">
                <a:solidFill>
                  <a:srgbClr val="0000FF"/>
                </a:solidFill>
                <a:latin typeface="Calibri"/>
                <a:cs typeface="Calibri"/>
              </a:rPr>
              <a:t>DELETE	</a:t>
            </a:r>
            <a:r>
              <a:rPr sz="2800" b="1" spc="-15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2800" b="1" spc="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angajati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WHERE </a:t>
            </a:r>
            <a:r>
              <a:rPr sz="2800" spc="-10">
                <a:latin typeface="Calibri"/>
                <a:cs typeface="Calibri"/>
              </a:rPr>
              <a:t>nr_dept </a:t>
            </a:r>
            <a:r>
              <a:rPr sz="2800" spc="-5">
                <a:latin typeface="Calibri"/>
                <a:cs typeface="Calibri"/>
              </a:rPr>
              <a:t>=</a:t>
            </a:r>
            <a:r>
              <a:rPr sz="2800" spc="7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10;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0" y="762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99184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34005">
              <a:lnSpc>
                <a:spcPct val="100000"/>
              </a:lnSpc>
              <a:spcBef>
                <a:spcPts val="95"/>
              </a:spcBef>
            </a:pPr>
            <a:r>
              <a:rPr sz="4000" b="1" spc="-30" err="1">
                <a:solidFill>
                  <a:srgbClr val="FF0000"/>
                </a:solidFill>
              </a:rPr>
              <a:t>Ştergerea</a:t>
            </a:r>
            <a:r>
              <a:rPr sz="4000" b="1" spc="-30">
                <a:solidFill>
                  <a:srgbClr val="FF0000"/>
                </a:solidFill>
              </a:rPr>
              <a:t> </a:t>
            </a:r>
            <a:r>
              <a:rPr sz="4000" b="1" spc="-5">
                <a:solidFill>
                  <a:srgbClr val="FF0000"/>
                </a:solidFill>
              </a:rPr>
              <a:t>tuplurilor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032F1201-B408-4387-8C68-4E8EE6830ECC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49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7217" y="2210257"/>
            <a:ext cx="8069580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648335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>
                <a:latin typeface="Calibri"/>
                <a:cs typeface="Calibri"/>
              </a:rPr>
              <a:t>Dacă </a:t>
            </a:r>
            <a:r>
              <a:rPr sz="2800" spc="-5">
                <a:latin typeface="Calibri"/>
                <a:cs typeface="Calibri"/>
              </a:rPr>
              <a:t>se </a:t>
            </a:r>
            <a:r>
              <a:rPr sz="2800" spc="-10">
                <a:latin typeface="Calibri"/>
                <a:cs typeface="Calibri"/>
              </a:rPr>
              <a:t>omite clauza </a:t>
            </a:r>
            <a:r>
              <a:rPr sz="2800" spc="-10">
                <a:solidFill>
                  <a:srgbClr val="0000FF"/>
                </a:solidFill>
                <a:latin typeface="Calibri"/>
                <a:cs typeface="Calibri"/>
              </a:rPr>
              <a:t>WHERE </a:t>
            </a:r>
            <a:r>
              <a:rPr sz="2800" spc="-20">
                <a:latin typeface="Calibri"/>
                <a:cs typeface="Calibri"/>
              </a:rPr>
              <a:t>toate </a:t>
            </a:r>
            <a:r>
              <a:rPr sz="2800" spc="-10">
                <a:latin typeface="Calibri"/>
                <a:cs typeface="Calibri"/>
              </a:rPr>
              <a:t>câmpurile din  tabelă </a:t>
            </a:r>
            <a:r>
              <a:rPr sz="2800" spc="-15">
                <a:latin typeface="Calibri"/>
                <a:cs typeface="Calibri"/>
              </a:rPr>
              <a:t>vor </a:t>
            </a:r>
            <a:r>
              <a:rPr sz="2800" spc="-5">
                <a:latin typeface="Calibri"/>
                <a:cs typeface="Calibri"/>
              </a:rPr>
              <a:t>fi</a:t>
            </a:r>
            <a:r>
              <a:rPr sz="2800" spc="20">
                <a:latin typeface="Calibri"/>
                <a:cs typeface="Calibri"/>
              </a:rPr>
              <a:t> </a:t>
            </a:r>
            <a:r>
              <a:rPr sz="2800" spc="-25">
                <a:latin typeface="Calibri"/>
                <a:cs typeface="Calibri"/>
              </a:rPr>
              <a:t>şterse.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75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>
                <a:latin typeface="Calibri"/>
                <a:cs typeface="Calibri"/>
              </a:rPr>
              <a:t>Al </a:t>
            </a:r>
            <a:r>
              <a:rPr sz="2800" spc="-10">
                <a:latin typeface="Calibri"/>
                <a:cs typeface="Calibri"/>
              </a:rPr>
              <a:t>doilea </a:t>
            </a:r>
            <a:r>
              <a:rPr sz="2800" spc="-20">
                <a:latin typeface="Calibri"/>
                <a:cs typeface="Calibri"/>
              </a:rPr>
              <a:t>exemplu </a:t>
            </a:r>
            <a:r>
              <a:rPr sz="2800" spc="-25">
                <a:latin typeface="Calibri"/>
                <a:cs typeface="Calibri"/>
              </a:rPr>
              <a:t>şterge </a:t>
            </a:r>
            <a:r>
              <a:rPr sz="2800" spc="-20">
                <a:latin typeface="Calibri"/>
                <a:cs typeface="Calibri"/>
              </a:rPr>
              <a:t>toate </a:t>
            </a:r>
            <a:r>
              <a:rPr sz="2800" spc="-15">
                <a:latin typeface="Calibri"/>
                <a:cs typeface="Calibri"/>
              </a:rPr>
              <a:t>tuplurile(înregistrările)  </a:t>
            </a:r>
            <a:r>
              <a:rPr sz="2800" spc="-10">
                <a:latin typeface="Calibri"/>
                <a:cs typeface="Calibri"/>
              </a:rPr>
              <a:t>din tabela Copie_angajati deoarece </a:t>
            </a:r>
            <a:r>
              <a:rPr sz="2800" spc="-5">
                <a:latin typeface="Calibri"/>
                <a:cs typeface="Calibri"/>
              </a:rPr>
              <a:t>nu a </a:t>
            </a:r>
            <a:r>
              <a:rPr sz="2800" spc="-30">
                <a:latin typeface="Calibri"/>
                <a:cs typeface="Calibri"/>
              </a:rPr>
              <a:t>fost  </a:t>
            </a:r>
            <a:r>
              <a:rPr sz="2800" spc="-15">
                <a:latin typeface="Calibri"/>
                <a:cs typeface="Calibri"/>
              </a:rPr>
              <a:t>specificată </a:t>
            </a:r>
            <a:r>
              <a:rPr sz="2800" spc="-10">
                <a:latin typeface="Calibri"/>
                <a:cs typeface="Calibri"/>
              </a:rPr>
              <a:t>clauza</a:t>
            </a:r>
            <a:r>
              <a:rPr sz="2800" spc="20">
                <a:latin typeface="Calibri"/>
                <a:cs typeface="Calibri"/>
              </a:rPr>
              <a:t> </a:t>
            </a:r>
            <a:r>
              <a:rPr sz="2800" spc="-5">
                <a:solidFill>
                  <a:srgbClr val="0000FF"/>
                </a:solidFill>
                <a:latin typeface="Calibri"/>
                <a:cs typeface="Calibri"/>
              </a:rPr>
              <a:t>WHERE</a:t>
            </a:r>
            <a:r>
              <a:rPr sz="2800" spc="-5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242060" algn="l"/>
              </a:tabLst>
            </a:pPr>
            <a:r>
              <a:rPr sz="2800" b="1" spc="-5">
                <a:solidFill>
                  <a:srgbClr val="0000FF"/>
                </a:solidFill>
                <a:latin typeface="Calibri"/>
                <a:cs typeface="Calibri"/>
              </a:rPr>
              <a:t>DELETE	</a:t>
            </a: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2800" b="1" spc="1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copie_angajati;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3017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>
                <a:solidFill>
                  <a:srgbClr val="FF0000"/>
                </a:solidFill>
                <a:latin typeface="Calibri"/>
                <a:cs typeface="Calibri"/>
              </a:rPr>
              <a:t>Limbajul</a:t>
            </a:r>
            <a:r>
              <a:rPr b="1" spc="-7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rgbClr val="FF0000"/>
                </a:solidFill>
                <a:latin typeface="Calibri"/>
                <a:cs typeface="Calibri"/>
              </a:rPr>
              <a:t>SQL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457200" y="685800"/>
            <a:ext cx="8229600" cy="37916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4555" indent="-356870">
              <a:lnSpc>
                <a:spcPct val="100000"/>
              </a:lnSpc>
              <a:buAutoNum type="arabicPeriod"/>
              <a:tabLst>
                <a:tab pos="885190" algn="l"/>
              </a:tabLst>
            </a:pPr>
            <a:r>
              <a:rPr spc="-5" err="1"/>
              <a:t>Limbajul</a:t>
            </a:r>
            <a:r>
              <a:rPr spc="-5"/>
              <a:t> de </a:t>
            </a:r>
            <a:r>
              <a:rPr spc="-15"/>
              <a:t>manipulare </a:t>
            </a:r>
            <a:r>
              <a:rPr spc="-5"/>
              <a:t>al </a:t>
            </a:r>
            <a:r>
              <a:rPr spc="-15"/>
              <a:t>datelor</a:t>
            </a:r>
            <a:r>
              <a:rPr spc="105"/>
              <a:t> </a:t>
            </a:r>
            <a:r>
              <a:rPr spc="-5"/>
              <a:t>(</a:t>
            </a:r>
            <a:r>
              <a:rPr b="1" spc="-5">
                <a:solidFill>
                  <a:srgbClr val="3333FF"/>
                </a:solidFill>
              </a:rPr>
              <a:t>LMD</a:t>
            </a:r>
            <a:r>
              <a:rPr spc="-5"/>
              <a:t>)</a:t>
            </a:r>
          </a:p>
          <a:p>
            <a:pPr marL="1617980" lvl="2" indent="-634365">
              <a:buAutoNum type="arabicPeriod"/>
              <a:tabLst>
                <a:tab pos="1218565" algn="l"/>
              </a:tabLst>
            </a:pPr>
            <a:r>
              <a:rPr lang="vi-VN" b="1" spc="-20">
                <a:latin typeface="Calibri"/>
                <a:cs typeface="Calibri"/>
              </a:rPr>
              <a:t>Adăugare  </a:t>
            </a:r>
            <a:r>
              <a:rPr lang="vi-VN" b="1" spc="-20">
                <a:solidFill>
                  <a:srgbClr val="3333FF"/>
                </a:solidFill>
                <a:latin typeface="Calibri"/>
                <a:cs typeface="Calibri"/>
              </a:rPr>
              <a:t>INSERT</a:t>
            </a:r>
            <a:r>
              <a:rPr lang="vi-VN" b="1" spc="-20">
                <a:latin typeface="Calibri"/>
                <a:cs typeface="Calibri"/>
              </a:rPr>
              <a:t> </a:t>
            </a:r>
            <a:r>
              <a:rPr lang="vi-VN" b="1" spc="-5">
                <a:latin typeface="Calibri"/>
                <a:cs typeface="Calibri"/>
              </a:rPr>
              <a:t>o nouă</a:t>
            </a:r>
            <a:r>
              <a:rPr lang="vi-VN" b="1" spc="60">
                <a:latin typeface="Calibri"/>
                <a:cs typeface="Calibri"/>
              </a:rPr>
              <a:t> </a:t>
            </a:r>
            <a:r>
              <a:rPr lang="vi-VN" b="1" spc="-20">
                <a:latin typeface="Calibri"/>
                <a:cs typeface="Calibri"/>
              </a:rPr>
              <a:t>înregistrare</a:t>
            </a:r>
            <a:endParaRPr lang="vi-VN">
              <a:latin typeface="Calibri"/>
              <a:cs typeface="Calibri"/>
            </a:endParaRPr>
          </a:p>
          <a:p>
            <a:pPr marL="1617980" lvl="2" indent="-634365">
              <a:buAutoNum type="arabicPeriod"/>
              <a:tabLst>
                <a:tab pos="1218565" algn="l"/>
              </a:tabLst>
            </a:pPr>
            <a:r>
              <a:rPr lang="vi-VN" b="1" spc="-10">
                <a:latin typeface="Calibri"/>
                <a:cs typeface="Calibri"/>
              </a:rPr>
              <a:t>Actualizarea </a:t>
            </a:r>
            <a:r>
              <a:rPr lang="vi-VN" b="1" spc="-10">
                <a:solidFill>
                  <a:srgbClr val="3333FF"/>
                </a:solidFill>
                <a:latin typeface="Calibri"/>
                <a:cs typeface="Calibri"/>
              </a:rPr>
              <a:t>UPDATE </a:t>
            </a:r>
            <a:r>
              <a:rPr lang="vi-VN" b="1" spc="-15">
                <a:latin typeface="Calibri"/>
                <a:cs typeface="Calibri"/>
              </a:rPr>
              <a:t>datelor </a:t>
            </a:r>
            <a:r>
              <a:rPr lang="vi-VN" b="1" spc="-10">
                <a:latin typeface="Calibri"/>
                <a:cs typeface="Calibri"/>
              </a:rPr>
              <a:t>dintr-o</a:t>
            </a:r>
            <a:r>
              <a:rPr lang="vi-VN" b="1" spc="90">
                <a:latin typeface="Calibri"/>
                <a:cs typeface="Calibri"/>
              </a:rPr>
              <a:t> </a:t>
            </a:r>
            <a:r>
              <a:rPr lang="vi-VN" b="1" spc="-10">
                <a:latin typeface="Calibri"/>
                <a:cs typeface="Calibri"/>
              </a:rPr>
              <a:t>tabelă</a:t>
            </a:r>
            <a:endParaRPr lang="vi-VN">
              <a:latin typeface="Calibri"/>
              <a:cs typeface="Calibri"/>
            </a:endParaRPr>
          </a:p>
          <a:p>
            <a:pPr marL="1617980" lvl="2" indent="-634365">
              <a:spcBef>
                <a:spcPts val="5"/>
              </a:spcBef>
              <a:buAutoNum type="arabicPeriod"/>
              <a:tabLst>
                <a:tab pos="1218565" algn="l"/>
              </a:tabLst>
            </a:pPr>
            <a:r>
              <a:rPr lang="vi-VN" b="1" spc="-25">
                <a:latin typeface="Calibri"/>
                <a:cs typeface="Calibri"/>
              </a:rPr>
              <a:t>Ştergerea </a:t>
            </a:r>
            <a:r>
              <a:rPr lang="vi-VN" b="1" spc="-25">
                <a:solidFill>
                  <a:srgbClr val="3333FF"/>
                </a:solidFill>
                <a:latin typeface="Calibri"/>
                <a:cs typeface="Calibri"/>
              </a:rPr>
              <a:t>DELETE</a:t>
            </a:r>
            <a:r>
              <a:rPr lang="vi-VN" b="1" spc="-25">
                <a:latin typeface="Calibri"/>
                <a:cs typeface="Calibri"/>
              </a:rPr>
              <a:t> </a:t>
            </a:r>
            <a:r>
              <a:rPr lang="vi-VN" b="1" spc="-5">
                <a:latin typeface="Calibri"/>
                <a:cs typeface="Calibri"/>
              </a:rPr>
              <a:t>tuplurilor </a:t>
            </a:r>
            <a:r>
              <a:rPr lang="vi-VN" b="1" spc="-10">
                <a:latin typeface="Calibri"/>
                <a:cs typeface="Calibri"/>
              </a:rPr>
              <a:t>dintr-o</a:t>
            </a:r>
            <a:r>
              <a:rPr lang="vi-VN" b="1" spc="125">
                <a:latin typeface="Calibri"/>
                <a:cs typeface="Calibri"/>
              </a:rPr>
              <a:t> </a:t>
            </a:r>
            <a:r>
              <a:rPr lang="vi-VN" b="1" spc="-10">
                <a:latin typeface="Calibri"/>
                <a:cs typeface="Calibri"/>
              </a:rPr>
              <a:t>tabelă</a:t>
            </a:r>
          </a:p>
          <a:p>
            <a:pPr marL="1617980" lvl="2" indent="-634365">
              <a:spcBef>
                <a:spcPts val="5"/>
              </a:spcBef>
              <a:buFontTx/>
              <a:buAutoNum type="arabicPeriod"/>
              <a:tabLst>
                <a:tab pos="1218565" algn="l"/>
              </a:tabLst>
            </a:pPr>
            <a:r>
              <a:rPr lang="vi-VN" b="1" spc="-10">
                <a:cs typeface="Calibri"/>
              </a:rPr>
              <a:t>Asocieri ale tabelelor unei BD, </a:t>
            </a:r>
            <a:r>
              <a:rPr lang="vi-VN" b="1" spc="-10">
                <a:solidFill>
                  <a:srgbClr val="3333FF"/>
                </a:solidFill>
                <a:cs typeface="Calibri"/>
              </a:rPr>
              <a:t>JOIN</a:t>
            </a:r>
          </a:p>
          <a:p>
            <a:pPr marL="1617980" lvl="2" indent="-634365">
              <a:buAutoNum type="arabicPeriod"/>
              <a:tabLst>
                <a:tab pos="1218565" algn="l"/>
              </a:tabLst>
            </a:pPr>
            <a:r>
              <a:rPr lang="vi-VN" b="1" spc="-5">
                <a:latin typeface="Calibri"/>
                <a:cs typeface="Calibri"/>
              </a:rPr>
              <a:t>Instrucţiunea</a:t>
            </a:r>
            <a:r>
              <a:rPr lang="vi-VN" b="1" spc="20">
                <a:latin typeface="Calibri"/>
                <a:cs typeface="Calibri"/>
              </a:rPr>
              <a:t> </a:t>
            </a:r>
            <a:r>
              <a:rPr lang="vi-VN" b="1" spc="-20">
                <a:solidFill>
                  <a:srgbClr val="3333FF"/>
                </a:solidFill>
                <a:latin typeface="Calibri"/>
                <a:cs typeface="Calibri"/>
              </a:rPr>
              <a:t>MERGE</a:t>
            </a:r>
          </a:p>
          <a:p>
            <a:pPr marL="884555" indent="-356870">
              <a:lnSpc>
                <a:spcPct val="100000"/>
              </a:lnSpc>
              <a:buAutoNum type="arabicPeriod"/>
              <a:tabLst>
                <a:tab pos="885190" algn="l"/>
              </a:tabLst>
            </a:pPr>
            <a:r>
              <a:rPr err="1"/>
              <a:t>Limbajul</a:t>
            </a:r>
            <a:r>
              <a:t> </a:t>
            </a:r>
            <a:r>
              <a:rPr spc="-5"/>
              <a:t>de </a:t>
            </a:r>
            <a:r>
              <a:rPr spc="-15"/>
              <a:t>control </a:t>
            </a:r>
            <a:r>
              <a:rPr spc="-5"/>
              <a:t>al </a:t>
            </a:r>
            <a:r>
              <a:rPr spc="-15" err="1"/>
              <a:t>datelor</a:t>
            </a:r>
            <a:r>
              <a:rPr spc="-15"/>
              <a:t> </a:t>
            </a:r>
            <a:r>
              <a:rPr spc="-10"/>
              <a:t>(</a:t>
            </a:r>
            <a:r>
              <a:rPr b="1" spc="-10">
                <a:solidFill>
                  <a:srgbClr val="3333FF"/>
                </a:solidFill>
              </a:rPr>
              <a:t>LCD</a:t>
            </a:r>
            <a:r>
              <a:rPr spc="-10"/>
              <a:t>).</a:t>
            </a:r>
            <a:r>
              <a:rPr spc="55"/>
              <a:t> </a:t>
            </a:r>
            <a:r>
              <a:rPr spc="-25" err="1"/>
              <a:t>Tranzacţii</a:t>
            </a:r>
            <a:endParaRPr spc="-25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A605F18D-2C5A-4543-AC61-0C9E2AD751FB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5</a:t>
            </a:fld>
            <a:endParaRPr/>
          </a:p>
        </p:txBody>
      </p:sp>
      <p:pic>
        <p:nvPicPr>
          <p:cNvPr id="95234" name="Picture 2" descr="https://studfile.net/html/528/114/html_KuFlPXfcfT.AsPn/img-KVgLV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962400"/>
            <a:ext cx="6019800" cy="2409826"/>
          </a:xfrm>
          <a:prstGeom prst="rect">
            <a:avLst/>
          </a:prstGeom>
          <a:noFill/>
        </p:spPr>
      </p:pic>
      <p:sp>
        <p:nvSpPr>
          <p:cNvPr id="8" name="Down Arrow 7"/>
          <p:cNvSpPr/>
          <p:nvPr/>
        </p:nvSpPr>
        <p:spPr>
          <a:xfrm>
            <a:off x="457200" y="762000"/>
            <a:ext cx="381000" cy="1295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99184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34005">
              <a:lnSpc>
                <a:spcPct val="100000"/>
              </a:lnSpc>
              <a:spcBef>
                <a:spcPts val="95"/>
              </a:spcBef>
            </a:pPr>
            <a:r>
              <a:rPr sz="4000" b="1" spc="-30" err="1">
                <a:solidFill>
                  <a:srgbClr val="FF0000"/>
                </a:solidFill>
              </a:rPr>
              <a:t>Ştergerea</a:t>
            </a:r>
            <a:r>
              <a:rPr sz="4000" b="1" spc="-30">
                <a:solidFill>
                  <a:srgbClr val="FF0000"/>
                </a:solidFill>
              </a:rPr>
              <a:t> </a:t>
            </a:r>
            <a:r>
              <a:rPr sz="4000" b="1" spc="-5">
                <a:solidFill>
                  <a:srgbClr val="FF0000"/>
                </a:solidFill>
              </a:rPr>
              <a:t>tuplurilor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9ECB5D30-AAD5-465D-BAAD-8C9528C18644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50</a:t>
            </a:fld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23852" y="3848036"/>
            <a:ext cx="3339465" cy="2042795"/>
            <a:chOff x="5423852" y="3848036"/>
            <a:chExt cx="3339465" cy="2042795"/>
          </a:xfrm>
        </p:grpSpPr>
        <p:sp>
          <p:nvSpPr>
            <p:cNvPr id="5" name="object 5"/>
            <p:cNvSpPr/>
            <p:nvPr/>
          </p:nvSpPr>
          <p:spPr>
            <a:xfrm>
              <a:off x="5436870" y="3861053"/>
              <a:ext cx="3313429" cy="2016760"/>
            </a:xfrm>
            <a:custGeom>
              <a:avLst/>
              <a:gdLst/>
              <a:ahLst/>
              <a:cxnLst/>
              <a:rect l="l" t="t" r="r" b="b"/>
              <a:pathLst>
                <a:path w="3313429" h="2016760">
                  <a:moveTo>
                    <a:pt x="2977133" y="0"/>
                  </a:moveTo>
                  <a:lnTo>
                    <a:pt x="336041" y="0"/>
                  </a:lnTo>
                  <a:lnTo>
                    <a:pt x="286394" y="3644"/>
                  </a:lnTo>
                  <a:lnTo>
                    <a:pt x="239004" y="14231"/>
                  </a:lnTo>
                  <a:lnTo>
                    <a:pt x="194394" y="31239"/>
                  </a:lnTo>
                  <a:lnTo>
                    <a:pt x="153082" y="54149"/>
                  </a:lnTo>
                  <a:lnTo>
                    <a:pt x="115591" y="82440"/>
                  </a:lnTo>
                  <a:lnTo>
                    <a:pt x="82440" y="115591"/>
                  </a:lnTo>
                  <a:lnTo>
                    <a:pt x="54149" y="153082"/>
                  </a:lnTo>
                  <a:lnTo>
                    <a:pt x="31239" y="194394"/>
                  </a:lnTo>
                  <a:lnTo>
                    <a:pt x="14231" y="239004"/>
                  </a:lnTo>
                  <a:lnTo>
                    <a:pt x="3644" y="286394"/>
                  </a:lnTo>
                  <a:lnTo>
                    <a:pt x="0" y="336042"/>
                  </a:lnTo>
                  <a:lnTo>
                    <a:pt x="0" y="1680210"/>
                  </a:lnTo>
                  <a:lnTo>
                    <a:pt x="3644" y="1729866"/>
                  </a:lnTo>
                  <a:lnTo>
                    <a:pt x="14231" y="1777261"/>
                  </a:lnTo>
                  <a:lnTo>
                    <a:pt x="31239" y="1821874"/>
                  </a:lnTo>
                  <a:lnTo>
                    <a:pt x="54149" y="1863185"/>
                  </a:lnTo>
                  <a:lnTo>
                    <a:pt x="82440" y="1900675"/>
                  </a:lnTo>
                  <a:lnTo>
                    <a:pt x="115591" y="1933824"/>
                  </a:lnTo>
                  <a:lnTo>
                    <a:pt x="153082" y="1962112"/>
                  </a:lnTo>
                  <a:lnTo>
                    <a:pt x="194394" y="1985018"/>
                  </a:lnTo>
                  <a:lnTo>
                    <a:pt x="239004" y="2002023"/>
                  </a:lnTo>
                  <a:lnTo>
                    <a:pt x="286394" y="2012608"/>
                  </a:lnTo>
                  <a:lnTo>
                    <a:pt x="336041" y="2016252"/>
                  </a:lnTo>
                  <a:lnTo>
                    <a:pt x="2977133" y="2016252"/>
                  </a:lnTo>
                  <a:lnTo>
                    <a:pt x="3026781" y="2012608"/>
                  </a:lnTo>
                  <a:lnTo>
                    <a:pt x="3074171" y="2002023"/>
                  </a:lnTo>
                  <a:lnTo>
                    <a:pt x="3118781" y="1985018"/>
                  </a:lnTo>
                  <a:lnTo>
                    <a:pt x="3160093" y="1962112"/>
                  </a:lnTo>
                  <a:lnTo>
                    <a:pt x="3197584" y="1933824"/>
                  </a:lnTo>
                  <a:lnTo>
                    <a:pt x="3230735" y="1900675"/>
                  </a:lnTo>
                  <a:lnTo>
                    <a:pt x="3259026" y="1863185"/>
                  </a:lnTo>
                  <a:lnTo>
                    <a:pt x="3281936" y="1821874"/>
                  </a:lnTo>
                  <a:lnTo>
                    <a:pt x="3298944" y="1777261"/>
                  </a:lnTo>
                  <a:lnTo>
                    <a:pt x="3309531" y="1729866"/>
                  </a:lnTo>
                  <a:lnTo>
                    <a:pt x="3313176" y="1680210"/>
                  </a:lnTo>
                  <a:lnTo>
                    <a:pt x="3313176" y="336042"/>
                  </a:lnTo>
                  <a:lnTo>
                    <a:pt x="3309531" y="286394"/>
                  </a:lnTo>
                  <a:lnTo>
                    <a:pt x="3298944" y="239004"/>
                  </a:lnTo>
                  <a:lnTo>
                    <a:pt x="3281936" y="194394"/>
                  </a:lnTo>
                  <a:lnTo>
                    <a:pt x="3259026" y="153082"/>
                  </a:lnTo>
                  <a:lnTo>
                    <a:pt x="3230735" y="115591"/>
                  </a:lnTo>
                  <a:lnTo>
                    <a:pt x="3197584" y="82440"/>
                  </a:lnTo>
                  <a:lnTo>
                    <a:pt x="3160093" y="54149"/>
                  </a:lnTo>
                  <a:lnTo>
                    <a:pt x="3118781" y="31239"/>
                  </a:lnTo>
                  <a:lnTo>
                    <a:pt x="3074171" y="14231"/>
                  </a:lnTo>
                  <a:lnTo>
                    <a:pt x="3026781" y="3644"/>
                  </a:lnTo>
                  <a:lnTo>
                    <a:pt x="297713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36870" y="3861053"/>
              <a:ext cx="3313429" cy="2016760"/>
            </a:xfrm>
            <a:custGeom>
              <a:avLst/>
              <a:gdLst/>
              <a:ahLst/>
              <a:cxnLst/>
              <a:rect l="l" t="t" r="r" b="b"/>
              <a:pathLst>
                <a:path w="3313429" h="2016760">
                  <a:moveTo>
                    <a:pt x="0" y="336042"/>
                  </a:moveTo>
                  <a:lnTo>
                    <a:pt x="3644" y="286394"/>
                  </a:lnTo>
                  <a:lnTo>
                    <a:pt x="14231" y="239004"/>
                  </a:lnTo>
                  <a:lnTo>
                    <a:pt x="31239" y="194394"/>
                  </a:lnTo>
                  <a:lnTo>
                    <a:pt x="54149" y="153082"/>
                  </a:lnTo>
                  <a:lnTo>
                    <a:pt x="82440" y="115591"/>
                  </a:lnTo>
                  <a:lnTo>
                    <a:pt x="115591" y="82440"/>
                  </a:lnTo>
                  <a:lnTo>
                    <a:pt x="153082" y="54149"/>
                  </a:lnTo>
                  <a:lnTo>
                    <a:pt x="194394" y="31239"/>
                  </a:lnTo>
                  <a:lnTo>
                    <a:pt x="239004" y="14231"/>
                  </a:lnTo>
                  <a:lnTo>
                    <a:pt x="286394" y="3644"/>
                  </a:lnTo>
                  <a:lnTo>
                    <a:pt x="336041" y="0"/>
                  </a:lnTo>
                  <a:lnTo>
                    <a:pt x="2977133" y="0"/>
                  </a:lnTo>
                  <a:lnTo>
                    <a:pt x="3026781" y="3644"/>
                  </a:lnTo>
                  <a:lnTo>
                    <a:pt x="3074171" y="14231"/>
                  </a:lnTo>
                  <a:lnTo>
                    <a:pt x="3118781" y="31239"/>
                  </a:lnTo>
                  <a:lnTo>
                    <a:pt x="3160093" y="54149"/>
                  </a:lnTo>
                  <a:lnTo>
                    <a:pt x="3197584" y="82440"/>
                  </a:lnTo>
                  <a:lnTo>
                    <a:pt x="3230735" y="115591"/>
                  </a:lnTo>
                  <a:lnTo>
                    <a:pt x="3259026" y="153082"/>
                  </a:lnTo>
                  <a:lnTo>
                    <a:pt x="3281936" y="194394"/>
                  </a:lnTo>
                  <a:lnTo>
                    <a:pt x="3298944" y="239004"/>
                  </a:lnTo>
                  <a:lnTo>
                    <a:pt x="3309531" y="286394"/>
                  </a:lnTo>
                  <a:lnTo>
                    <a:pt x="3313176" y="336042"/>
                  </a:lnTo>
                  <a:lnTo>
                    <a:pt x="3313176" y="1680210"/>
                  </a:lnTo>
                  <a:lnTo>
                    <a:pt x="3309531" y="1729866"/>
                  </a:lnTo>
                  <a:lnTo>
                    <a:pt x="3298944" y="1777261"/>
                  </a:lnTo>
                  <a:lnTo>
                    <a:pt x="3281936" y="1821874"/>
                  </a:lnTo>
                  <a:lnTo>
                    <a:pt x="3259026" y="1863185"/>
                  </a:lnTo>
                  <a:lnTo>
                    <a:pt x="3230735" y="1900675"/>
                  </a:lnTo>
                  <a:lnTo>
                    <a:pt x="3197584" y="1933824"/>
                  </a:lnTo>
                  <a:lnTo>
                    <a:pt x="3160093" y="1962112"/>
                  </a:lnTo>
                  <a:lnTo>
                    <a:pt x="3118781" y="1985018"/>
                  </a:lnTo>
                  <a:lnTo>
                    <a:pt x="3074171" y="2002023"/>
                  </a:lnTo>
                  <a:lnTo>
                    <a:pt x="3026781" y="2012608"/>
                  </a:lnTo>
                  <a:lnTo>
                    <a:pt x="2977133" y="2016252"/>
                  </a:lnTo>
                  <a:lnTo>
                    <a:pt x="336041" y="2016252"/>
                  </a:lnTo>
                  <a:lnTo>
                    <a:pt x="286394" y="2012608"/>
                  </a:lnTo>
                  <a:lnTo>
                    <a:pt x="239004" y="2002023"/>
                  </a:lnTo>
                  <a:lnTo>
                    <a:pt x="194394" y="1985018"/>
                  </a:lnTo>
                  <a:lnTo>
                    <a:pt x="153082" y="1962112"/>
                  </a:lnTo>
                  <a:lnTo>
                    <a:pt x="115591" y="1933824"/>
                  </a:lnTo>
                  <a:lnTo>
                    <a:pt x="82440" y="1900675"/>
                  </a:lnTo>
                  <a:lnTo>
                    <a:pt x="54149" y="1863185"/>
                  </a:lnTo>
                  <a:lnTo>
                    <a:pt x="31239" y="1821874"/>
                  </a:lnTo>
                  <a:lnTo>
                    <a:pt x="14231" y="1777261"/>
                  </a:lnTo>
                  <a:lnTo>
                    <a:pt x="3644" y="1729866"/>
                  </a:lnTo>
                  <a:lnTo>
                    <a:pt x="0" y="1680210"/>
                  </a:lnTo>
                  <a:lnTo>
                    <a:pt x="0" y="33604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5940" y="2037714"/>
            <a:ext cx="8021955" cy="3740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>
                <a:latin typeface="Calibri"/>
                <a:cs typeface="Calibri"/>
              </a:rPr>
              <a:t>Se </a:t>
            </a:r>
            <a:r>
              <a:rPr sz="2800" spc="-10">
                <a:latin typeface="Calibri"/>
                <a:cs typeface="Calibri"/>
              </a:rPr>
              <a:t>pot </a:t>
            </a:r>
            <a:r>
              <a:rPr sz="2800" spc="-25">
                <a:latin typeface="Calibri"/>
                <a:cs typeface="Calibri"/>
              </a:rPr>
              <a:t>şterge </a:t>
            </a:r>
            <a:r>
              <a:rPr sz="2800" spc="-5">
                <a:latin typeface="Calibri"/>
                <a:cs typeface="Calibri"/>
              </a:rPr>
              <a:t>şi mai </a:t>
            </a:r>
            <a:r>
              <a:rPr sz="2800" spc="-15">
                <a:latin typeface="Calibri"/>
                <a:cs typeface="Calibri"/>
              </a:rPr>
              <a:t>multe</a:t>
            </a:r>
            <a:r>
              <a:rPr sz="2800" spc="8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linii.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243330" algn="l"/>
              </a:tabLst>
            </a:pPr>
            <a:r>
              <a:rPr sz="2800" b="1" spc="-5">
                <a:solidFill>
                  <a:srgbClr val="0000FF"/>
                </a:solidFill>
                <a:latin typeface="Calibri"/>
                <a:cs typeface="Calibri"/>
              </a:rPr>
              <a:t>DELETE	</a:t>
            </a:r>
            <a:r>
              <a:rPr sz="2800" b="1" spc="-15">
                <a:solidFill>
                  <a:srgbClr val="0000FF"/>
                </a:solidFill>
                <a:latin typeface="Calibri"/>
                <a:cs typeface="Calibri"/>
              </a:rPr>
              <a:t>FROM</a:t>
            </a:r>
            <a:r>
              <a:rPr sz="2800" b="1" spc="1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angajati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347470" algn="l"/>
              </a:tabLst>
            </a:pP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WHERE	</a:t>
            </a:r>
            <a:r>
              <a:rPr sz="2800" spc="-10">
                <a:latin typeface="Calibri"/>
                <a:cs typeface="Calibri"/>
              </a:rPr>
              <a:t>nr_dept </a:t>
            </a:r>
            <a:r>
              <a:rPr sz="2800" spc="-5">
                <a:latin typeface="Calibri"/>
                <a:cs typeface="Calibri"/>
              </a:rPr>
              <a:t>IN </a:t>
            </a:r>
            <a:r>
              <a:rPr sz="2800" spc="-10">
                <a:latin typeface="Calibri"/>
                <a:cs typeface="Calibri"/>
              </a:rPr>
              <a:t>(10,</a:t>
            </a:r>
            <a:r>
              <a:rPr sz="2800" spc="7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20);</a:t>
            </a:r>
            <a:endParaRPr sz="2800">
              <a:latin typeface="Calibri"/>
              <a:cs typeface="Calibri"/>
            </a:endParaRPr>
          </a:p>
          <a:p>
            <a:pPr marL="5102860" marR="5080" algn="ctr">
              <a:lnSpc>
                <a:spcPct val="100000"/>
              </a:lnSpc>
              <a:spcBef>
                <a:spcPts val="1405"/>
              </a:spcBef>
            </a:pP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S-au </a:t>
            </a:r>
            <a:r>
              <a:rPr sz="2400" spc="-20">
                <a:solidFill>
                  <a:srgbClr val="FFFFFF"/>
                </a:solidFill>
                <a:latin typeface="Calibri"/>
                <a:cs typeface="Calibri"/>
              </a:rPr>
              <a:t>sters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angajatii</a:t>
            </a:r>
            <a:r>
              <a:rPr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care 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lucreaza </a:t>
            </a: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departamentele  identificate </a:t>
            </a: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cu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nr_dept  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specificate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64427" y="4052315"/>
            <a:ext cx="2924556" cy="1136904"/>
            <a:chOff x="2560320" y="3671315"/>
            <a:chExt cx="2924556" cy="1136904"/>
          </a:xfrm>
        </p:grpSpPr>
        <p:sp>
          <p:nvSpPr>
            <p:cNvPr id="9" name="object 9"/>
            <p:cNvSpPr/>
            <p:nvPr/>
          </p:nvSpPr>
          <p:spPr>
            <a:xfrm>
              <a:off x="2560320" y="3671315"/>
              <a:ext cx="2924556" cy="1136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2791" y="3825799"/>
              <a:ext cx="2670175" cy="917575"/>
            </a:xfrm>
            <a:custGeom>
              <a:avLst/>
              <a:gdLst/>
              <a:ahLst/>
              <a:cxnLst/>
              <a:rect l="l" t="t" r="r" b="b"/>
              <a:pathLst>
                <a:path w="2670175" h="917575">
                  <a:moveTo>
                    <a:pt x="108856" y="50480"/>
                  </a:moveTo>
                  <a:lnTo>
                    <a:pt x="71895" y="58532"/>
                  </a:lnTo>
                  <a:lnTo>
                    <a:pt x="97080" y="86688"/>
                  </a:lnTo>
                  <a:lnTo>
                    <a:pt x="2658110" y="917015"/>
                  </a:lnTo>
                  <a:lnTo>
                    <a:pt x="2669794" y="880693"/>
                  </a:lnTo>
                  <a:lnTo>
                    <a:pt x="108856" y="50480"/>
                  </a:lnTo>
                  <a:close/>
                </a:path>
                <a:path w="2670175" h="917575">
                  <a:moveTo>
                    <a:pt x="168840" y="0"/>
                  </a:moveTo>
                  <a:lnTo>
                    <a:pt x="161289" y="75"/>
                  </a:lnTo>
                  <a:lnTo>
                    <a:pt x="0" y="35254"/>
                  </a:lnTo>
                  <a:lnTo>
                    <a:pt x="109981" y="158190"/>
                  </a:lnTo>
                  <a:lnTo>
                    <a:pt x="116028" y="162750"/>
                  </a:lnTo>
                  <a:lnTo>
                    <a:pt x="123110" y="164572"/>
                  </a:lnTo>
                  <a:lnTo>
                    <a:pt x="130359" y="163583"/>
                  </a:lnTo>
                  <a:lnTo>
                    <a:pt x="97080" y="86688"/>
                  </a:lnTo>
                  <a:lnTo>
                    <a:pt x="30098" y="64972"/>
                  </a:lnTo>
                  <a:lnTo>
                    <a:pt x="41909" y="28777"/>
                  </a:lnTo>
                  <a:lnTo>
                    <a:pt x="181425" y="28777"/>
                  </a:lnTo>
                  <a:lnTo>
                    <a:pt x="184026" y="22248"/>
                  </a:lnTo>
                  <a:lnTo>
                    <a:pt x="183895" y="14680"/>
                  </a:lnTo>
                  <a:lnTo>
                    <a:pt x="180846" y="7754"/>
                  </a:lnTo>
                  <a:lnTo>
                    <a:pt x="175593" y="2710"/>
                  </a:lnTo>
                  <a:lnTo>
                    <a:pt x="168840" y="0"/>
                  </a:lnTo>
                  <a:close/>
                </a:path>
                <a:path w="2670175" h="917575">
                  <a:moveTo>
                    <a:pt x="41909" y="28777"/>
                  </a:moveTo>
                  <a:lnTo>
                    <a:pt x="30098" y="64972"/>
                  </a:lnTo>
                  <a:lnTo>
                    <a:pt x="97080" y="86688"/>
                  </a:lnTo>
                  <a:lnTo>
                    <a:pt x="78109" y="65480"/>
                  </a:lnTo>
                  <a:lnTo>
                    <a:pt x="40004" y="65480"/>
                  </a:lnTo>
                  <a:lnTo>
                    <a:pt x="50164" y="34238"/>
                  </a:lnTo>
                  <a:lnTo>
                    <a:pt x="58755" y="34238"/>
                  </a:lnTo>
                  <a:lnTo>
                    <a:pt x="41909" y="28777"/>
                  </a:lnTo>
                  <a:close/>
                </a:path>
                <a:path w="2670175" h="917575">
                  <a:moveTo>
                    <a:pt x="50164" y="34238"/>
                  </a:moveTo>
                  <a:lnTo>
                    <a:pt x="40004" y="65480"/>
                  </a:lnTo>
                  <a:lnTo>
                    <a:pt x="71895" y="58532"/>
                  </a:lnTo>
                  <a:lnTo>
                    <a:pt x="50164" y="34238"/>
                  </a:lnTo>
                  <a:close/>
                </a:path>
                <a:path w="2670175" h="917575">
                  <a:moveTo>
                    <a:pt x="71895" y="58532"/>
                  </a:moveTo>
                  <a:lnTo>
                    <a:pt x="40004" y="65480"/>
                  </a:lnTo>
                  <a:lnTo>
                    <a:pt x="78109" y="65480"/>
                  </a:lnTo>
                  <a:lnTo>
                    <a:pt x="71895" y="58532"/>
                  </a:lnTo>
                  <a:close/>
                </a:path>
                <a:path w="2670175" h="917575">
                  <a:moveTo>
                    <a:pt x="58755" y="34238"/>
                  </a:moveTo>
                  <a:lnTo>
                    <a:pt x="50164" y="34238"/>
                  </a:lnTo>
                  <a:lnTo>
                    <a:pt x="71895" y="58532"/>
                  </a:lnTo>
                  <a:lnTo>
                    <a:pt x="108856" y="50480"/>
                  </a:lnTo>
                  <a:lnTo>
                    <a:pt x="58755" y="34238"/>
                  </a:lnTo>
                  <a:close/>
                </a:path>
                <a:path w="2670175" h="917575">
                  <a:moveTo>
                    <a:pt x="181425" y="28777"/>
                  </a:moveTo>
                  <a:lnTo>
                    <a:pt x="41909" y="28777"/>
                  </a:lnTo>
                  <a:lnTo>
                    <a:pt x="108856" y="50480"/>
                  </a:lnTo>
                  <a:lnTo>
                    <a:pt x="169417" y="37286"/>
                  </a:lnTo>
                  <a:lnTo>
                    <a:pt x="176287" y="34289"/>
                  </a:lnTo>
                  <a:lnTo>
                    <a:pt x="181324" y="29031"/>
                  </a:lnTo>
                  <a:lnTo>
                    <a:pt x="181425" y="28777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Down Arrow 11"/>
          <p:cNvSpPr/>
          <p:nvPr/>
        </p:nvSpPr>
        <p:spPr>
          <a:xfrm>
            <a:off x="176861" y="1524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499184"/>
            <a:ext cx="8229600" cy="693907"/>
          </a:xfrm>
          <a:prstGeom prst="rect">
            <a:avLst/>
          </a:prstGeom>
        </p:spPr>
        <p:txBody>
          <a:bodyPr vert="horz" wrap="square" lIns="0" tIns="77596" rIns="0" bIns="0" rtlCol="0">
            <a:spAutoFit/>
          </a:bodyPr>
          <a:lstStyle/>
          <a:p>
            <a:pPr marL="3601085" marR="5080" indent="-2834005">
              <a:lnSpc>
                <a:spcPct val="100000"/>
              </a:lnSpc>
              <a:spcBef>
                <a:spcPts val="95"/>
              </a:spcBef>
            </a:pPr>
            <a:r>
              <a:rPr sz="4000" b="1" spc="-30" err="1">
                <a:solidFill>
                  <a:srgbClr val="FF0000"/>
                </a:solidFill>
              </a:rPr>
              <a:t>Ştergerea</a:t>
            </a:r>
            <a:r>
              <a:rPr sz="4000" b="1" spc="-30">
                <a:solidFill>
                  <a:srgbClr val="FF0000"/>
                </a:solidFill>
              </a:rPr>
              <a:t> </a:t>
            </a:r>
            <a:r>
              <a:rPr sz="4000" b="1" spc="-5">
                <a:solidFill>
                  <a:srgbClr val="FF0000"/>
                </a:solidFill>
              </a:rPr>
              <a:t>tuplurilor </a:t>
            </a:r>
            <a:r>
              <a:rPr sz="4000" b="1" spc="-10">
                <a:solidFill>
                  <a:srgbClr val="FF0000"/>
                </a:solidFill>
              </a:rPr>
              <a:t>dintr-o  tabelă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9ECB5D30-AAD5-465D-BAAD-8C9528C18644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51</a:t>
            </a:fld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302" y="2205223"/>
            <a:ext cx="8021955" cy="3890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fontAlgn="base"/>
            <a:r>
              <a:rPr lang="vi-VN" sz="2800" b="1"/>
              <a:t>Presupunând că avem un tabel CUSTOMERS_BKP care este o copie de rezervă a tabelului Clienți. Următorul exemplu șterge înregistrările din tabelul CLIENTI pentru toți clienții a căror vârstă este de 37 de ani sau mai mult. </a:t>
            </a:r>
            <a:endParaRPr lang="ro-MO" sz="2800" b="1"/>
          </a:p>
          <a:p>
            <a:pPr fontAlgn="base"/>
            <a:endParaRPr lang="ru-RU" sz="2800"/>
          </a:p>
          <a:p>
            <a:r>
              <a:rPr lang="en-US" sz="2800" b="1">
                <a:solidFill>
                  <a:srgbClr val="3333FF"/>
                </a:solidFill>
              </a:rPr>
              <a:t>DELETE FROM CUSTOMERS WHERE AGE </a:t>
            </a:r>
            <a:r>
              <a:rPr lang="en-US" sz="2800" b="1">
                <a:solidFill>
                  <a:srgbClr val="00B050"/>
                </a:solidFill>
              </a:rPr>
              <a:t>IN</a:t>
            </a:r>
            <a:r>
              <a:rPr lang="en-US" sz="2800" b="1">
                <a:solidFill>
                  <a:srgbClr val="3333FF"/>
                </a:solidFill>
              </a:rPr>
              <a:t> (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SELECT AGE FROM CUSTOMERS_BKP WHERE AGE &gt;= 37 </a:t>
            </a:r>
            <a:r>
              <a:rPr lang="en-US" sz="2800" b="1">
                <a:solidFill>
                  <a:srgbClr val="3333FF"/>
                </a:solidFill>
              </a:rPr>
              <a:t>);</a:t>
            </a:r>
            <a:endParaRPr sz="2400" b="1">
              <a:solidFill>
                <a:srgbClr val="3333FF"/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" y="1447800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u="sng" spc="-15" err="1">
                <a:cs typeface="Calibri"/>
              </a:rPr>
              <a:t>Exemplu</a:t>
            </a:r>
            <a:r>
              <a:rPr lang="en-US" sz="2800" b="1" u="sng" spc="-5">
                <a:cs typeface="Calibri"/>
              </a:rPr>
              <a:t> 7</a:t>
            </a:r>
            <a:endParaRPr lang="en-US" sz="2800" u="sng">
              <a:cs typeface="Calibri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82254" y="2286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001" y="461899"/>
            <a:ext cx="3017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>
                <a:solidFill>
                  <a:srgbClr val="FF0000"/>
                </a:solidFill>
                <a:latin typeface="Calibri"/>
                <a:cs typeface="Calibri"/>
              </a:rPr>
              <a:t>Limbajul</a:t>
            </a:r>
            <a:r>
              <a:rPr b="1" spc="-7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rgbClr val="FF0000"/>
                </a:solidFill>
                <a:latin typeface="Calibri"/>
                <a:cs typeface="Calibri"/>
              </a:rPr>
              <a:t>SQL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6903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4555" indent="-356870">
              <a:lnSpc>
                <a:spcPct val="100000"/>
              </a:lnSpc>
              <a:buAutoNum type="arabicPeriod"/>
              <a:tabLst>
                <a:tab pos="885190" algn="l"/>
              </a:tabLst>
            </a:pPr>
            <a:r>
              <a:rPr spc="-5" err="1"/>
              <a:t>Limbajul</a:t>
            </a:r>
            <a:r>
              <a:rPr spc="-5"/>
              <a:t> de </a:t>
            </a:r>
            <a:r>
              <a:rPr spc="-15"/>
              <a:t>manipulare </a:t>
            </a:r>
            <a:r>
              <a:rPr spc="-5"/>
              <a:t>al </a:t>
            </a:r>
            <a:r>
              <a:rPr spc="-15"/>
              <a:t>datelor</a:t>
            </a:r>
            <a:r>
              <a:rPr spc="105"/>
              <a:t> </a:t>
            </a:r>
            <a:r>
              <a:rPr spc="-5"/>
              <a:t>(LMD)</a:t>
            </a: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20">
                <a:latin typeface="Calibri"/>
                <a:cs typeface="Calibri"/>
              </a:rPr>
              <a:t>Adăugare </a:t>
            </a:r>
            <a:r>
              <a:rPr sz="2800" b="1" spc="-5">
                <a:latin typeface="Calibri"/>
                <a:cs typeface="Calibri"/>
              </a:rPr>
              <a:t>o nouă</a:t>
            </a:r>
            <a:r>
              <a:rPr sz="2800" b="1" spc="60">
                <a:latin typeface="Calibri"/>
                <a:cs typeface="Calibri"/>
              </a:rPr>
              <a:t> </a:t>
            </a:r>
            <a:r>
              <a:rPr sz="2800" b="1" spc="-20">
                <a:latin typeface="Calibri"/>
                <a:cs typeface="Calibri"/>
              </a:rPr>
              <a:t>înregistrare</a:t>
            </a:r>
            <a:endParaRPr sz="280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10">
                <a:latin typeface="Calibri"/>
                <a:cs typeface="Calibri"/>
              </a:rPr>
              <a:t>Actualizarea </a:t>
            </a:r>
            <a:r>
              <a:rPr sz="2800" b="1" spc="-15">
                <a:latin typeface="Calibri"/>
                <a:cs typeface="Calibri"/>
              </a:rPr>
              <a:t>datelor </a:t>
            </a:r>
            <a:r>
              <a:rPr sz="2800" b="1" spc="-10">
                <a:latin typeface="Calibri"/>
                <a:cs typeface="Calibri"/>
              </a:rPr>
              <a:t>dintr-o</a:t>
            </a:r>
            <a:r>
              <a:rPr sz="2800" b="1" spc="80"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25">
                <a:latin typeface="Calibri"/>
                <a:cs typeface="Calibri"/>
              </a:rPr>
              <a:t>Ştergerea </a:t>
            </a:r>
            <a:r>
              <a:rPr sz="2800" b="1" spc="-5">
                <a:latin typeface="Calibri"/>
                <a:cs typeface="Calibri"/>
              </a:rPr>
              <a:t>tuplurilor </a:t>
            </a:r>
            <a:r>
              <a:rPr sz="2800" b="1" spc="-10" err="1">
                <a:latin typeface="Calibri"/>
                <a:cs typeface="Calibri"/>
              </a:rPr>
              <a:t>dintr</a:t>
            </a:r>
            <a:r>
              <a:rPr sz="2800" b="1" spc="-10">
                <a:latin typeface="Calibri"/>
                <a:cs typeface="Calibri"/>
              </a:rPr>
              <a:t>-o</a:t>
            </a:r>
            <a:r>
              <a:rPr sz="2800" b="1" spc="125">
                <a:latin typeface="Calibri"/>
                <a:cs typeface="Calibri"/>
              </a:rPr>
              <a:t> </a:t>
            </a:r>
            <a:r>
              <a:rPr sz="2800" b="1" spc="-10" err="1">
                <a:latin typeface="Calibri"/>
                <a:cs typeface="Calibri"/>
              </a:rPr>
              <a:t>tabelă</a:t>
            </a:r>
            <a:endParaRPr lang="ro-MO" sz="2800" b="1" spc="-1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lang="ro-MO" b="1" spc="-10">
                <a:solidFill>
                  <a:srgbClr val="FF0000"/>
                </a:solidFill>
                <a:latin typeface="Calibri"/>
                <a:cs typeface="Calibri"/>
              </a:rPr>
              <a:t>UNION, INTERSECT, EXEPT</a:t>
            </a:r>
            <a:endParaRPr lang="en-US" sz="2800" b="1" spc="-10">
              <a:solidFill>
                <a:srgbClr val="FF0000"/>
              </a:solidFill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lang="en-US" b="1" spc="-10" err="1">
                <a:latin typeface="Calibri"/>
                <a:cs typeface="Calibri"/>
              </a:rPr>
              <a:t>Asocieri</a:t>
            </a:r>
            <a:r>
              <a:rPr lang="en-US" b="1" spc="-10">
                <a:latin typeface="Calibri"/>
                <a:cs typeface="Calibri"/>
              </a:rPr>
              <a:t> ale </a:t>
            </a:r>
            <a:r>
              <a:rPr lang="en-US" b="1" spc="-10" err="1">
                <a:latin typeface="Calibri"/>
                <a:cs typeface="Calibri"/>
              </a:rPr>
              <a:t>tabelelor</a:t>
            </a:r>
            <a:r>
              <a:rPr lang="en-US" b="1" spc="-10">
                <a:latin typeface="Calibri"/>
                <a:cs typeface="Calibri"/>
              </a:rPr>
              <a:t> </a:t>
            </a:r>
            <a:r>
              <a:rPr lang="en-US" b="1" spc="-10" err="1">
                <a:latin typeface="Calibri"/>
                <a:cs typeface="Calibri"/>
              </a:rPr>
              <a:t>unei</a:t>
            </a:r>
            <a:r>
              <a:rPr lang="en-US" b="1" spc="-10">
                <a:latin typeface="Calibri"/>
                <a:cs typeface="Calibri"/>
              </a:rPr>
              <a:t> BD, </a:t>
            </a:r>
            <a:r>
              <a:rPr lang="en-US" b="1" spc="-10">
                <a:solidFill>
                  <a:srgbClr val="3333FF"/>
                </a:solidFill>
                <a:latin typeface="Calibri"/>
                <a:cs typeface="Calibri"/>
              </a:rPr>
              <a:t>JOIN</a:t>
            </a:r>
            <a:endParaRPr sz="2800">
              <a:solidFill>
                <a:srgbClr val="3333FF"/>
              </a:solidFill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5">
                <a:latin typeface="Calibri"/>
                <a:cs typeface="Calibri"/>
              </a:rPr>
              <a:t>Instrucţiunea</a:t>
            </a:r>
            <a:r>
              <a:rPr sz="2800" b="1" spc="20">
                <a:latin typeface="Calibri"/>
                <a:cs typeface="Calibri"/>
              </a:rPr>
              <a:t> </a:t>
            </a:r>
            <a:r>
              <a:rPr sz="2800" b="1" spc="-20">
                <a:latin typeface="Calibri"/>
                <a:cs typeface="Calibri"/>
              </a:rPr>
              <a:t>Merge</a:t>
            </a:r>
            <a:endParaRPr sz="2800">
              <a:latin typeface="Calibri"/>
              <a:cs typeface="Calibri"/>
            </a:endParaRPr>
          </a:p>
          <a:p>
            <a:pPr marL="884555" indent="-356870">
              <a:lnSpc>
                <a:spcPct val="100000"/>
              </a:lnSpc>
              <a:buAutoNum type="arabicPeriod"/>
              <a:tabLst>
                <a:tab pos="885190" algn="l"/>
              </a:tabLst>
            </a:pPr>
            <a:r>
              <a:t>Limbajul </a:t>
            </a:r>
            <a:r>
              <a:rPr spc="-5"/>
              <a:t>de </a:t>
            </a:r>
            <a:r>
              <a:rPr spc="-15"/>
              <a:t>control </a:t>
            </a:r>
            <a:r>
              <a:rPr spc="-5"/>
              <a:t>al </a:t>
            </a:r>
            <a:r>
              <a:rPr spc="-15"/>
              <a:t>datelor </a:t>
            </a:r>
            <a:r>
              <a:rPr spc="-10"/>
              <a:t>(LCD).</a:t>
            </a:r>
            <a:r>
              <a:rPr spc="55"/>
              <a:t> </a:t>
            </a:r>
            <a:r>
              <a:rPr spc="-25"/>
              <a:t>Tranzacţii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040A6C9B-344E-4734-AAFD-BD1F8014649C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REUNIUNE, </a:t>
            </a:r>
            <a:r>
              <a:rPr lang="en-US" sz="32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lang="en-US" sz="32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lang="en-US" sz="32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lang="en-US" sz="32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22" name="Picture 2" descr="https://studfile.net/html/528/114/html_KuFlPXfcfT.AsPn/img-uDZCsv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066800"/>
            <a:ext cx="7105650" cy="2743201"/>
          </a:xfrm>
          <a:prstGeom prst="rect">
            <a:avLst/>
          </a:prstGeom>
          <a:noFill/>
        </p:spPr>
      </p:pic>
      <p:pic>
        <p:nvPicPr>
          <p:cNvPr id="4" name="Picture 3"/>
          <p:cNvPicPr/>
          <p:nvPr/>
        </p:nvPicPr>
        <p:blipFill>
          <a:blip r:embed="rId3" cstate="print"/>
          <a:srcRect l="39458" t="47176" r="46714" b="14809"/>
          <a:stretch>
            <a:fillRect/>
          </a:stretch>
        </p:blipFill>
        <p:spPr bwMode="auto">
          <a:xfrm>
            <a:off x="533400" y="3886200"/>
            <a:ext cx="27432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 cstate="print"/>
          <a:srcRect l="39359" t="47023" r="15020" b="21832"/>
          <a:stretch>
            <a:fillRect/>
          </a:stretch>
        </p:blipFill>
        <p:spPr bwMode="auto">
          <a:xfrm>
            <a:off x="3886200" y="3886200"/>
            <a:ext cx="4724400" cy="28194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0" y="3352800"/>
            <a:ext cx="1219200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45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Autor</a:t>
            </a:r>
            <a:endParaRPr kumimoji="0" lang="en-US" sz="3200" b="1" i="0" u="none" strike="noStrike" kern="1200" cap="none" spc="-2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8153400" y="3304092"/>
            <a:ext cx="990600" cy="505908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45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Carti</a:t>
            </a:r>
            <a:endParaRPr kumimoji="0" lang="en-US" sz="3200" b="1" i="0" u="none" strike="noStrike" kern="1200" cap="none" spc="-2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https://www.essentialsql.com/wp-content/uploads/2014/10/UnionInsersectExcep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601315" cy="5029200"/>
          </a:xfrm>
          <a:prstGeom prst="rect">
            <a:avLst/>
          </a:prstGeom>
          <a:noFill/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REUNIUNE, </a:t>
            </a:r>
            <a:r>
              <a:rPr lang="en-US" sz="32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lang="en-US" sz="32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lang="en-US" sz="32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lang="en-US" sz="32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90197"/>
            <a:ext cx="7998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i="0" spc="9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REUNIUNE</a:t>
            </a: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sz="36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410970"/>
            <a:ext cx="8760460" cy="4738476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R="5080" indent="12700" algn="just">
              <a:lnSpc>
                <a:spcPct val="89900"/>
              </a:lnSpc>
              <a:spcBef>
                <a:spcPts val="459"/>
              </a:spcBef>
              <a:buClr>
                <a:srgbClr val="9A0000"/>
              </a:buClr>
              <a:buSzPct val="75000"/>
            </a:pPr>
            <a:r>
              <a:rPr sz="3000" b="1" spc="34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UNION</a:t>
            </a:r>
            <a:r>
              <a:rPr sz="3000" b="1" spc="34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000" b="1" spc="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(reuniune) </a:t>
            </a:r>
            <a:r>
              <a:rPr sz="3000" b="1" spc="-2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se </a:t>
            </a:r>
            <a:r>
              <a:rPr sz="3000" b="1" spc="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folosește </a:t>
            </a:r>
            <a:r>
              <a:rPr sz="3000" b="1" spc="3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pentru a </a:t>
            </a:r>
            <a:r>
              <a:rPr sz="3000" b="1" spc="-13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îmbina  </a:t>
            </a:r>
            <a:r>
              <a:rPr sz="3000" b="1" spc="2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rezultatele </a:t>
            </a:r>
            <a:r>
              <a:rPr sz="3000" b="1" spc="3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sz="3000" b="1" spc="10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două </a:t>
            </a:r>
            <a:r>
              <a:rPr sz="3000" b="1" spc="5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sau </a:t>
            </a:r>
            <a:r>
              <a:rPr sz="3000" b="1" spc="7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mai </a:t>
            </a:r>
            <a:r>
              <a:rPr sz="3000" b="1" spc="6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multe </a:t>
            </a:r>
            <a:r>
              <a:rPr sz="3000" b="1" spc="2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interogări </a:t>
            </a:r>
            <a:r>
              <a:rPr sz="3000" b="1" spc="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într-  </a:t>
            </a:r>
            <a:r>
              <a:rPr sz="3000" b="1" spc="10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un </a:t>
            </a:r>
            <a:r>
              <a:rPr sz="3000" b="1" spc="6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singur</a:t>
            </a:r>
            <a:r>
              <a:rPr sz="3000" b="1" spc="7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000" b="1" spc="-5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result</a:t>
            </a:r>
            <a:r>
              <a:rPr lang="en-US" sz="3000" b="1" spc="-5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at</a:t>
            </a:r>
            <a:r>
              <a:rPr sz="3000" b="1" spc="-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-set</a:t>
            </a:r>
            <a:endParaRPr sz="3000" b="1">
              <a:latin typeface="Arial" pitchFamily="34" charset="0"/>
              <a:cs typeface="Arial" pitchFamily="34" charset="0"/>
            </a:endParaRPr>
          </a:p>
          <a:p>
            <a:pPr marL="355600" indent="-342900" algn="just">
              <a:lnSpc>
                <a:spcPct val="100000"/>
              </a:lnSpc>
              <a:spcBef>
                <a:spcPts val="360"/>
              </a:spcBef>
              <a:buClr>
                <a:srgbClr val="9A0000"/>
              </a:buClr>
              <a:buSzPct val="75000"/>
              <a:tabLst>
                <a:tab pos="355600" algn="l"/>
              </a:tabLst>
            </a:pPr>
            <a:r>
              <a:rPr sz="3000" b="1" u="sng" spc="3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Sintaxa:</a:t>
            </a:r>
            <a:endParaRPr sz="3000" b="1" u="sng">
              <a:latin typeface="Arial" pitchFamily="34" charset="0"/>
              <a:cs typeface="Arial" pitchFamily="34" charset="0"/>
            </a:endParaRPr>
          </a:p>
          <a:p>
            <a:pPr marL="927100">
              <a:lnSpc>
                <a:spcPct val="100000"/>
              </a:lnSpc>
              <a:spcBef>
                <a:spcPts val="325"/>
              </a:spcBef>
            </a:pPr>
            <a:r>
              <a:rPr sz="2400">
                <a:latin typeface="Arial" pitchFamily="34" charset="0"/>
                <a:cs typeface="Arial" pitchFamily="34" charset="0"/>
              </a:rPr>
              <a:t>SELECT &lt;col1&gt;, &lt;col2&gt;, &lt;col3&gt; FROM</a:t>
            </a:r>
            <a:r>
              <a:rPr sz="2400" spc="65">
                <a:latin typeface="Arial" pitchFamily="34" charset="0"/>
                <a:cs typeface="Arial" pitchFamily="34" charset="0"/>
              </a:rPr>
              <a:t> </a:t>
            </a:r>
            <a:r>
              <a:rPr sz="2400">
                <a:latin typeface="Arial" pitchFamily="34" charset="0"/>
                <a:cs typeface="Arial" pitchFamily="34" charset="0"/>
              </a:rPr>
              <a:t>table1</a:t>
            </a:r>
          </a:p>
          <a:p>
            <a:pPr marL="927100">
              <a:lnSpc>
                <a:spcPct val="100000"/>
              </a:lnSpc>
              <a:spcBef>
                <a:spcPts val="325"/>
              </a:spcBef>
            </a:pPr>
            <a:r>
              <a:rPr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UNION</a:t>
            </a:r>
            <a:r>
              <a:rPr sz="2400" spc="5">
                <a:latin typeface="Arial" pitchFamily="34" charset="0"/>
                <a:cs typeface="Arial" pitchFamily="34" charset="0"/>
              </a:rPr>
              <a:t> </a:t>
            </a:r>
            <a:r>
              <a:rPr sz="2400">
                <a:latin typeface="Arial" pitchFamily="34" charset="0"/>
                <a:cs typeface="Arial" pitchFamily="34" charset="0"/>
              </a:rPr>
              <a:t>[ALL]</a:t>
            </a:r>
          </a:p>
          <a:p>
            <a:pPr marL="927100">
              <a:lnSpc>
                <a:spcPct val="100000"/>
              </a:lnSpc>
              <a:spcBef>
                <a:spcPts val="290"/>
              </a:spcBef>
            </a:pPr>
            <a:r>
              <a:rPr sz="2400">
                <a:latin typeface="Arial" pitchFamily="34" charset="0"/>
                <a:cs typeface="Arial" pitchFamily="34" charset="0"/>
              </a:rPr>
              <a:t>SELECT &lt;col4&gt;, &lt;col5&gt;, </a:t>
            </a:r>
            <a:r>
              <a:rPr sz="2400" spc="5">
                <a:latin typeface="Arial" pitchFamily="34" charset="0"/>
                <a:cs typeface="Arial" pitchFamily="34" charset="0"/>
              </a:rPr>
              <a:t>&lt;col6&gt; </a:t>
            </a:r>
            <a:r>
              <a:rPr sz="2400">
                <a:latin typeface="Arial" pitchFamily="34" charset="0"/>
                <a:cs typeface="Arial" pitchFamily="34" charset="0"/>
              </a:rPr>
              <a:t>FROM</a:t>
            </a:r>
            <a:r>
              <a:rPr sz="2400" spc="35">
                <a:latin typeface="Arial" pitchFamily="34" charset="0"/>
                <a:cs typeface="Arial" pitchFamily="34" charset="0"/>
              </a:rPr>
              <a:t> </a:t>
            </a:r>
            <a:r>
              <a:rPr sz="2400">
                <a:latin typeface="Arial" pitchFamily="34" charset="0"/>
                <a:cs typeface="Arial" pitchFamily="34" charset="0"/>
              </a:rPr>
              <a:t>table2;</a:t>
            </a:r>
          </a:p>
          <a:p>
            <a:pPr marR="781050" algn="r">
              <a:lnSpc>
                <a:spcPct val="89900"/>
              </a:lnSpc>
              <a:tabLst>
                <a:tab pos="8758238" algn="l"/>
              </a:tabLst>
            </a:pPr>
            <a:endParaRPr lang="ro-MO" sz="3250">
              <a:latin typeface="Arial" pitchFamily="34" charset="0"/>
              <a:cs typeface="Arial" pitchFamily="34" charset="0"/>
            </a:endParaRPr>
          </a:p>
          <a:p>
            <a:pPr marR="781050" algn="just">
              <a:lnSpc>
                <a:spcPct val="89900"/>
              </a:lnSpc>
              <a:tabLst>
                <a:tab pos="8758238" algn="l"/>
              </a:tabLst>
            </a:pPr>
            <a:r>
              <a:rPr sz="3000" b="1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Fiecare</a:t>
            </a:r>
            <a:r>
              <a:rPr sz="3000" b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000" b="1" spc="1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interogare </a:t>
            </a:r>
            <a:r>
              <a:rPr sz="3000" b="1" spc="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trebuie </a:t>
            </a:r>
            <a:r>
              <a:rPr sz="3000" b="1" spc="5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să</a:t>
            </a:r>
            <a:r>
              <a:rPr sz="3000" b="1" spc="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000" b="1" spc="4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conțină</a:t>
            </a:r>
            <a:r>
              <a:rPr lang="ro-MO" sz="3000" b="1" spc="4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a</a:t>
            </a:r>
            <a:r>
              <a:rPr sz="3000" b="1" spc="-7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celași</a:t>
            </a:r>
            <a:r>
              <a:rPr lang="ro-MO" sz="3000" b="1" spc="-7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000" b="1" spc="7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număr</a:t>
            </a:r>
            <a:r>
              <a:rPr sz="3000" b="1" spc="7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sz="3000" b="1" spc="4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coloane, </a:t>
            </a:r>
            <a:r>
              <a:rPr sz="3000" b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iar </a:t>
            </a:r>
            <a:r>
              <a:rPr sz="3000" b="1" spc="35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tipurile</a:t>
            </a:r>
            <a:r>
              <a:rPr sz="3000" b="1" spc="3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000" b="1" spc="25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coloanelor</a:t>
            </a:r>
            <a:r>
              <a:rPr lang="ro-MO" sz="3000" b="1" spc="2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000" b="1" spc="5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trebuie</a:t>
            </a:r>
            <a:r>
              <a:rPr sz="3000" b="1" spc="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să </a:t>
            </a:r>
            <a:r>
              <a:rPr sz="3000" b="1" spc="3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fie</a:t>
            </a:r>
            <a:r>
              <a:rPr sz="3000" b="1" spc="254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000" b="1" spc="3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compatibile</a:t>
            </a:r>
            <a:endParaRPr sz="3000" b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90197"/>
            <a:ext cx="7998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i="0" spc="9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REUNIUNE</a:t>
            </a: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sz="36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5170" name="AutoShape 2" descr="SQL Union AL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172" name="AutoShape 4" descr="SQL Union AL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5174" name="Picture 6" descr="https://www.essentialsql.com/wp-content/uploads/2014/10/Union-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838200"/>
            <a:ext cx="7315200" cy="57569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998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i="0" spc="9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REUNIUNE</a:t>
            </a: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sz="36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5170" name="AutoShape 2" descr="SQL Union AL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172" name="AutoShape 4" descr="SQL Union AL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685800"/>
            <a:ext cx="80772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/>
              <a:t>DROP TABLE IF EXISTS t1;</a:t>
            </a:r>
          </a:p>
          <a:p>
            <a:r>
              <a:rPr lang="en-US" sz="2000" b="1"/>
              <a:t>DROP TABLE IF EXISTS t2;</a:t>
            </a:r>
          </a:p>
          <a:p>
            <a:endParaRPr lang="en-US" sz="2000" b="1"/>
          </a:p>
          <a:p>
            <a:r>
              <a:rPr lang="en-US" sz="2000" b="1"/>
              <a:t>CREATE TABLE t1 (</a:t>
            </a:r>
          </a:p>
          <a:p>
            <a:r>
              <a:rPr lang="en-US" sz="2000" b="1"/>
              <a:t>    id INT PRIMARY KEY</a:t>
            </a:r>
          </a:p>
          <a:p>
            <a:r>
              <a:rPr lang="en-US" sz="2000" b="1"/>
              <a:t>);</a:t>
            </a:r>
          </a:p>
          <a:p>
            <a:endParaRPr lang="en-US" sz="2000" b="1"/>
          </a:p>
          <a:p>
            <a:r>
              <a:rPr lang="en-US" sz="2000" b="1"/>
              <a:t>CREATE TABLE t2 (</a:t>
            </a:r>
          </a:p>
          <a:p>
            <a:r>
              <a:rPr lang="en-US" sz="2000" b="1"/>
              <a:t>    id INT PRIMARY KEY</a:t>
            </a:r>
          </a:p>
          <a:p>
            <a:r>
              <a:rPr lang="en-US" sz="2000" b="1"/>
              <a:t>);</a:t>
            </a:r>
          </a:p>
          <a:p>
            <a:endParaRPr lang="en-US" sz="2000" b="1"/>
          </a:p>
          <a:p>
            <a:r>
              <a:rPr lang="en-US" sz="2000" b="1"/>
              <a:t>INSERT INTO t1 VALUES (1),(2),(3);</a:t>
            </a:r>
          </a:p>
          <a:p>
            <a:r>
              <a:rPr lang="en-US" sz="2000" b="1"/>
              <a:t>INSERT INTO t2 VALUES (2),(3),(4);</a:t>
            </a:r>
          </a:p>
          <a:p>
            <a:endParaRPr lang="en-US" sz="2000" b="1"/>
          </a:p>
          <a:p>
            <a:r>
              <a:rPr lang="en-US" sz="20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id FROM t1 </a:t>
            </a:r>
          </a:p>
          <a:p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UNION </a:t>
            </a:r>
          </a:p>
          <a:p>
            <a:r>
              <a:rPr lang="en-US" sz="20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id FROM t2;</a:t>
            </a:r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>
                <a:solidFill>
                  <a:srgbClr val="FF0000"/>
                </a:solidFill>
              </a:rPr>
              <a:t>[ ORDER BY</a:t>
            </a:r>
            <a:r>
              <a:rPr lang="ro-MO" sz="2400" b="1">
                <a:solidFill>
                  <a:srgbClr val="FF0000"/>
                </a:solidFill>
              </a:rPr>
              <a:t> </a:t>
            </a:r>
            <a:r>
              <a:rPr lang="en-US" sz="2400" b="1">
                <a:solidFill>
                  <a:srgbClr val="FF0000"/>
                </a:solidFill>
              </a:rPr>
              <a:t>&lt;</a:t>
            </a:r>
            <a:r>
              <a:rPr lang="en-US" sz="2400" b="1" err="1">
                <a:solidFill>
                  <a:srgbClr val="FF0000"/>
                </a:solidFill>
              </a:rPr>
              <a:t>lista</a:t>
            </a:r>
            <a:r>
              <a:rPr lang="en-US" sz="2400" b="1">
                <a:solidFill>
                  <a:srgbClr val="FF0000"/>
                </a:solidFill>
              </a:rPr>
              <a:t>&gt; ] !! La al </a:t>
            </a:r>
            <a:r>
              <a:rPr lang="en-US" sz="2400" b="1" err="1">
                <a:solidFill>
                  <a:srgbClr val="FF0000"/>
                </a:solidFill>
              </a:rPr>
              <a:t>doilea</a:t>
            </a:r>
            <a:endParaRPr lang="en-US" sz="2400" b="1">
              <a:solidFill>
                <a:srgbClr val="FF0000"/>
              </a:solidFill>
            </a:endParaRPr>
          </a:p>
          <a:p>
            <a:r>
              <a:rPr lang="en-US" sz="2400" b="1">
                <a:solidFill>
                  <a:srgbClr val="FF0000"/>
                </a:solidFill>
              </a:rPr>
              <a:t>SELECT</a:t>
            </a:r>
          </a:p>
          <a:p>
            <a:endParaRPr lang="en-US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000" t="47778" r="88125" b="16667"/>
          <a:stretch>
            <a:fillRect/>
          </a:stretch>
        </p:blipFill>
        <p:spPr bwMode="auto">
          <a:xfrm>
            <a:off x="-533400" y="4191000"/>
            <a:ext cx="838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MySQL UN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495800"/>
            <a:ext cx="3895725" cy="20859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657600" y="838200"/>
            <a:ext cx="5486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/>
              <a:t>Dacă utiliz</a:t>
            </a:r>
            <a:r>
              <a:rPr lang="ro-MO"/>
              <a:t>ăm</a:t>
            </a:r>
            <a:r>
              <a:rPr lang="vi-VN"/>
              <a:t> UNION ALL în mod explicit, rândurile duplicate, dacă sunt disponibile, rămân în rezultat. Deoarece UNION ALL nu trebuie să gestioneze duplicatele, funcționează mai rapid decât UNION DISTINCT .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3400" y="2286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3333FF"/>
                </a:solidFill>
              </a:rPr>
              <a:t>SELECT id FROM t1 </a:t>
            </a:r>
            <a:endParaRPr lang="ro-MO" b="1">
              <a:solidFill>
                <a:srgbClr val="3333FF"/>
              </a:solidFill>
            </a:endParaRPr>
          </a:p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UNION ALL </a:t>
            </a:r>
            <a:endParaRPr lang="ro-MO" b="1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3333FF"/>
                </a:solidFill>
              </a:rPr>
              <a:t>SELECT id FROM t2;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5000" t="41111" r="87500" b="16667"/>
          <a:stretch>
            <a:fillRect/>
          </a:stretch>
        </p:blipFill>
        <p:spPr bwMode="auto">
          <a:xfrm>
            <a:off x="9144000" y="914400"/>
            <a:ext cx="914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own Arrow 11"/>
          <p:cNvSpPr/>
          <p:nvPr/>
        </p:nvSpPr>
        <p:spPr>
          <a:xfrm>
            <a:off x="176861" y="1524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998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i="0" spc="9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REUNIUNE</a:t>
            </a: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sz="36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5170" name="AutoShape 2" descr="SQL Union AL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172" name="AutoShape 4" descr="SQL Union AL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685800"/>
            <a:ext cx="8077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id FROM t1 </a:t>
            </a:r>
          </a:p>
          <a:p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UNION </a:t>
            </a:r>
          </a:p>
          <a:p>
            <a:r>
              <a:rPr lang="en-US" sz="20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id FROM t2;</a:t>
            </a:r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id FROM t1 </a:t>
            </a:r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UNION ALL </a:t>
            </a:r>
            <a:endParaRPr lang="ro-MO" sz="2000" b="1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id FROM t2;</a:t>
            </a: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en-US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000" t="47778" r="88125" b="16667"/>
          <a:stretch>
            <a:fillRect/>
          </a:stretch>
        </p:blipFill>
        <p:spPr bwMode="auto">
          <a:xfrm>
            <a:off x="-838200" y="609600"/>
            <a:ext cx="838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5000" t="41111" r="87500" b="16667"/>
          <a:stretch>
            <a:fillRect/>
          </a:stretch>
        </p:blipFill>
        <p:spPr bwMode="auto">
          <a:xfrm>
            <a:off x="9144000" y="152400"/>
            <a:ext cx="914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4" name="Picture 2" descr="MySQL UNION vs JO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0962" y="759125"/>
            <a:ext cx="5715000" cy="27717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429000" y="7620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MO" b="1">
                <a:solidFill>
                  <a:srgbClr val="3333FF"/>
                </a:solidFill>
              </a:rPr>
              <a:t>ATENTIE!!!</a:t>
            </a:r>
            <a:endParaRPr lang="en-US" b="1">
              <a:solidFill>
                <a:srgbClr val="3333FF"/>
              </a:solidFill>
            </a:endParaRPr>
          </a:p>
        </p:txBody>
      </p:sp>
      <p:pic>
        <p:nvPicPr>
          <p:cNvPr id="125956" name="Picture 4" descr="https://www.mysqltutorial.org/wp-content/uploads/2019/09/customers-employe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3962399"/>
            <a:ext cx="4124325" cy="289560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4572000" y="4038600"/>
            <a:ext cx="457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lang="en-US" b="1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firstName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1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lastName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ro-MO" b="1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FROM employees 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UNION </a:t>
            </a:r>
            <a:endParaRPr lang="ro-MO" b="1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lang="en-US" b="1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contactFirstName</a:t>
            </a:r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1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contactLastName</a:t>
            </a:r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FROM customers;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vi-VN" b="1"/>
              <a:t>După cum pute</a:t>
            </a:r>
            <a:r>
              <a:rPr lang="ro-MO" b="1"/>
              <a:t>m</a:t>
            </a:r>
            <a:r>
              <a:rPr lang="vi-VN" b="1"/>
              <a:t> vedea din ieșire, MySQL </a:t>
            </a:r>
            <a:r>
              <a:rPr lang="vi-VN" b="1">
                <a:solidFill>
                  <a:srgbClr val="00B050"/>
                </a:solidFill>
              </a:rPr>
              <a:t>UNION utilizează numele de coloane ale primei instrucțiuni SELECT </a:t>
            </a:r>
            <a:r>
              <a:rPr lang="vi-VN" b="1"/>
              <a:t>pentru titlurile de coloană ale ieșirii</a:t>
            </a:r>
            <a:r>
              <a:rPr lang="vi-VN"/>
              <a:t>. </a:t>
            </a:r>
            <a:endParaRPr lang="en-US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5958" name="Picture 6" descr="MySQL UNION examp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4038600"/>
            <a:ext cx="2362200" cy="28194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895600" y="4953000"/>
            <a:ext cx="838200" cy="381000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810000" y="4419600"/>
            <a:ext cx="2057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4800" y="4800600"/>
            <a:ext cx="1600200" cy="228600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752600" y="5029200"/>
            <a:ext cx="3886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924800" y="4191000"/>
            <a:ext cx="152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677400" y="4038600"/>
            <a:ext cx="1981200" cy="304800"/>
          </a:xfrm>
          <a:prstGeom prst="rect">
            <a:avLst/>
          </a:prstGeom>
          <a:solidFill>
            <a:srgbClr val="FFC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176861" y="1524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990600"/>
            <a:ext cx="6791959" cy="34900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lr>
                <a:srgbClr val="9A0000"/>
              </a:buClr>
              <a:buSzPct val="74000"/>
              <a:tabLst>
                <a:tab pos="354965" algn="l"/>
                <a:tab pos="355600" algn="l"/>
              </a:tabLst>
            </a:pPr>
            <a:r>
              <a:rPr sz="2500" b="1" spc="28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UNION </a:t>
            </a:r>
            <a:r>
              <a:rPr sz="2500" b="1" spc="25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ALL </a:t>
            </a:r>
            <a:r>
              <a:rPr sz="2500" b="1" spc="9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va </a:t>
            </a:r>
            <a:r>
              <a:rPr sz="2500" b="1" spc="5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include </a:t>
            </a:r>
            <a:r>
              <a:rPr sz="2500" b="1" spc="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înregistrări</a:t>
            </a:r>
            <a:r>
              <a:rPr sz="2500" b="1" spc="-36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500" b="1" spc="4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duplicate</a:t>
            </a:r>
            <a:endParaRPr sz="2500" b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A0000"/>
              </a:buClr>
              <a:buFont typeface="Wingdings"/>
              <a:buChar char="◼"/>
            </a:pPr>
            <a:endParaRPr sz="2550" b="1">
              <a:latin typeface="Arial" pitchFamily="34" charset="0"/>
              <a:cs typeface="Arial" pitchFamily="34" charset="0"/>
            </a:endParaRPr>
          </a:p>
          <a:p>
            <a:pPr marL="354965" indent="-342900">
              <a:lnSpc>
                <a:spcPct val="100000"/>
              </a:lnSpc>
              <a:buClr>
                <a:srgbClr val="9A0000"/>
              </a:buClr>
              <a:buSzPct val="74000"/>
              <a:tabLst>
                <a:tab pos="354965" algn="l"/>
                <a:tab pos="355600" algn="l"/>
              </a:tabLst>
            </a:pPr>
            <a:r>
              <a:rPr sz="2500" b="1" spc="7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Exemplu </a:t>
            </a:r>
            <a:r>
              <a:rPr sz="2500" b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(cu</a:t>
            </a:r>
            <a:r>
              <a:rPr sz="2500" b="1" spc="9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500" b="1" spc="2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duplicate):</a:t>
            </a:r>
            <a:endParaRPr sz="2500" b="1">
              <a:latin typeface="Arial" pitchFamily="34" charset="0"/>
              <a:cs typeface="Arial" pitchFamily="34" charset="0"/>
            </a:endParaRPr>
          </a:p>
          <a:p>
            <a:pPr marL="926465">
              <a:lnSpc>
                <a:spcPct val="100000"/>
              </a:lnSpc>
            </a:pPr>
            <a:r>
              <a:rPr sz="2500" b="1" spc="-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SELECT nume FROM</a:t>
            </a:r>
            <a:r>
              <a:rPr sz="2500" b="1" spc="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500" b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Clienți</a:t>
            </a:r>
            <a:endParaRPr sz="2500" b="1">
              <a:latin typeface="Arial" pitchFamily="34" charset="0"/>
              <a:cs typeface="Arial" pitchFamily="34" charset="0"/>
            </a:endParaRPr>
          </a:p>
          <a:p>
            <a:pPr marL="926465">
              <a:lnSpc>
                <a:spcPct val="100000"/>
              </a:lnSpc>
            </a:pPr>
            <a:r>
              <a:rPr sz="2500" b="1" spc="-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UNION </a:t>
            </a:r>
            <a:r>
              <a:rPr sz="25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ALL</a:t>
            </a:r>
          </a:p>
          <a:p>
            <a:pPr marL="926465">
              <a:lnSpc>
                <a:spcPct val="100000"/>
              </a:lnSpc>
            </a:pPr>
            <a:r>
              <a:rPr sz="2500" b="1" spc="-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SELECT nume FROM</a:t>
            </a:r>
            <a:r>
              <a:rPr sz="2500" b="1" spc="1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500" b="1" spc="-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Angajați;</a:t>
            </a:r>
            <a:endParaRPr sz="2500" b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 b="1">
              <a:latin typeface="Arial" pitchFamily="34" charset="0"/>
              <a:cs typeface="Arial" pitchFamily="34" charset="0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500" b="1" spc="75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Exemplu</a:t>
            </a:r>
            <a:r>
              <a:rPr sz="2500" b="1" spc="7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500" b="1" spc="-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(fără</a:t>
            </a:r>
            <a:r>
              <a:rPr sz="2500" b="1" spc="9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500" b="1" spc="2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duplicate):</a:t>
            </a:r>
            <a:endParaRPr sz="2500" b="1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245921"/>
              </p:ext>
            </p:extLst>
          </p:nvPr>
        </p:nvGraphicFramePr>
        <p:xfrm>
          <a:off x="689741" y="4877456"/>
          <a:ext cx="5168754" cy="10795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2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62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15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9770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30552">
                <a:tc>
                  <a:txBody>
                    <a:bodyPr/>
                    <a:lstStyle/>
                    <a:p>
                      <a:pPr marL="31750">
                        <a:lnSpc>
                          <a:spcPts val="2355"/>
                        </a:lnSpc>
                      </a:pPr>
                      <a:r>
                        <a:rPr sz="25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25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500" b="1" spc="-5">
                          <a:solidFill>
                            <a:srgbClr val="3333FF"/>
                          </a:solidFill>
                          <a:latin typeface="Consolas"/>
                          <a:cs typeface="Consolas"/>
                        </a:rPr>
                        <a:t>UNION</a:t>
                      </a:r>
                      <a:endParaRPr sz="2500" b="1">
                        <a:solidFill>
                          <a:srgbClr val="3333FF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2355"/>
                        </a:lnSpc>
                      </a:pPr>
                      <a:r>
                        <a:rPr sz="25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nume</a:t>
                      </a:r>
                      <a:endParaRPr sz="2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5"/>
                        </a:lnSpc>
                      </a:pPr>
                      <a:r>
                        <a:rPr sz="25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endParaRPr sz="2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2355"/>
                        </a:lnSpc>
                      </a:pPr>
                      <a:r>
                        <a:rPr sz="25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Clienți</a:t>
                      </a:r>
                      <a:endParaRPr sz="2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8995">
                <a:tc>
                  <a:txBody>
                    <a:bodyPr/>
                    <a:lstStyle/>
                    <a:p>
                      <a:pPr marL="31750">
                        <a:lnSpc>
                          <a:spcPts val="2605"/>
                        </a:lnSpc>
                      </a:pPr>
                      <a:r>
                        <a:rPr sz="25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2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2605"/>
                        </a:lnSpc>
                      </a:pPr>
                      <a:r>
                        <a:rPr sz="25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nume</a:t>
                      </a:r>
                      <a:endParaRPr sz="2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5"/>
                        </a:lnSpc>
                      </a:pPr>
                      <a:r>
                        <a:rPr sz="25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endParaRPr sz="2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2605"/>
                        </a:lnSpc>
                      </a:pPr>
                      <a:r>
                        <a:rPr sz="25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Angajați;</a:t>
                      </a:r>
                      <a:endParaRPr sz="2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7998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i="0" spc="40">
                <a:solidFill>
                  <a:srgbClr val="0000FF"/>
                </a:solidFill>
                <a:latin typeface="Arial"/>
                <a:cs typeface="Arial"/>
              </a:rPr>
              <a:t>REUNIUNE</a:t>
            </a:r>
            <a:r>
              <a:rPr lang="en-US" sz="3600" b="1" i="0" spc="4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lang="en-US" sz="3600" b="1" spc="40">
                <a:solidFill>
                  <a:srgbClr val="FF0000"/>
                </a:solidFill>
                <a:latin typeface="Arial"/>
                <a:cs typeface="Arial"/>
              </a:rPr>
              <a:t> </a:t>
            </a:r>
            <a:r>
              <a:rPr lang="en-US" sz="3600" b="1" i="0" spc="40" err="1">
                <a:solidFill>
                  <a:srgbClr val="FF0000"/>
                </a:solidFill>
                <a:latin typeface="Arial"/>
                <a:cs typeface="Arial"/>
              </a:rPr>
              <a:t>intersecție</a:t>
            </a:r>
            <a:r>
              <a:rPr lang="en-US" sz="3600" b="1" spc="40">
                <a:solidFill>
                  <a:srgbClr val="FF0000"/>
                </a:solidFill>
                <a:latin typeface="Arial"/>
                <a:cs typeface="Arial"/>
              </a:rPr>
              <a:t> </a:t>
            </a:r>
            <a:r>
              <a:rPr lang="en-US" sz="3600" b="1" i="0" spc="40" err="1">
                <a:solidFill>
                  <a:srgbClr val="FF0000"/>
                </a:solidFill>
                <a:latin typeface="Arial"/>
                <a:cs typeface="Arial"/>
              </a:rPr>
              <a:t>și</a:t>
            </a:r>
            <a:r>
              <a:rPr lang="en-US" sz="3600" b="1" spc="40">
                <a:solidFill>
                  <a:srgbClr val="FF0000"/>
                </a:solidFill>
                <a:latin typeface="Arial"/>
                <a:cs typeface="Arial"/>
              </a:rPr>
              <a:t> </a:t>
            </a:r>
            <a:r>
              <a:rPr lang="en-US" sz="3600" b="1" i="0" spc="40" err="1">
                <a:solidFill>
                  <a:srgbClr val="FF0000"/>
                </a:solidFill>
                <a:latin typeface="Arial"/>
                <a:cs typeface="Arial"/>
              </a:rPr>
              <a:t>diferență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132097" name="Rectangle 1"/>
          <p:cNvSpPr>
            <a:spLocks noChangeArrowheads="1"/>
          </p:cNvSpPr>
          <p:nvPr/>
        </p:nvSpPr>
        <p:spPr bwMode="auto">
          <a:xfrm>
            <a:off x="6400800" y="1524000"/>
            <a:ext cx="4876800" cy="3318776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2539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SELECT ‘Vendor’, 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V.Name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FROM Vendor V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rPr>
              <a:t>UNION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ro-M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SELECT ‘Customer’, 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C.Name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FROM Customer C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ORDER 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BY Name </a:t>
            </a:r>
          </a:p>
        </p:txBody>
      </p:sp>
      <p:sp>
        <p:nvSpPr>
          <p:cNvPr id="7" name="Down Arrow 6"/>
          <p:cNvSpPr/>
          <p:nvPr/>
        </p:nvSpPr>
        <p:spPr>
          <a:xfrm>
            <a:off x="176861" y="1524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501172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3038" marR="5080" indent="-135572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4D25D444-10FC-441E-B0BB-756A1F80D248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6</a:t>
            </a:fld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0791" y="1530096"/>
            <a:ext cx="8770620" cy="2397760"/>
            <a:chOff x="240791" y="1530096"/>
            <a:chExt cx="8770620" cy="2397760"/>
          </a:xfrm>
        </p:grpSpPr>
        <p:sp>
          <p:nvSpPr>
            <p:cNvPr id="5" name="object 5"/>
            <p:cNvSpPr/>
            <p:nvPr/>
          </p:nvSpPr>
          <p:spPr>
            <a:xfrm>
              <a:off x="277367" y="1530096"/>
              <a:ext cx="8734044" cy="2397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791" y="1834896"/>
              <a:ext cx="8763000" cy="19141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4611" y="1557528"/>
              <a:ext cx="8639556" cy="23027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4611" y="1557528"/>
              <a:ext cx="8639810" cy="2303145"/>
            </a:xfrm>
            <a:custGeom>
              <a:avLst/>
              <a:gdLst/>
              <a:ahLst/>
              <a:cxnLst/>
              <a:rect l="l" t="t" r="r" b="b"/>
              <a:pathLst>
                <a:path w="8639810" h="2303145">
                  <a:moveTo>
                    <a:pt x="0" y="383794"/>
                  </a:moveTo>
                  <a:lnTo>
                    <a:pt x="2990" y="335651"/>
                  </a:lnTo>
                  <a:lnTo>
                    <a:pt x="11721" y="289294"/>
                  </a:lnTo>
                  <a:lnTo>
                    <a:pt x="25833" y="245080"/>
                  </a:lnTo>
                  <a:lnTo>
                    <a:pt x="44967" y="203370"/>
                  </a:lnTo>
                  <a:lnTo>
                    <a:pt x="68763" y="164524"/>
                  </a:lnTo>
                  <a:lnTo>
                    <a:pt x="96862" y="128901"/>
                  </a:lnTo>
                  <a:lnTo>
                    <a:pt x="128903" y="96861"/>
                  </a:lnTo>
                  <a:lnTo>
                    <a:pt x="164527" y="68763"/>
                  </a:lnTo>
                  <a:lnTo>
                    <a:pt x="203374" y="44967"/>
                  </a:lnTo>
                  <a:lnTo>
                    <a:pt x="245086" y="25833"/>
                  </a:lnTo>
                  <a:lnTo>
                    <a:pt x="289301" y="11721"/>
                  </a:lnTo>
                  <a:lnTo>
                    <a:pt x="335661" y="2990"/>
                  </a:lnTo>
                  <a:lnTo>
                    <a:pt x="383806" y="0"/>
                  </a:lnTo>
                  <a:lnTo>
                    <a:pt x="8255762" y="0"/>
                  </a:lnTo>
                  <a:lnTo>
                    <a:pt x="8303904" y="2990"/>
                  </a:lnTo>
                  <a:lnTo>
                    <a:pt x="8350261" y="11721"/>
                  </a:lnTo>
                  <a:lnTo>
                    <a:pt x="8394475" y="25833"/>
                  </a:lnTo>
                  <a:lnTo>
                    <a:pt x="8436185" y="44967"/>
                  </a:lnTo>
                  <a:lnTo>
                    <a:pt x="8475031" y="68763"/>
                  </a:lnTo>
                  <a:lnTo>
                    <a:pt x="8510654" y="96861"/>
                  </a:lnTo>
                  <a:lnTo>
                    <a:pt x="8542694" y="128901"/>
                  </a:lnTo>
                  <a:lnTo>
                    <a:pt x="8570792" y="164524"/>
                  </a:lnTo>
                  <a:lnTo>
                    <a:pt x="8594588" y="203370"/>
                  </a:lnTo>
                  <a:lnTo>
                    <a:pt x="8613722" y="245080"/>
                  </a:lnTo>
                  <a:lnTo>
                    <a:pt x="8627834" y="289294"/>
                  </a:lnTo>
                  <a:lnTo>
                    <a:pt x="8636565" y="335651"/>
                  </a:lnTo>
                  <a:lnTo>
                    <a:pt x="8639556" y="383794"/>
                  </a:lnTo>
                  <a:lnTo>
                    <a:pt x="8639556" y="1918970"/>
                  </a:lnTo>
                  <a:lnTo>
                    <a:pt x="8636565" y="1967112"/>
                  </a:lnTo>
                  <a:lnTo>
                    <a:pt x="8627834" y="2013469"/>
                  </a:lnTo>
                  <a:lnTo>
                    <a:pt x="8613722" y="2057683"/>
                  </a:lnTo>
                  <a:lnTo>
                    <a:pt x="8594588" y="2099393"/>
                  </a:lnTo>
                  <a:lnTo>
                    <a:pt x="8570792" y="2138239"/>
                  </a:lnTo>
                  <a:lnTo>
                    <a:pt x="8542694" y="2173862"/>
                  </a:lnTo>
                  <a:lnTo>
                    <a:pt x="8510654" y="2205902"/>
                  </a:lnTo>
                  <a:lnTo>
                    <a:pt x="8475031" y="2234000"/>
                  </a:lnTo>
                  <a:lnTo>
                    <a:pt x="8436185" y="2257796"/>
                  </a:lnTo>
                  <a:lnTo>
                    <a:pt x="8394475" y="2276930"/>
                  </a:lnTo>
                  <a:lnTo>
                    <a:pt x="8350261" y="2291042"/>
                  </a:lnTo>
                  <a:lnTo>
                    <a:pt x="8303904" y="2299773"/>
                  </a:lnTo>
                  <a:lnTo>
                    <a:pt x="8255762" y="2302764"/>
                  </a:lnTo>
                  <a:lnTo>
                    <a:pt x="383806" y="2302764"/>
                  </a:lnTo>
                  <a:lnTo>
                    <a:pt x="335661" y="2299773"/>
                  </a:lnTo>
                  <a:lnTo>
                    <a:pt x="289301" y="2291042"/>
                  </a:lnTo>
                  <a:lnTo>
                    <a:pt x="245086" y="2276930"/>
                  </a:lnTo>
                  <a:lnTo>
                    <a:pt x="203374" y="2257796"/>
                  </a:lnTo>
                  <a:lnTo>
                    <a:pt x="164527" y="2234000"/>
                  </a:lnTo>
                  <a:lnTo>
                    <a:pt x="128903" y="2205902"/>
                  </a:lnTo>
                  <a:lnTo>
                    <a:pt x="96862" y="2173862"/>
                  </a:lnTo>
                  <a:lnTo>
                    <a:pt x="68763" y="2138239"/>
                  </a:lnTo>
                  <a:lnTo>
                    <a:pt x="44967" y="2099393"/>
                  </a:lnTo>
                  <a:lnTo>
                    <a:pt x="25833" y="2057683"/>
                  </a:lnTo>
                  <a:lnTo>
                    <a:pt x="11721" y="2013469"/>
                  </a:lnTo>
                  <a:lnTo>
                    <a:pt x="2990" y="1967112"/>
                  </a:lnTo>
                  <a:lnTo>
                    <a:pt x="0" y="1918970"/>
                  </a:lnTo>
                  <a:lnTo>
                    <a:pt x="0" y="383794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15213" y="1939544"/>
            <a:ext cx="8125459" cy="4380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>
                <a:latin typeface="Calibri"/>
                <a:cs typeface="Calibri"/>
              </a:rPr>
              <a:t>Sintaxa</a:t>
            </a:r>
            <a:r>
              <a:rPr sz="3200" spc="-5">
                <a:latin typeface="Calibri"/>
                <a:cs typeface="Calibri"/>
              </a:rPr>
              <a:t> </a:t>
            </a:r>
            <a:r>
              <a:rPr sz="3200" spc="-15">
                <a:latin typeface="Calibri"/>
                <a:cs typeface="Calibri"/>
              </a:rPr>
              <a:t>este: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3200" b="1" spc="-10">
                <a:solidFill>
                  <a:srgbClr val="3333FF"/>
                </a:solidFill>
                <a:latin typeface="Calibri"/>
                <a:cs typeface="Calibri"/>
              </a:rPr>
              <a:t>INSERT </a:t>
            </a:r>
            <a:r>
              <a:rPr sz="3200" b="1" spc="-20">
                <a:solidFill>
                  <a:srgbClr val="3333FF"/>
                </a:solidFill>
                <a:latin typeface="Calibri"/>
                <a:cs typeface="Calibri"/>
              </a:rPr>
              <a:t>INTO </a:t>
            </a:r>
            <a:r>
              <a:rPr sz="3200" b="1" i="1" spc="-5">
                <a:solidFill>
                  <a:srgbClr val="3333FF"/>
                </a:solidFill>
                <a:latin typeface="Calibri"/>
                <a:cs typeface="Calibri"/>
              </a:rPr>
              <a:t>tabela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[ ( </a:t>
            </a:r>
            <a:r>
              <a:rPr sz="3200" b="1" i="1" spc="-5">
                <a:solidFill>
                  <a:srgbClr val="FF0000"/>
                </a:solidFill>
                <a:latin typeface="Calibri"/>
                <a:cs typeface="Calibri"/>
              </a:rPr>
              <a:t>coloana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[ </a:t>
            </a:r>
            <a:r>
              <a:rPr sz="3200" b="1" i="1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sz="3200" b="1" i="1" spc="-5">
                <a:solidFill>
                  <a:srgbClr val="FF0000"/>
                </a:solidFill>
                <a:latin typeface="Calibri"/>
                <a:cs typeface="Calibri"/>
              </a:rPr>
              <a:t>coloana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. . .</a:t>
            </a:r>
            <a:r>
              <a:rPr sz="3200" b="1" spc="-9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>
                <a:solidFill>
                  <a:srgbClr val="FF0000"/>
                </a:solidFill>
                <a:latin typeface="Calibri"/>
                <a:cs typeface="Calibri"/>
              </a:rPr>
              <a:t>])]  </a:t>
            </a:r>
            <a:r>
              <a:rPr sz="3200" b="1" spc="-50">
                <a:solidFill>
                  <a:srgbClr val="3333FF"/>
                </a:solidFill>
                <a:latin typeface="Calibri"/>
                <a:cs typeface="Calibri"/>
              </a:rPr>
              <a:t>VALUES </a:t>
            </a:r>
            <a:r>
              <a:rPr sz="3200" b="1">
                <a:solidFill>
                  <a:srgbClr val="3333FF"/>
                </a:solidFill>
                <a:latin typeface="Calibri"/>
                <a:cs typeface="Calibri"/>
              </a:rPr>
              <a:t>( </a:t>
            </a:r>
            <a:r>
              <a:rPr sz="3200" b="1" i="1" spc="-5">
                <a:solidFill>
                  <a:srgbClr val="3333FF"/>
                </a:solidFill>
                <a:latin typeface="Calibri"/>
                <a:cs typeface="Calibri"/>
              </a:rPr>
              <a:t>valoare </a:t>
            </a:r>
            <a:r>
              <a:rPr sz="3200" b="1">
                <a:solidFill>
                  <a:srgbClr val="3333FF"/>
                </a:solidFill>
                <a:latin typeface="Calibri"/>
                <a:cs typeface="Calibri"/>
              </a:rPr>
              <a:t>[, </a:t>
            </a:r>
            <a:r>
              <a:rPr sz="3200" b="1" i="1" spc="-5">
                <a:solidFill>
                  <a:srgbClr val="3333FF"/>
                </a:solidFill>
                <a:latin typeface="Calibri"/>
                <a:cs typeface="Calibri"/>
              </a:rPr>
              <a:t>valoare </a:t>
            </a:r>
            <a:r>
              <a:rPr sz="3200" b="1">
                <a:solidFill>
                  <a:srgbClr val="3333FF"/>
                </a:solidFill>
                <a:latin typeface="Calibri"/>
                <a:cs typeface="Calibri"/>
              </a:rPr>
              <a:t>. . .</a:t>
            </a:r>
            <a:r>
              <a:rPr sz="3200" b="1" spc="-5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3200" b="1">
                <a:solidFill>
                  <a:srgbClr val="3333FF"/>
                </a:solidFill>
                <a:latin typeface="Calibri"/>
                <a:cs typeface="Calibri"/>
              </a:rPr>
              <a:t>]);</a:t>
            </a:r>
            <a:endParaRPr sz="3200">
              <a:solidFill>
                <a:srgbClr val="3333FF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2055"/>
              </a:spcBef>
            </a:pPr>
            <a:r>
              <a:rPr sz="2800" b="1" spc="-10">
                <a:solidFill>
                  <a:srgbClr val="FF0000"/>
                </a:solidFill>
                <a:latin typeface="Calibri"/>
                <a:cs typeface="Calibri"/>
              </a:rPr>
              <a:t>tabela</a:t>
            </a:r>
            <a:r>
              <a:rPr sz="2800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– </a:t>
            </a:r>
            <a:r>
              <a:rPr sz="2800" spc="-10">
                <a:latin typeface="Calibri"/>
                <a:cs typeface="Calibri"/>
              </a:rPr>
              <a:t>numele</a:t>
            </a:r>
            <a:r>
              <a:rPr sz="2800" spc="40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tabelei</a:t>
            </a:r>
            <a:endParaRPr sz="2800">
              <a:latin typeface="Calibri"/>
              <a:cs typeface="Calibri"/>
            </a:endParaRPr>
          </a:p>
          <a:p>
            <a:pPr marL="44450" marR="1665605">
              <a:lnSpc>
                <a:spcPct val="100000"/>
              </a:lnSpc>
            </a:pPr>
            <a:r>
              <a:rPr sz="2800" b="1" spc="-10">
                <a:solidFill>
                  <a:srgbClr val="FF0000"/>
                </a:solidFill>
                <a:latin typeface="Calibri"/>
                <a:cs typeface="Calibri"/>
              </a:rPr>
              <a:t>coloana</a:t>
            </a:r>
            <a:r>
              <a:rPr sz="2800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– </a:t>
            </a:r>
            <a:r>
              <a:rPr sz="2800" spc="-10">
                <a:latin typeface="Calibri"/>
                <a:cs typeface="Calibri"/>
              </a:rPr>
              <a:t>numele coloanei </a:t>
            </a:r>
            <a:r>
              <a:rPr sz="2800" spc="-5">
                <a:latin typeface="Calibri"/>
                <a:cs typeface="Calibri"/>
              </a:rPr>
              <a:t>din </a:t>
            </a:r>
            <a:r>
              <a:rPr sz="2800" spc="-10">
                <a:latin typeface="Calibri"/>
                <a:cs typeface="Calibri"/>
              </a:rPr>
              <a:t>tabela  </a:t>
            </a:r>
            <a:r>
              <a:rPr sz="2800" b="1" spc="-15">
                <a:solidFill>
                  <a:srgbClr val="FF0000"/>
                </a:solidFill>
                <a:latin typeface="Calibri"/>
                <a:cs typeface="Calibri"/>
              </a:rPr>
              <a:t>valoare </a:t>
            </a:r>
            <a:r>
              <a:rPr sz="2800" spc="-5">
                <a:latin typeface="Calibri"/>
                <a:cs typeface="Calibri"/>
              </a:rPr>
              <a:t>– </a:t>
            </a:r>
            <a:r>
              <a:rPr sz="2800" spc="-15">
                <a:latin typeface="Calibri"/>
                <a:cs typeface="Calibri"/>
              </a:rPr>
              <a:t>valoarea </a:t>
            </a:r>
            <a:r>
              <a:rPr sz="2800" spc="-20">
                <a:latin typeface="Calibri"/>
                <a:cs typeface="Calibri"/>
              </a:rPr>
              <a:t>corespunzătoare</a:t>
            </a:r>
            <a:r>
              <a:rPr sz="2800" spc="3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coloanei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44450">
              <a:lnSpc>
                <a:spcPct val="100000"/>
              </a:lnSpc>
            </a:pPr>
            <a:r>
              <a:rPr sz="2800" b="1" spc="-15">
                <a:latin typeface="Calibri"/>
                <a:cs typeface="Calibri"/>
              </a:rPr>
              <a:t>Notă: </a:t>
            </a:r>
            <a:r>
              <a:rPr sz="2800" spc="-5">
                <a:solidFill>
                  <a:srgbClr val="0000FF"/>
                </a:solidFill>
                <a:latin typeface="Calibri"/>
                <a:cs typeface="Calibri"/>
              </a:rPr>
              <a:t>Se </a:t>
            </a:r>
            <a:r>
              <a:rPr sz="2800" spc="-15">
                <a:solidFill>
                  <a:srgbClr val="0000FF"/>
                </a:solidFill>
                <a:latin typeface="Calibri"/>
                <a:cs typeface="Calibri"/>
              </a:rPr>
              <a:t>poate </a:t>
            </a:r>
            <a:r>
              <a:rPr sz="2800" spc="-10">
                <a:solidFill>
                  <a:srgbClr val="0000FF"/>
                </a:solidFill>
                <a:latin typeface="Calibri"/>
                <a:cs typeface="Calibri"/>
              </a:rPr>
              <a:t>adăuga </a:t>
            </a:r>
            <a:r>
              <a:rPr sz="2800" spc="-5">
                <a:solidFill>
                  <a:srgbClr val="0000FF"/>
                </a:solidFill>
                <a:latin typeface="Calibri"/>
                <a:cs typeface="Calibri"/>
              </a:rPr>
              <a:t>o </a:t>
            </a:r>
            <a:r>
              <a:rPr sz="2800" spc="-15">
                <a:solidFill>
                  <a:srgbClr val="0000FF"/>
                </a:solidFill>
                <a:latin typeface="Calibri"/>
                <a:cs typeface="Calibri"/>
              </a:rPr>
              <a:t>singură </a:t>
            </a:r>
            <a:r>
              <a:rPr sz="2800" spc="-10">
                <a:solidFill>
                  <a:srgbClr val="0000FF"/>
                </a:solidFill>
                <a:latin typeface="Calibri"/>
                <a:cs typeface="Calibri"/>
              </a:rPr>
              <a:t>linie </a:t>
            </a:r>
            <a:r>
              <a:rPr sz="2800" spc="-5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800" spc="12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20">
                <a:solidFill>
                  <a:srgbClr val="0000FF"/>
                </a:solidFill>
                <a:latin typeface="Calibri"/>
                <a:cs typeface="Calibri"/>
              </a:rPr>
              <a:t>dată.</a:t>
            </a:r>
            <a:endParaRPr sz="2800">
              <a:latin typeface="Calibri"/>
              <a:cs typeface="Calibri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895600" y="2819400"/>
            <a:ext cx="1524000" cy="22860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800600" y="2886332"/>
            <a:ext cx="1524000" cy="22860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/>
          <p:cNvSpPr/>
          <p:nvPr/>
        </p:nvSpPr>
        <p:spPr>
          <a:xfrm>
            <a:off x="266700" y="114300"/>
            <a:ext cx="381000" cy="1295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762000" y="0"/>
            <a:ext cx="7998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i="0" spc="9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REUNIUNE</a:t>
            </a: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sz="36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2097" name="Rectangle 1"/>
          <p:cNvSpPr>
            <a:spLocks noChangeArrowheads="1"/>
          </p:cNvSpPr>
          <p:nvPr/>
        </p:nvSpPr>
        <p:spPr bwMode="auto">
          <a:xfrm>
            <a:off x="5486400" y="1143000"/>
            <a:ext cx="4572000" cy="3749664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2539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SELECT ‘Vendor’, </a:t>
            </a:r>
            <a:r>
              <a:rPr kumimoji="0" lang="en-US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V.Name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endParaRPr kumimoji="0" lang="ro-MO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FROM Vendor V </a:t>
            </a:r>
            <a:endParaRPr kumimoji="0" lang="ro-MO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ourier New" pitchFamily="49" charset="0"/>
                <a:cs typeface="Courier New" pitchFamily="49" charset="0"/>
              </a:rPr>
              <a:t>UNION </a:t>
            </a:r>
            <a:endParaRPr kumimoji="0" lang="ro-MO" sz="2800" b="1" i="0" u="none" strike="noStrike" cap="none" normalizeH="0" baseline="0">
              <a:ln>
                <a:noFill/>
              </a:ln>
              <a:solidFill>
                <a:srgbClr val="3333FF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SELECT ‘Customer’, </a:t>
            </a:r>
            <a:r>
              <a:rPr kumimoji="0" lang="en-US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C.Name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endParaRPr kumimoji="0" lang="ro-MO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FROM Customer C </a:t>
            </a: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cs typeface="Courier New" pitchFamily="49" charset="0"/>
              </a:rPr>
              <a:t>ORDER BY Name</a:t>
            </a: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228600" y="1040488"/>
            <a:ext cx="4953000" cy="5042325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2539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SELECT 'Person' AS Source, </a:t>
            </a:r>
            <a:r>
              <a:rPr kumimoji="0" lang="en-US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FirstName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+ ' ' + </a:t>
            </a:r>
            <a:r>
              <a:rPr kumimoji="0" lang="en-US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LastName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AS </a:t>
            </a: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Courier New" pitchFamily="49" charset="0"/>
                <a:cs typeface="Courier New" pitchFamily="49" charset="0"/>
              </a:rPr>
              <a:t>Name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endParaRPr kumimoji="0" lang="ro-MO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FROM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US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person.Person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endParaRPr kumimoji="0" lang="ro-MO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ourier New" pitchFamily="49" charset="0"/>
                <a:cs typeface="Courier New" pitchFamily="49" charset="0"/>
              </a:rPr>
              <a:t>UNION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endParaRPr kumimoji="0" lang="ro-MO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SELECT 'Vendor', Name </a:t>
            </a:r>
            <a:endParaRPr kumimoji="0" lang="ro-MO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FROM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US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Purchasing.Vendor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ourier New" pitchFamily="49" charset="0"/>
                <a:cs typeface="Courier New" pitchFamily="49" charset="0"/>
              </a:rPr>
              <a:t>UNION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endParaRPr kumimoji="0" lang="ro-MO" sz="2800" b="0" i="0" u="none" strike="noStrike" cap="none" normalizeH="0" baseline="0">
              <a:ln>
                <a:noFill/>
              </a:ln>
              <a:solidFill>
                <a:srgbClr val="3333FF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SELECT 'Store', Name </a:t>
            </a:r>
            <a:r>
              <a:rPr kumimoji="0" lang="en-US" sz="2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FROM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en-US" sz="2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Sales.Store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endParaRPr kumimoji="0" lang="ro-MO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urier New" pitchFamily="49" charset="0"/>
                <a:cs typeface="Courier New" pitchFamily="49" charset="0"/>
              </a:rPr>
              <a:t>ORDER BY Name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Down Arrow 4"/>
          <p:cNvSpPr/>
          <p:nvPr/>
        </p:nvSpPr>
        <p:spPr>
          <a:xfrm>
            <a:off x="176861" y="1524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762000" y="0"/>
            <a:ext cx="79984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i="0" spc="9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REUNIUNE</a:t>
            </a: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sz="36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2743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SELECT NUME_AUTOR</a:t>
            </a:r>
          </a:p>
          <a:p>
            <a:r>
              <a:rPr lang="en-US" b="1">
                <a:solidFill>
                  <a:srgbClr val="0000FF"/>
                </a:solidFill>
              </a:rPr>
              <a:t>FROM AUTOR</a:t>
            </a:r>
          </a:p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UNION</a:t>
            </a:r>
          </a:p>
          <a:p>
            <a:r>
              <a:rPr lang="en-US" b="1">
                <a:solidFill>
                  <a:srgbClr val="0000FF"/>
                </a:solidFill>
              </a:rPr>
              <a:t>SELECT AUTOR</a:t>
            </a:r>
          </a:p>
          <a:p>
            <a:r>
              <a:rPr lang="en-US" b="1">
                <a:solidFill>
                  <a:srgbClr val="0000FF"/>
                </a:solidFill>
              </a:rPr>
              <a:t>FROM CARTI</a:t>
            </a:r>
          </a:p>
          <a:p>
            <a:r>
              <a:rPr lang="en-US" b="1">
                <a:solidFill>
                  <a:srgbClr val="0000FF"/>
                </a:solidFill>
              </a:rPr>
              <a:t>ORDER BY NUME_AUTOR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 l="23125" t="31111" r="64375" b="31111"/>
          <a:stretch>
            <a:fillRect/>
          </a:stretch>
        </p:blipFill>
        <p:spPr bwMode="auto">
          <a:xfrm>
            <a:off x="304800" y="2667000"/>
            <a:ext cx="2106706" cy="3581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581400" y="838200"/>
            <a:ext cx="2743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SELECT NUME_AUTOR</a:t>
            </a:r>
          </a:p>
          <a:p>
            <a:r>
              <a:rPr lang="en-US" b="1">
                <a:solidFill>
                  <a:srgbClr val="0000FF"/>
                </a:solidFill>
              </a:rPr>
              <a:t>FROM AUTOR</a:t>
            </a:r>
          </a:p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UNION  ALL</a:t>
            </a:r>
          </a:p>
          <a:p>
            <a:r>
              <a:rPr lang="en-US" b="1">
                <a:solidFill>
                  <a:srgbClr val="0000FF"/>
                </a:solidFill>
              </a:rPr>
              <a:t>SELECT AUTOR</a:t>
            </a:r>
          </a:p>
          <a:p>
            <a:r>
              <a:rPr lang="en-US" b="1">
                <a:solidFill>
                  <a:srgbClr val="0000FF"/>
                </a:solidFill>
              </a:rPr>
              <a:t>FROM CARTI</a:t>
            </a:r>
          </a:p>
          <a:p>
            <a:r>
              <a:rPr lang="en-US" b="1">
                <a:solidFill>
                  <a:srgbClr val="0000FF"/>
                </a:solidFill>
              </a:rPr>
              <a:t>ORDER BY NUME_AUTOR</a:t>
            </a: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3" cstate="print"/>
          <a:srcRect l="23125" t="20000" r="63750" b="10000"/>
          <a:stretch>
            <a:fillRect/>
          </a:stretch>
        </p:blipFill>
        <p:spPr bwMode="auto">
          <a:xfrm>
            <a:off x="3733800" y="2514600"/>
            <a:ext cx="2286000" cy="41910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4" cstate="print"/>
          <a:srcRect l="39458" t="47176" r="46714" b="14809"/>
          <a:stretch>
            <a:fillRect/>
          </a:stretch>
        </p:blipFill>
        <p:spPr bwMode="auto">
          <a:xfrm>
            <a:off x="6629400" y="838200"/>
            <a:ext cx="27432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/>
          <p:nvPr/>
        </p:nvPicPr>
        <p:blipFill>
          <a:blip r:embed="rId5" cstate="print"/>
          <a:srcRect l="39359" t="47023" r="15020" b="21832"/>
          <a:stretch>
            <a:fillRect/>
          </a:stretch>
        </p:blipFill>
        <p:spPr bwMode="auto">
          <a:xfrm>
            <a:off x="6629400" y="3810000"/>
            <a:ext cx="4724400" cy="28194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Down Arrow 8"/>
          <p:cNvSpPr/>
          <p:nvPr/>
        </p:nvSpPr>
        <p:spPr>
          <a:xfrm>
            <a:off x="-354828" y="143728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400" y="1143000"/>
            <a:ext cx="8610600" cy="5586914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R="5080">
              <a:lnSpc>
                <a:spcPct val="80000"/>
              </a:lnSpc>
              <a:spcBef>
                <a:spcPts val="750"/>
              </a:spcBef>
              <a:buClr>
                <a:srgbClr val="9A0000"/>
              </a:buClr>
              <a:buSzPct val="74074"/>
              <a:tabLst>
                <a:tab pos="0" algn="l"/>
                <a:tab pos="5346700" algn="l"/>
              </a:tabLst>
            </a:pPr>
            <a:r>
              <a:rPr lang="en-US" sz="27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INTERSECT</a:t>
            </a:r>
            <a:r>
              <a:rPr lang="ro-MO" sz="2700" b="1">
                <a:latin typeface="Arial" pitchFamily="34" charset="0"/>
                <a:cs typeface="Arial" pitchFamily="34" charset="0"/>
              </a:rPr>
              <a:t> – intersecția este folosită </a:t>
            </a:r>
            <a:r>
              <a:rPr sz="2700" b="1" spc="30" err="1">
                <a:latin typeface="Arial" pitchFamily="34" charset="0"/>
                <a:cs typeface="Arial" pitchFamily="34" charset="0"/>
              </a:rPr>
              <a:t>pentru</a:t>
            </a:r>
            <a:r>
              <a:rPr sz="2700" b="1" spc="30">
                <a:latin typeface="Arial" pitchFamily="34" charset="0"/>
                <a:cs typeface="Arial" pitchFamily="34" charset="0"/>
              </a:rPr>
              <a:t> a </a:t>
            </a:r>
            <a:r>
              <a:rPr sz="2700" b="1" spc="5">
                <a:latin typeface="Arial" pitchFamily="34" charset="0"/>
                <a:cs typeface="Arial" pitchFamily="34" charset="0"/>
              </a:rPr>
              <a:t>returna  </a:t>
            </a:r>
            <a:r>
              <a:rPr sz="2700" b="1" spc="25">
                <a:latin typeface="Arial" pitchFamily="34" charset="0"/>
                <a:cs typeface="Arial" pitchFamily="34" charset="0"/>
              </a:rPr>
              <a:t>într-un</a:t>
            </a:r>
            <a:r>
              <a:rPr sz="2700" b="1" spc="70">
                <a:latin typeface="Arial" pitchFamily="34" charset="0"/>
                <a:cs typeface="Arial" pitchFamily="34" charset="0"/>
              </a:rPr>
              <a:t> </a:t>
            </a:r>
            <a:r>
              <a:rPr sz="2700" b="1" spc="50" err="1">
                <a:latin typeface="Arial" pitchFamily="34" charset="0"/>
                <a:cs typeface="Arial" pitchFamily="34" charset="0"/>
              </a:rPr>
              <a:t>singur</a:t>
            </a:r>
            <a:r>
              <a:rPr sz="2700" b="1" spc="105">
                <a:latin typeface="Arial" pitchFamily="34" charset="0"/>
                <a:cs typeface="Arial" pitchFamily="34" charset="0"/>
              </a:rPr>
              <a:t> </a:t>
            </a:r>
            <a:r>
              <a:rPr sz="2700" b="1" spc="-5">
                <a:latin typeface="Arial" pitchFamily="34" charset="0"/>
                <a:cs typeface="Arial" pitchFamily="34" charset="0"/>
              </a:rPr>
              <a:t>re</a:t>
            </a:r>
            <a:r>
              <a:rPr lang="ro-MO" sz="2700" b="1" spc="-5">
                <a:latin typeface="Arial" pitchFamily="34" charset="0"/>
                <a:cs typeface="Arial" pitchFamily="34" charset="0"/>
              </a:rPr>
              <a:t>z</a:t>
            </a:r>
            <a:r>
              <a:rPr sz="2700" b="1" spc="-5" err="1">
                <a:latin typeface="Arial" pitchFamily="34" charset="0"/>
                <a:cs typeface="Arial" pitchFamily="34" charset="0"/>
              </a:rPr>
              <a:t>ult</a:t>
            </a:r>
            <a:r>
              <a:rPr lang="ro-MO" sz="2700" b="1" spc="-5">
                <a:latin typeface="Arial" pitchFamily="34" charset="0"/>
                <a:cs typeface="Arial" pitchFamily="34" charset="0"/>
              </a:rPr>
              <a:t>at</a:t>
            </a:r>
            <a:r>
              <a:rPr sz="2700" b="1" spc="-5">
                <a:latin typeface="Arial" pitchFamily="34" charset="0"/>
                <a:cs typeface="Arial" pitchFamily="34" charset="0"/>
              </a:rPr>
              <a:t>-set</a:t>
            </a:r>
            <a:r>
              <a:rPr lang="ro-MO" sz="2700" b="1" spc="-5">
                <a:latin typeface="Arial" pitchFamily="34" charset="0"/>
                <a:cs typeface="Arial" pitchFamily="34" charset="0"/>
              </a:rPr>
              <a:t> </a:t>
            </a:r>
            <a:r>
              <a:rPr sz="2700" b="1" spc="5" err="1">
                <a:latin typeface="Arial" pitchFamily="34" charset="0"/>
                <a:cs typeface="Arial" pitchFamily="34" charset="0"/>
              </a:rPr>
              <a:t>acele</a:t>
            </a:r>
            <a:r>
              <a:rPr sz="2700" b="1" spc="5">
                <a:latin typeface="Arial" pitchFamily="34" charset="0"/>
                <a:cs typeface="Arial" pitchFamily="34" charset="0"/>
              </a:rPr>
              <a:t> înregistrări  </a:t>
            </a:r>
            <a:r>
              <a:rPr sz="2700" b="1" spc="-10">
                <a:latin typeface="Arial" pitchFamily="34" charset="0"/>
                <a:cs typeface="Arial" pitchFamily="34" charset="0"/>
              </a:rPr>
              <a:t>care </a:t>
            </a:r>
            <a:r>
              <a:rPr sz="2700" b="1" spc="30">
                <a:latin typeface="Arial" pitchFamily="34" charset="0"/>
                <a:cs typeface="Arial" pitchFamily="34" charset="0"/>
              </a:rPr>
              <a:t>apar </a:t>
            </a:r>
            <a:r>
              <a:rPr sz="2700" b="1" spc="-5">
                <a:latin typeface="Arial" pitchFamily="34" charset="0"/>
                <a:cs typeface="Arial" pitchFamily="34" charset="0"/>
              </a:rPr>
              <a:t>atât </a:t>
            </a:r>
            <a:r>
              <a:rPr sz="2700" b="1" spc="40" err="1">
                <a:latin typeface="Arial" pitchFamily="34" charset="0"/>
                <a:cs typeface="Arial" pitchFamily="34" charset="0"/>
              </a:rPr>
              <a:t>în</a:t>
            </a:r>
            <a:r>
              <a:rPr sz="2700" b="1" spc="40">
                <a:latin typeface="Arial" pitchFamily="34" charset="0"/>
                <a:cs typeface="Arial" pitchFamily="34" charset="0"/>
              </a:rPr>
              <a:t> </a:t>
            </a:r>
            <a:r>
              <a:rPr sz="2700" b="1" spc="10">
                <a:latin typeface="Arial" pitchFamily="34" charset="0"/>
                <a:cs typeface="Arial" pitchFamily="34" charset="0"/>
              </a:rPr>
              <a:t>re</a:t>
            </a:r>
            <a:r>
              <a:rPr lang="ro-MO" sz="2700" b="1" spc="10">
                <a:latin typeface="Arial" pitchFamily="34" charset="0"/>
                <a:cs typeface="Arial" pitchFamily="34" charset="0"/>
              </a:rPr>
              <a:t>z</a:t>
            </a:r>
            <a:r>
              <a:rPr sz="2700" b="1" spc="10" err="1">
                <a:latin typeface="Arial" pitchFamily="34" charset="0"/>
                <a:cs typeface="Arial" pitchFamily="34" charset="0"/>
              </a:rPr>
              <a:t>ult</a:t>
            </a:r>
            <a:r>
              <a:rPr lang="ro-MO" sz="2700" b="1" spc="10">
                <a:latin typeface="Arial" pitchFamily="34" charset="0"/>
                <a:cs typeface="Arial" pitchFamily="34" charset="0"/>
              </a:rPr>
              <a:t>atul</a:t>
            </a:r>
            <a:r>
              <a:rPr sz="2700" b="1" spc="10">
                <a:latin typeface="Arial" pitchFamily="34" charset="0"/>
                <a:cs typeface="Arial" pitchFamily="34" charset="0"/>
              </a:rPr>
              <a:t>-set</a:t>
            </a:r>
            <a:r>
              <a:rPr lang="ro-MO" sz="2700" b="1" spc="10">
                <a:latin typeface="Arial" pitchFamily="34" charset="0"/>
                <a:cs typeface="Arial" pitchFamily="34" charset="0"/>
              </a:rPr>
              <a:t> a</a:t>
            </a:r>
            <a:r>
              <a:rPr sz="2700" b="1" spc="10">
                <a:latin typeface="Arial" pitchFamily="34" charset="0"/>
                <a:cs typeface="Arial" pitchFamily="34" charset="0"/>
              </a:rPr>
              <a:t>l </a:t>
            </a:r>
            <a:r>
              <a:rPr sz="2700" b="1" spc="20">
                <a:latin typeface="Arial" pitchFamily="34" charset="0"/>
                <a:cs typeface="Arial" pitchFamily="34" charset="0"/>
              </a:rPr>
              <a:t>interogării </a:t>
            </a:r>
            <a:r>
              <a:rPr sz="2700" b="1" spc="75">
                <a:latin typeface="Arial" pitchFamily="34" charset="0"/>
                <a:cs typeface="Arial" pitchFamily="34" charset="0"/>
              </a:rPr>
              <a:t>din </a:t>
            </a:r>
            <a:r>
              <a:rPr sz="2700" b="1" spc="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partea  </a:t>
            </a:r>
            <a:r>
              <a:rPr sz="2700" b="1" spc="3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dreaptă </a:t>
            </a:r>
            <a:r>
              <a:rPr sz="2700" b="1">
                <a:latin typeface="Arial" pitchFamily="34" charset="0"/>
                <a:cs typeface="Arial" pitchFamily="34" charset="0"/>
              </a:rPr>
              <a:t>cât </a:t>
            </a:r>
            <a:r>
              <a:rPr sz="2700" b="1" spc="15">
                <a:latin typeface="Arial" pitchFamily="34" charset="0"/>
                <a:cs typeface="Arial" pitchFamily="34" charset="0"/>
              </a:rPr>
              <a:t>și </a:t>
            </a:r>
            <a:r>
              <a:rPr sz="2700" b="1" spc="40">
                <a:latin typeface="Arial" pitchFamily="34" charset="0"/>
                <a:cs typeface="Arial" pitchFamily="34" charset="0"/>
              </a:rPr>
              <a:t>în </a:t>
            </a:r>
            <a:r>
              <a:rPr sz="2700" b="1" spc="10">
                <a:latin typeface="Arial" pitchFamily="34" charset="0"/>
                <a:cs typeface="Arial" pitchFamily="34" charset="0"/>
              </a:rPr>
              <a:t>cel </a:t>
            </a:r>
            <a:r>
              <a:rPr sz="2700" b="1" spc="40">
                <a:latin typeface="Arial" pitchFamily="34" charset="0"/>
                <a:cs typeface="Arial" pitchFamily="34" charset="0"/>
              </a:rPr>
              <a:t>al </a:t>
            </a:r>
            <a:r>
              <a:rPr sz="2700" b="1" spc="15">
                <a:latin typeface="Arial" pitchFamily="34" charset="0"/>
                <a:cs typeface="Arial" pitchFamily="34" charset="0"/>
              </a:rPr>
              <a:t>interogării </a:t>
            </a:r>
            <a:r>
              <a:rPr sz="2700" b="1" spc="75">
                <a:latin typeface="Arial" pitchFamily="34" charset="0"/>
                <a:cs typeface="Arial" pitchFamily="34" charset="0"/>
              </a:rPr>
              <a:t>din </a:t>
            </a:r>
            <a:r>
              <a:rPr sz="2700" b="1" spc="5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partea</a:t>
            </a:r>
            <a:r>
              <a:rPr sz="2700" b="1" spc="49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700" b="1" spc="35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stângă</a:t>
            </a:r>
            <a:endParaRPr lang="ro-MO" sz="27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marL="514350" marR="5080" indent="-514350">
              <a:lnSpc>
                <a:spcPct val="80000"/>
              </a:lnSpc>
              <a:spcBef>
                <a:spcPts val="750"/>
              </a:spcBef>
              <a:buClr>
                <a:srgbClr val="9A0000"/>
              </a:buClr>
              <a:buSzPct val="74074"/>
              <a:buFont typeface="+mj-lt"/>
              <a:buAutoNum type="arabicPeriod"/>
              <a:tabLst>
                <a:tab pos="5346700" algn="l"/>
              </a:tabLst>
            </a:pPr>
            <a:r>
              <a:rPr lang="vi-VN" sz="2800" b="1">
                <a:solidFill>
                  <a:srgbClr val="FF0000"/>
                </a:solidFill>
              </a:rPr>
              <a:t>Ordinea și numărul de coloane din lista de selecție a interogărilor trebuie să fie aceleași. </a:t>
            </a:r>
            <a:endParaRPr lang="en-US" sz="2800" b="1">
              <a:solidFill>
                <a:srgbClr val="FF0000"/>
              </a:solidFill>
            </a:endParaRPr>
          </a:p>
          <a:p>
            <a:pPr marL="514350" marR="5080" indent="-514350">
              <a:lnSpc>
                <a:spcPct val="80000"/>
              </a:lnSpc>
              <a:spcBef>
                <a:spcPts val="750"/>
              </a:spcBef>
              <a:buClr>
                <a:srgbClr val="9A0000"/>
              </a:buClr>
              <a:buSzPct val="74074"/>
              <a:buFont typeface="+mj-lt"/>
              <a:buAutoNum type="arabicPeriod"/>
              <a:tabLst>
                <a:tab pos="5346700" algn="l"/>
              </a:tabLst>
            </a:pPr>
            <a:r>
              <a:rPr lang="vi-VN" sz="2800" b="1">
                <a:solidFill>
                  <a:srgbClr val="FF0000"/>
                </a:solidFill>
              </a:rPr>
              <a:t>Tipurile de date ale coloanelor corespunzătoare trebuie să fie compatibile </a:t>
            </a:r>
            <a:endParaRPr lang="en-US" sz="2700" b="1" u="sng" spc="25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355600" marR="5080" indent="-342900">
              <a:lnSpc>
                <a:spcPct val="80000"/>
              </a:lnSpc>
              <a:spcBef>
                <a:spcPts val="750"/>
              </a:spcBef>
              <a:buClr>
                <a:srgbClr val="9A0000"/>
              </a:buClr>
              <a:buSzPct val="74074"/>
              <a:tabLst>
                <a:tab pos="354965" algn="l"/>
                <a:tab pos="355600" algn="l"/>
                <a:tab pos="5347970" algn="l"/>
              </a:tabLst>
            </a:pPr>
            <a:r>
              <a:rPr sz="2400" b="1" u="sng" spc="25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Sintaxa</a:t>
            </a:r>
            <a:r>
              <a:rPr sz="2400" b="1" u="sng" spc="2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:</a:t>
            </a:r>
            <a:endParaRPr lang="ro-MO" sz="2400" b="1" u="sng" spc="25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  <a:p>
            <a:pPr marL="927100" marR="1610360">
              <a:lnSpc>
                <a:spcPct val="100000"/>
              </a:lnSpc>
            </a:pPr>
            <a:r>
              <a:rPr sz="240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SELECT &lt;col1&gt;, &lt;col2&gt;, &lt;col3&gt;  FROM</a:t>
            </a:r>
            <a:r>
              <a:rPr sz="2400" spc="-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table1</a:t>
            </a:r>
            <a:endParaRPr sz="2400">
              <a:latin typeface="Arial" pitchFamily="34" charset="0"/>
              <a:cs typeface="Arial" pitchFamily="34" charset="0"/>
            </a:endParaRPr>
          </a:p>
          <a:p>
            <a:pPr marL="927100">
              <a:lnSpc>
                <a:spcPct val="100000"/>
              </a:lnSpc>
            </a:pPr>
            <a:r>
              <a:rPr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INTERSECT</a:t>
            </a:r>
          </a:p>
          <a:p>
            <a:pPr marL="927100" marR="1610360">
              <a:lnSpc>
                <a:spcPct val="100000"/>
              </a:lnSpc>
            </a:pPr>
            <a:r>
              <a:rPr sz="240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SELECT &lt;col4&gt;, &lt;col5&gt;, &lt;col6&gt;  FROM</a:t>
            </a:r>
            <a:r>
              <a:rPr sz="2400" spc="-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40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table2;</a:t>
            </a:r>
            <a:endParaRPr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0" y="304800"/>
            <a:ext cx="86842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Reuniune, </a:t>
            </a:r>
            <a:r>
              <a:rPr lang="en-US" sz="3600" b="1" i="0" spc="-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INTERSECȚIE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3250" name="Picture 2" descr="MySQL INTERSEC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4419600"/>
            <a:ext cx="3124200" cy="1981200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3755390"/>
            <a:ext cx="7861934" cy="310261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354965" algn="l"/>
              </a:tabLst>
            </a:pPr>
            <a:r>
              <a:rPr sz="2800" b="1" u="sng" spc="70" err="1">
                <a:solidFill>
                  <a:srgbClr val="003366"/>
                </a:solidFill>
                <a:latin typeface="Cambria"/>
                <a:cs typeface="Cambria"/>
              </a:rPr>
              <a:t>Exemplu</a:t>
            </a:r>
            <a:r>
              <a:rPr sz="2800" b="1" u="sng" spc="70">
                <a:solidFill>
                  <a:srgbClr val="003366"/>
                </a:solidFill>
                <a:latin typeface="Cambria"/>
                <a:cs typeface="Cambria"/>
              </a:rPr>
              <a:t>:</a:t>
            </a:r>
            <a:endParaRPr sz="2800" b="1" u="sng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685"/>
              </a:spcBef>
            </a:pPr>
            <a:r>
              <a:rPr sz="2800" spc="-5">
                <a:solidFill>
                  <a:srgbClr val="003366"/>
                </a:solidFill>
                <a:latin typeface="Consolas"/>
                <a:cs typeface="Consolas"/>
              </a:rPr>
              <a:t>SELECT nume, prenume FROM</a:t>
            </a:r>
            <a:r>
              <a:rPr sz="2800" spc="-15">
                <a:solidFill>
                  <a:srgbClr val="003366"/>
                </a:solidFill>
                <a:latin typeface="Consolas"/>
                <a:cs typeface="Consolas"/>
              </a:rPr>
              <a:t> </a:t>
            </a:r>
            <a:r>
              <a:rPr sz="2800" spc="-5">
                <a:solidFill>
                  <a:srgbClr val="003366"/>
                </a:solidFill>
                <a:latin typeface="Consolas"/>
                <a:cs typeface="Consolas"/>
              </a:rPr>
              <a:t>Clienți</a:t>
            </a:r>
            <a:endParaRPr sz="2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</a:pPr>
            <a:r>
              <a:rPr sz="2800" b="1" spc="-5">
                <a:solidFill>
                  <a:srgbClr val="3333FF"/>
                </a:solidFill>
                <a:latin typeface="Consolas"/>
                <a:cs typeface="Consolas"/>
              </a:rPr>
              <a:t>INTERSECT</a:t>
            </a:r>
            <a:endParaRPr sz="2800" b="1">
              <a:solidFill>
                <a:srgbClr val="3333FF"/>
              </a:solidFill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670"/>
              </a:spcBef>
            </a:pPr>
            <a:r>
              <a:rPr sz="2800" spc="-5">
                <a:solidFill>
                  <a:srgbClr val="003366"/>
                </a:solidFill>
                <a:latin typeface="Consolas"/>
                <a:cs typeface="Consolas"/>
              </a:rPr>
              <a:t>SELECT nume, prenume FROM</a:t>
            </a:r>
            <a:r>
              <a:rPr sz="2800" spc="-25">
                <a:solidFill>
                  <a:srgbClr val="003366"/>
                </a:solidFill>
                <a:latin typeface="Consolas"/>
                <a:cs typeface="Consolas"/>
              </a:rPr>
              <a:t> </a:t>
            </a:r>
            <a:r>
              <a:rPr sz="2800" spc="-5">
                <a:solidFill>
                  <a:srgbClr val="003366"/>
                </a:solidFill>
                <a:latin typeface="Consolas"/>
                <a:cs typeface="Consolas"/>
              </a:rPr>
              <a:t>Angajați</a:t>
            </a:r>
            <a:endParaRPr sz="2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sz="2800" b="1" spc="-5">
                <a:solidFill>
                  <a:srgbClr val="3333FF"/>
                </a:solidFill>
                <a:latin typeface="Consolas"/>
                <a:cs typeface="Consolas"/>
              </a:rPr>
              <a:t>INTERSECT</a:t>
            </a:r>
            <a:endParaRPr sz="2800" b="1">
              <a:solidFill>
                <a:srgbClr val="3333FF"/>
              </a:solidFill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635"/>
              </a:spcBef>
            </a:pPr>
            <a:r>
              <a:rPr sz="2800" spc="-10">
                <a:solidFill>
                  <a:srgbClr val="003366"/>
                </a:solidFill>
                <a:latin typeface="Consolas"/>
                <a:cs typeface="Consolas"/>
              </a:rPr>
              <a:t>SELECT nume, prenume FROM</a:t>
            </a:r>
            <a:r>
              <a:rPr sz="2800" spc="15">
                <a:solidFill>
                  <a:srgbClr val="003366"/>
                </a:solidFill>
                <a:latin typeface="Consolas"/>
                <a:cs typeface="Consolas"/>
              </a:rPr>
              <a:t> </a:t>
            </a:r>
            <a:r>
              <a:rPr sz="2800" spc="-10">
                <a:solidFill>
                  <a:srgbClr val="003366"/>
                </a:solidFill>
                <a:latin typeface="Consolas"/>
                <a:cs typeface="Consolas"/>
              </a:rPr>
              <a:t>Furnizori</a:t>
            </a:r>
            <a:r>
              <a:rPr sz="2800" spc="-10">
                <a:solidFill>
                  <a:srgbClr val="003366"/>
                </a:solidFill>
                <a:latin typeface="Cambria"/>
                <a:cs typeface="Cambria"/>
              </a:rPr>
              <a:t>;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8991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Reuniune, </a:t>
            </a:r>
            <a:r>
              <a:rPr lang="en-US" sz="3600" b="1" i="0" spc="-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INTERSECȚIE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838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latin typeface="Arial" pitchFamily="34" charset="0"/>
                <a:cs typeface="Arial" pitchFamily="34" charset="0"/>
              </a:rPr>
              <a:t>(SELECT NUME_AUTOR </a:t>
            </a:r>
          </a:p>
          <a:p>
            <a:r>
              <a:rPr lang="en-US" b="1">
                <a:latin typeface="Arial" pitchFamily="34" charset="0"/>
                <a:cs typeface="Arial" pitchFamily="34" charset="0"/>
              </a:rPr>
              <a:t>FROM AUTOR) </a:t>
            </a: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INTERSECT </a:t>
            </a:r>
          </a:p>
          <a:p>
            <a:r>
              <a:rPr lang="en-US" b="1">
                <a:latin typeface="Arial" pitchFamily="34" charset="0"/>
                <a:cs typeface="Arial" pitchFamily="34" charset="0"/>
              </a:rPr>
              <a:t>(SELECT AUTOR FROM CARTI) </a:t>
            </a:r>
          </a:p>
          <a:p>
            <a:r>
              <a:rPr lang="en-US" b="1">
                <a:latin typeface="Arial" pitchFamily="34" charset="0"/>
                <a:cs typeface="Arial" pitchFamily="34" charset="0"/>
              </a:rPr>
              <a:t>ORDER BY NUME_AUTOR</a:t>
            </a:r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 cstate="print"/>
          <a:srcRect l="23125" t="56667" r="66875" b="17778"/>
          <a:stretch>
            <a:fillRect/>
          </a:stretch>
        </p:blipFill>
        <p:spPr bwMode="auto">
          <a:xfrm>
            <a:off x="4191000" y="914400"/>
            <a:ext cx="1371600" cy="1828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l="39458" t="47176" r="46714" b="14809"/>
          <a:stretch>
            <a:fillRect/>
          </a:stretch>
        </p:blipFill>
        <p:spPr bwMode="auto">
          <a:xfrm>
            <a:off x="-2514600" y="914400"/>
            <a:ext cx="27432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4" cstate="print"/>
          <a:srcRect l="39359" t="47023" r="15020" b="21832"/>
          <a:stretch>
            <a:fillRect/>
          </a:stretch>
        </p:blipFill>
        <p:spPr bwMode="auto">
          <a:xfrm>
            <a:off x="5867400" y="914400"/>
            <a:ext cx="4724400" cy="28194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3200400" y="1447800"/>
            <a:ext cx="685800" cy="228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2362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(SELECT </a:t>
            </a:r>
            <a:r>
              <a:rPr lang="en-US" b="1" err="1">
                <a:solidFill>
                  <a:srgbClr val="FF0000"/>
                </a:solidFill>
              </a:rPr>
              <a:t>column_list</a:t>
            </a:r>
            <a:r>
              <a:rPr lang="en-US" b="1">
                <a:solidFill>
                  <a:srgbClr val="FF0000"/>
                </a:solidFill>
              </a:rPr>
              <a:t> </a:t>
            </a:r>
          </a:p>
          <a:p>
            <a:r>
              <a:rPr lang="en-US" b="1">
                <a:solidFill>
                  <a:srgbClr val="FF0000"/>
                </a:solidFill>
              </a:rPr>
              <a:t>FROM table_1) </a:t>
            </a:r>
          </a:p>
          <a:p>
            <a:r>
              <a:rPr lang="en-US" b="1">
                <a:solidFill>
                  <a:srgbClr val="FF0000"/>
                </a:solidFill>
              </a:rPr>
              <a:t>INTERSECT </a:t>
            </a:r>
          </a:p>
          <a:p>
            <a:r>
              <a:rPr lang="en-US" b="1">
                <a:solidFill>
                  <a:srgbClr val="FF0000"/>
                </a:solidFill>
              </a:rPr>
              <a:t>(SELECT </a:t>
            </a:r>
            <a:r>
              <a:rPr lang="en-US" b="1" err="1">
                <a:solidFill>
                  <a:srgbClr val="FF0000"/>
                </a:solidFill>
              </a:rPr>
              <a:t>column_list</a:t>
            </a:r>
            <a:r>
              <a:rPr lang="en-US" b="1">
                <a:solidFill>
                  <a:srgbClr val="FF0000"/>
                </a:solidFill>
              </a:rPr>
              <a:t> </a:t>
            </a:r>
          </a:p>
          <a:p>
            <a:r>
              <a:rPr lang="en-US" b="1">
                <a:solidFill>
                  <a:srgbClr val="FF0000"/>
                </a:solidFill>
              </a:rPr>
              <a:t>FROM table_2);</a:t>
            </a:r>
          </a:p>
        </p:txBody>
      </p:sp>
      <p:sp>
        <p:nvSpPr>
          <p:cNvPr id="10" name="Right Arrow 9"/>
          <p:cNvSpPr/>
          <p:nvPr/>
        </p:nvSpPr>
        <p:spPr>
          <a:xfrm rot="16200000">
            <a:off x="2743200" y="2819400"/>
            <a:ext cx="685800" cy="228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0" y="-204076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400" y="4104682"/>
            <a:ext cx="7861934" cy="2753318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354965" algn="l"/>
              </a:tabLst>
            </a:pPr>
            <a:r>
              <a:rPr sz="2400" b="1" u="sng" spc="70" err="1">
                <a:solidFill>
                  <a:srgbClr val="003366"/>
                </a:solidFill>
                <a:latin typeface="Cambria"/>
                <a:cs typeface="Cambria"/>
              </a:rPr>
              <a:t>Exemplu</a:t>
            </a:r>
            <a:r>
              <a:rPr sz="2400" b="1" u="sng" spc="70">
                <a:solidFill>
                  <a:srgbClr val="003366"/>
                </a:solidFill>
                <a:latin typeface="Cambria"/>
                <a:cs typeface="Cambria"/>
              </a:rPr>
              <a:t>:</a:t>
            </a:r>
            <a:endParaRPr sz="2400" b="1" u="sng">
              <a:latin typeface="Cambria"/>
              <a:cs typeface="Cambria"/>
            </a:endParaRPr>
          </a:p>
          <a:p>
            <a:pPr marL="927100">
              <a:lnSpc>
                <a:spcPct val="100000"/>
              </a:lnSpc>
              <a:spcBef>
                <a:spcPts val="685"/>
              </a:spcBef>
            </a:pPr>
            <a:r>
              <a:rPr sz="2400" spc="-5">
                <a:solidFill>
                  <a:srgbClr val="003366"/>
                </a:solidFill>
                <a:latin typeface="Consolas"/>
                <a:cs typeface="Consolas"/>
              </a:rPr>
              <a:t>SELECT nume, prenume FROM</a:t>
            </a:r>
            <a:r>
              <a:rPr sz="2400" spc="-15">
                <a:solidFill>
                  <a:srgbClr val="003366"/>
                </a:solidFill>
                <a:latin typeface="Consolas"/>
                <a:cs typeface="Consolas"/>
              </a:rPr>
              <a:t> </a:t>
            </a:r>
            <a:r>
              <a:rPr sz="2400" spc="-5">
                <a:solidFill>
                  <a:srgbClr val="003366"/>
                </a:solidFill>
                <a:latin typeface="Consolas"/>
                <a:cs typeface="Consolas"/>
              </a:rPr>
              <a:t>Clienți</a:t>
            </a:r>
            <a:endParaRPr sz="24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</a:pPr>
            <a:r>
              <a:rPr sz="2400" b="1" spc="-5">
                <a:solidFill>
                  <a:srgbClr val="3333FF"/>
                </a:solidFill>
                <a:latin typeface="Consolas"/>
                <a:cs typeface="Consolas"/>
              </a:rPr>
              <a:t>INTERSECT</a:t>
            </a:r>
            <a:endParaRPr sz="2400" b="1">
              <a:solidFill>
                <a:srgbClr val="3333FF"/>
              </a:solidFill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670"/>
              </a:spcBef>
            </a:pPr>
            <a:r>
              <a:rPr sz="2400" spc="-5">
                <a:solidFill>
                  <a:srgbClr val="003366"/>
                </a:solidFill>
                <a:latin typeface="Consolas"/>
                <a:cs typeface="Consolas"/>
              </a:rPr>
              <a:t>SELECT nume, prenume FROM</a:t>
            </a:r>
            <a:r>
              <a:rPr sz="2400" spc="-25">
                <a:solidFill>
                  <a:srgbClr val="003366"/>
                </a:solidFill>
                <a:latin typeface="Consolas"/>
                <a:cs typeface="Consolas"/>
              </a:rPr>
              <a:t> </a:t>
            </a:r>
            <a:r>
              <a:rPr sz="2400" spc="-5">
                <a:solidFill>
                  <a:srgbClr val="003366"/>
                </a:solidFill>
                <a:latin typeface="Consolas"/>
                <a:cs typeface="Consolas"/>
              </a:rPr>
              <a:t>Angajați</a:t>
            </a:r>
            <a:endParaRPr sz="24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sz="2400" b="1" spc="-5">
                <a:solidFill>
                  <a:srgbClr val="3333FF"/>
                </a:solidFill>
                <a:latin typeface="Consolas"/>
                <a:cs typeface="Consolas"/>
              </a:rPr>
              <a:t>INTERSECT</a:t>
            </a:r>
            <a:endParaRPr sz="2400" b="1">
              <a:solidFill>
                <a:srgbClr val="3333FF"/>
              </a:solidFill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635"/>
              </a:spcBef>
            </a:pPr>
            <a:r>
              <a:rPr sz="2400" spc="-10">
                <a:solidFill>
                  <a:srgbClr val="003366"/>
                </a:solidFill>
                <a:latin typeface="Consolas"/>
                <a:cs typeface="Consolas"/>
              </a:rPr>
              <a:t>SELECT nume, prenume FROM</a:t>
            </a:r>
            <a:r>
              <a:rPr sz="2400" spc="15">
                <a:solidFill>
                  <a:srgbClr val="003366"/>
                </a:solidFill>
                <a:latin typeface="Consolas"/>
                <a:cs typeface="Consolas"/>
              </a:rPr>
              <a:t> </a:t>
            </a:r>
            <a:r>
              <a:rPr sz="2400" spc="-10">
                <a:solidFill>
                  <a:srgbClr val="003366"/>
                </a:solidFill>
                <a:latin typeface="Consolas"/>
                <a:cs typeface="Consolas"/>
              </a:rPr>
              <a:t>Furnizori</a:t>
            </a:r>
            <a:r>
              <a:rPr sz="2400" spc="-10">
                <a:solidFill>
                  <a:srgbClr val="003366"/>
                </a:solidFill>
                <a:latin typeface="Cambria"/>
                <a:cs typeface="Cambria"/>
              </a:rPr>
              <a:t>;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8991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Reuniune, </a:t>
            </a:r>
            <a:r>
              <a:rPr lang="en-US" sz="3600" b="1" i="0" spc="-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INTERSECȚIE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838200"/>
            <a:ext cx="5943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err="1">
                <a:latin typeface="Arial" pitchFamily="34" charset="0"/>
                <a:cs typeface="Arial" pitchFamily="34" charset="0"/>
              </a:rPr>
              <a:t>Emularea</a:t>
            </a:r>
            <a:r>
              <a:rPr lang="en-US" b="1">
                <a:latin typeface="Arial" pitchFamily="34" charset="0"/>
                <a:cs typeface="Arial" pitchFamily="34" charset="0"/>
              </a:rPr>
              <a:t> INTERSECT in MYSQL</a:t>
            </a:r>
          </a:p>
          <a:p>
            <a:endParaRPr lang="en-US" b="1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Emularea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 INTERSECT </a:t>
            </a: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folosind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 DISTINCT </a:t>
            </a: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si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/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clauza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INNER JOIN  </a:t>
            </a: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lang="en-US" b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DISTINCT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id </a:t>
            </a: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FROM  t1 </a:t>
            </a:r>
          </a:p>
          <a:p>
            <a:pPr marL="342900" indent="-342900"/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INNER JOIN 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t2 USING(id);</a:t>
            </a:r>
          </a:p>
          <a:p>
            <a:pPr marL="342900" indent="-342900"/>
            <a:endParaRPr lang="en-US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 startAt="2"/>
            </a:pP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Emularea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 INTERSECT </a:t>
            </a: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folosind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 IN </a:t>
            </a: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si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un </a:t>
            </a: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subquery</a:t>
            </a:r>
            <a:endParaRPr lang="en-US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lang="en-US" b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DISTINCT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id </a:t>
            </a: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FROM t1 </a:t>
            </a: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WHERE id IN (SELECT id FROM t2);</a:t>
            </a:r>
          </a:p>
          <a:p>
            <a:pPr marL="342900" indent="-342900">
              <a:buAutoNum type="arabicPeriod"/>
            </a:pPr>
            <a:endParaRPr lang="en-US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US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39458" t="47176" r="46714" b="14809"/>
          <a:stretch>
            <a:fillRect/>
          </a:stretch>
        </p:blipFill>
        <p:spPr bwMode="auto">
          <a:xfrm>
            <a:off x="-2514600" y="914400"/>
            <a:ext cx="27432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3" cstate="print"/>
          <a:srcRect l="39359" t="47023" r="15020" b="21832"/>
          <a:stretch>
            <a:fillRect/>
          </a:stretch>
        </p:blipFill>
        <p:spPr bwMode="auto">
          <a:xfrm>
            <a:off x="6934200" y="762000"/>
            <a:ext cx="4724400" cy="28194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Down Arrow 7"/>
          <p:cNvSpPr/>
          <p:nvPr/>
        </p:nvSpPr>
        <p:spPr>
          <a:xfrm>
            <a:off x="-84446" y="-140576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8991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Reuniune, </a:t>
            </a:r>
            <a:r>
              <a:rPr lang="en-US" sz="3600" b="1" i="0" spc="-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INTERSECȚIE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2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i="0" spc="4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838200"/>
            <a:ext cx="6477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err="1">
                <a:latin typeface="Arial" pitchFamily="34" charset="0"/>
                <a:cs typeface="Arial" pitchFamily="34" charset="0"/>
              </a:rPr>
              <a:t>Emularea</a:t>
            </a:r>
            <a:r>
              <a:rPr lang="en-US" b="1">
                <a:latin typeface="Arial" pitchFamily="34" charset="0"/>
                <a:cs typeface="Arial" pitchFamily="34" charset="0"/>
              </a:rPr>
              <a:t> INTERSECT in MYSQL</a:t>
            </a:r>
          </a:p>
          <a:p>
            <a:endParaRPr lang="en-US" b="1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Emularea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 INTERSECT </a:t>
            </a: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folosind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 DISTINCT </a:t>
            </a: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si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/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clauza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INNER JOIN  </a:t>
            </a:r>
          </a:p>
          <a:p>
            <a:pPr marL="342900" indent="-342900"/>
            <a:endParaRPr lang="en-US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</a:t>
            </a:r>
            <a:r>
              <a:rPr lang="en-US" b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DISTINCT </a:t>
            </a:r>
            <a:r>
              <a:rPr lang="en-US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nume_autor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FROM  </a:t>
            </a:r>
            <a:r>
              <a:rPr lang="en-US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autor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A</a:t>
            </a: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INNER JOIN </a:t>
            </a:r>
            <a:r>
              <a:rPr lang="en-US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carti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B</a:t>
            </a: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ON </a:t>
            </a:r>
            <a:r>
              <a:rPr lang="en-US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B.autor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n-US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A.nume_autor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342900" indent="-342900"/>
            <a:endParaRPr lang="en-US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 startAt="2"/>
            </a:pP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Emularea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 INTERSECT </a:t>
            </a: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folosind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 IN </a:t>
            </a: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si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un </a:t>
            </a:r>
            <a:r>
              <a:rPr lang="en-US" b="1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subquery</a:t>
            </a:r>
            <a:endParaRPr lang="en-US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lang="en-US" b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DISTINCT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nume_autor</a:t>
            </a:r>
            <a:endParaRPr lang="en-US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FROM AUTOR </a:t>
            </a:r>
          </a:p>
          <a:p>
            <a:pPr marL="342900" indent="-342900"/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WHERE </a:t>
            </a:r>
            <a:r>
              <a:rPr lang="en-US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nume_autor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(SELECT </a:t>
            </a:r>
            <a:r>
              <a:rPr lang="en-US" b="1" err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autor</a:t>
            </a:r>
            <a:r>
              <a:rPr lang="en-US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FROM CARTI);</a:t>
            </a:r>
            <a:endParaRPr lang="en-US" b="1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US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39458" t="47176" r="46714" b="14809"/>
          <a:stretch>
            <a:fillRect/>
          </a:stretch>
        </p:blipFill>
        <p:spPr bwMode="auto">
          <a:xfrm>
            <a:off x="-2514600" y="914400"/>
            <a:ext cx="27432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3" cstate="print"/>
          <a:srcRect l="39359" t="47023" r="15020" b="21832"/>
          <a:stretch>
            <a:fillRect/>
          </a:stretch>
        </p:blipFill>
        <p:spPr bwMode="auto">
          <a:xfrm>
            <a:off x="6934200" y="762000"/>
            <a:ext cx="4724400" cy="28194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4" cstate="print"/>
          <a:srcRect l="23125" t="57778" r="68125" b="17778"/>
          <a:stretch>
            <a:fillRect/>
          </a:stretch>
        </p:blipFill>
        <p:spPr bwMode="auto">
          <a:xfrm>
            <a:off x="5334000" y="1828800"/>
            <a:ext cx="1066800" cy="1676400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5" cstate="print"/>
          <a:srcRect l="39375" t="53333" r="52500" b="21111"/>
          <a:stretch>
            <a:fillRect/>
          </a:stretch>
        </p:blipFill>
        <p:spPr bwMode="auto">
          <a:xfrm>
            <a:off x="6723668" y="4110087"/>
            <a:ext cx="1143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own Arrow 7"/>
          <p:cNvSpPr/>
          <p:nvPr/>
        </p:nvSpPr>
        <p:spPr>
          <a:xfrm>
            <a:off x="0" y="-216776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7340" y="1689557"/>
            <a:ext cx="8836660" cy="183705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R="5080">
              <a:lnSpc>
                <a:spcPct val="80000"/>
              </a:lnSpc>
              <a:spcBef>
                <a:spcPts val="750"/>
              </a:spcBef>
              <a:buClr>
                <a:srgbClr val="9A0000"/>
              </a:buClr>
              <a:buSzPct val="74074"/>
            </a:pPr>
            <a:r>
              <a:rPr sz="2700" b="1" spc="16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EXCEPT</a:t>
            </a:r>
            <a:r>
              <a:rPr sz="2700" b="1" spc="16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700" b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(diferență) </a:t>
            </a:r>
            <a:r>
              <a:rPr sz="2700" b="1" spc="-3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este</a:t>
            </a:r>
            <a:r>
              <a:rPr sz="2700" b="1" spc="-3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700" b="1" spc="25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folosit</a:t>
            </a:r>
            <a:r>
              <a:rPr lang="ro-MO" sz="2700" b="1" spc="2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ă</a:t>
            </a:r>
            <a:r>
              <a:rPr sz="2700" b="1" spc="2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700" b="1" spc="3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pentru a </a:t>
            </a:r>
            <a:r>
              <a:rPr sz="2700" b="1" spc="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returna  acele înregistrări </a:t>
            </a:r>
            <a:r>
              <a:rPr sz="2700" b="1" spc="-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care </a:t>
            </a:r>
            <a:r>
              <a:rPr sz="2700" b="1" spc="3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apar </a:t>
            </a:r>
            <a:r>
              <a:rPr sz="2700" b="1" spc="4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în</a:t>
            </a:r>
            <a:r>
              <a:rPr sz="2700" b="1" spc="4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700" b="1" spc="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result</a:t>
            </a:r>
            <a:r>
              <a:rPr lang="ro-MO" sz="2700" b="1" spc="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ul</a:t>
            </a:r>
            <a:r>
              <a:rPr sz="2700" b="1" spc="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-set</a:t>
            </a:r>
            <a:r>
              <a:rPr lang="ro-MO" sz="2700" b="1" spc="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a</a:t>
            </a:r>
            <a:r>
              <a:rPr sz="2700" b="1" spc="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l </a:t>
            </a:r>
            <a:r>
              <a:rPr sz="2700" b="1" spc="2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interogării  </a:t>
            </a:r>
            <a:r>
              <a:rPr sz="2700" b="1" spc="7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din </a:t>
            </a:r>
            <a:r>
              <a:rPr sz="2700" b="1" spc="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partea </a:t>
            </a:r>
            <a:r>
              <a:rPr sz="2700" b="1" spc="35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stângă </a:t>
            </a:r>
            <a:r>
              <a:rPr sz="2700" b="1" spc="4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dar </a:t>
            </a:r>
            <a:r>
              <a:rPr sz="2700" b="1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nu </a:t>
            </a:r>
            <a:r>
              <a:rPr sz="2700" b="1" spc="3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apar </a:t>
            </a:r>
            <a:r>
              <a:rPr sz="2700" b="1" spc="4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în</a:t>
            </a:r>
            <a:r>
              <a:rPr sz="2700" b="1" spc="4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700" b="1" spc="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result</a:t>
            </a:r>
            <a:r>
              <a:rPr lang="ro-MO" sz="2700" b="1" spc="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ul</a:t>
            </a:r>
            <a:r>
              <a:rPr sz="2700" b="1" spc="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-set</a:t>
            </a:r>
            <a:r>
              <a:rPr lang="ro-MO" sz="2700" b="1" spc="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a</a:t>
            </a:r>
            <a:r>
              <a:rPr sz="2700" b="1" spc="1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l  </a:t>
            </a:r>
            <a:r>
              <a:rPr sz="2700" b="1" spc="2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interogării </a:t>
            </a:r>
            <a:r>
              <a:rPr sz="2700" b="1" spc="75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din </a:t>
            </a:r>
            <a:r>
              <a:rPr sz="2700" b="1" spc="5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partea</a:t>
            </a:r>
            <a:r>
              <a:rPr sz="2700" b="1" spc="11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2700" b="1" spc="3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dreaptă</a:t>
            </a:r>
            <a:endParaRPr sz="27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pPr marL="355600" indent="-342900">
              <a:lnSpc>
                <a:spcPct val="100000"/>
              </a:lnSpc>
              <a:buClr>
                <a:srgbClr val="9A0000"/>
              </a:buClr>
              <a:buSzPct val="74074"/>
              <a:tabLst>
                <a:tab pos="354965" algn="l"/>
                <a:tab pos="355600" algn="l"/>
              </a:tabLst>
            </a:pPr>
            <a:r>
              <a:rPr sz="2700" b="1" u="sng" spc="3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Sintaxa:</a:t>
            </a:r>
            <a:endParaRPr sz="2700" b="1" u="sng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19200" y="3962400"/>
          <a:ext cx="5546090" cy="198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3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25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00150">
                <a:tc>
                  <a:txBody>
                    <a:bodyPr/>
                    <a:lstStyle/>
                    <a:p>
                      <a:pPr marL="31750">
                        <a:lnSpc>
                          <a:spcPts val="2545"/>
                        </a:lnSpc>
                      </a:pP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r>
                        <a:rPr sz="2700" spc="-6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&lt;col1&gt;,</a:t>
                      </a:r>
                      <a:endParaRPr sz="2700">
                        <a:latin typeface="Consolas"/>
                        <a:cs typeface="Consolas"/>
                      </a:endParaRPr>
                    </a:p>
                    <a:p>
                      <a:pPr marL="31750" marR="654050">
                        <a:lnSpc>
                          <a:spcPct val="100000"/>
                        </a:lnSpc>
                      </a:pP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r>
                        <a:rPr sz="2700" spc="-9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table1  </a:t>
                      </a:r>
                      <a:r>
                        <a:rPr sz="2700" b="1">
                          <a:solidFill>
                            <a:srgbClr val="3333FF"/>
                          </a:solidFill>
                          <a:latin typeface="Consolas"/>
                          <a:cs typeface="Consolas"/>
                        </a:rPr>
                        <a:t>EXCEPT</a:t>
                      </a: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45"/>
                        </a:lnSpc>
                      </a:pP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&lt;col2&gt;,</a:t>
                      </a:r>
                      <a:endParaRPr sz="27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45"/>
                        </a:lnSpc>
                      </a:pP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&lt;col3&gt;</a:t>
                      </a:r>
                      <a:endParaRPr sz="27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1670">
                <a:tc>
                  <a:txBody>
                    <a:bodyPr/>
                    <a:lstStyle/>
                    <a:p>
                      <a:pPr marL="31750">
                        <a:lnSpc>
                          <a:spcPts val="2815"/>
                        </a:lnSpc>
                      </a:pP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r>
                        <a:rPr sz="2700" spc="-6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&lt;col4&gt;,</a:t>
                      </a:r>
                      <a:endParaRPr sz="27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15"/>
                        </a:lnSpc>
                      </a:pP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&lt;col5&gt;,</a:t>
                      </a:r>
                      <a:endParaRPr sz="27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815"/>
                        </a:lnSpc>
                      </a:pP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&lt;col6&gt;</a:t>
                      </a:r>
                      <a:endParaRPr sz="27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marL="31750">
                        <a:lnSpc>
                          <a:spcPts val="2815"/>
                        </a:lnSpc>
                      </a:pP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r>
                        <a:rPr sz="2700" spc="-2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70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table2;</a:t>
                      </a:r>
                      <a:endParaRPr sz="27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8839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Reuniune, 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sz="3600" b="1" i="0" spc="2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i="0" spc="4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5318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i="0" spc="95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Reuniune</a:t>
            </a: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sz="3600" b="1" i="0" spc="2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i="0" spc="4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lang="en-US" sz="36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5170" name="AutoShape 2" descr="SQL Union AL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172" name="AutoShape 4" descr="SQL Union AL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685800"/>
            <a:ext cx="80772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/>
              <a:t>DROP TABLE IF EXISTS t1;</a:t>
            </a:r>
          </a:p>
          <a:p>
            <a:r>
              <a:rPr lang="en-US" sz="2000" b="1"/>
              <a:t>DROP TABLE IF EXISTS t2;</a:t>
            </a:r>
          </a:p>
          <a:p>
            <a:endParaRPr lang="en-US" sz="2000" b="1"/>
          </a:p>
          <a:p>
            <a:r>
              <a:rPr lang="en-US" sz="2000" b="1"/>
              <a:t>CREATE TABLE t1 (</a:t>
            </a:r>
          </a:p>
          <a:p>
            <a:r>
              <a:rPr lang="en-US" sz="2000" b="1"/>
              <a:t>    id INT PRIMARY KEY</a:t>
            </a:r>
          </a:p>
          <a:p>
            <a:r>
              <a:rPr lang="en-US" sz="2000" b="1"/>
              <a:t>);</a:t>
            </a:r>
          </a:p>
          <a:p>
            <a:endParaRPr lang="en-US" sz="2000" b="1"/>
          </a:p>
          <a:p>
            <a:r>
              <a:rPr lang="en-US" sz="2000" b="1"/>
              <a:t>CREATE TABLE t2 (</a:t>
            </a:r>
          </a:p>
          <a:p>
            <a:r>
              <a:rPr lang="en-US" sz="2000" b="1"/>
              <a:t>    id INT PRIMARY KEY</a:t>
            </a:r>
          </a:p>
          <a:p>
            <a:r>
              <a:rPr lang="en-US" sz="2000" b="1"/>
              <a:t>);</a:t>
            </a:r>
          </a:p>
          <a:p>
            <a:endParaRPr lang="en-US" sz="2000" b="1"/>
          </a:p>
          <a:p>
            <a:r>
              <a:rPr lang="en-US" sz="2000" b="1"/>
              <a:t>INSERT INTO t1 VALUES (1),(2),(3);</a:t>
            </a:r>
          </a:p>
          <a:p>
            <a:r>
              <a:rPr lang="en-US" sz="2000" b="1"/>
              <a:t>INSERT INTO t2 VALUES (2),(3),(4);</a:t>
            </a:r>
          </a:p>
          <a:p>
            <a:endParaRPr lang="en-US" sz="2000" b="1"/>
          </a:p>
          <a:p>
            <a:r>
              <a:rPr lang="en-US" sz="20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id FROM t1 </a:t>
            </a:r>
          </a:p>
          <a:p>
            <a:r>
              <a:rPr lang="ro-MO" sz="20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MINUS / </a:t>
            </a:r>
            <a:r>
              <a:rPr lang="ro-MO" sz="2000" b="1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EXCEPT</a:t>
            </a:r>
            <a:endParaRPr lang="en-US" sz="2000" b="1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SELECT id FROM t2;</a:t>
            </a:r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>
                <a:solidFill>
                  <a:srgbClr val="FF0000"/>
                </a:solidFill>
              </a:rPr>
              <a:t>[ ORDER BY</a:t>
            </a:r>
            <a:r>
              <a:rPr lang="ro-MO" sz="2400" b="1">
                <a:solidFill>
                  <a:srgbClr val="FF0000"/>
                </a:solidFill>
              </a:rPr>
              <a:t> </a:t>
            </a:r>
            <a:r>
              <a:rPr lang="en-US" sz="2400" b="1">
                <a:solidFill>
                  <a:srgbClr val="FF0000"/>
                </a:solidFill>
              </a:rPr>
              <a:t>&lt;</a:t>
            </a:r>
            <a:r>
              <a:rPr lang="en-US" sz="2400" b="1" err="1">
                <a:solidFill>
                  <a:srgbClr val="FF0000"/>
                </a:solidFill>
              </a:rPr>
              <a:t>lista</a:t>
            </a:r>
            <a:r>
              <a:rPr lang="en-US" sz="2400" b="1">
                <a:solidFill>
                  <a:srgbClr val="FF0000"/>
                </a:solidFill>
              </a:rPr>
              <a:t>&gt; ] !! La al </a:t>
            </a:r>
            <a:r>
              <a:rPr lang="en-US" sz="2400" b="1" err="1">
                <a:solidFill>
                  <a:srgbClr val="FF0000"/>
                </a:solidFill>
              </a:rPr>
              <a:t>doilea</a:t>
            </a:r>
            <a:endParaRPr lang="en-US" sz="2400" b="1">
              <a:solidFill>
                <a:srgbClr val="FF0000"/>
              </a:solidFill>
            </a:endParaRPr>
          </a:p>
          <a:p>
            <a:r>
              <a:rPr lang="en-US" sz="2400" b="1">
                <a:solidFill>
                  <a:srgbClr val="FF0000"/>
                </a:solidFill>
              </a:rPr>
              <a:t>SELECT</a:t>
            </a:r>
          </a:p>
          <a:p>
            <a:endParaRPr lang="en-US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625" t="47778" r="88125" b="25556"/>
          <a:stretch>
            <a:fillRect/>
          </a:stretch>
        </p:blipFill>
        <p:spPr bwMode="auto">
          <a:xfrm>
            <a:off x="-457200" y="4191000"/>
            <a:ext cx="762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5000" t="66667" r="86875" b="18889"/>
          <a:stretch>
            <a:fillRect/>
          </a:stretch>
        </p:blipFill>
        <p:spPr bwMode="auto">
          <a:xfrm>
            <a:off x="9144000" y="26670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6" name="Picture 2" descr="MySQL MINUS Operator Illustra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572000"/>
            <a:ext cx="3886200" cy="218122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276600" y="5105400"/>
            <a:ext cx="2208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Microsoft SQL Server </a:t>
            </a:r>
            <a:endParaRPr lang="ro-MO"/>
          </a:p>
          <a:p>
            <a:r>
              <a:rPr lang="en-US"/>
              <a:t>and </a:t>
            </a:r>
            <a:r>
              <a:rPr lang="en-US" err="1"/>
              <a:t>PostgreSQL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95600" y="5486400"/>
            <a:ext cx="3048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028" name="Picture 4" descr="MySQL MINUS Examp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1066800"/>
            <a:ext cx="4933950" cy="2295526"/>
          </a:xfrm>
          <a:prstGeom prst="rect">
            <a:avLst/>
          </a:prstGeom>
          <a:noFill/>
        </p:spPr>
      </p:pic>
      <p:sp>
        <p:nvSpPr>
          <p:cNvPr id="13" name="Down Arrow 12"/>
          <p:cNvSpPr/>
          <p:nvPr/>
        </p:nvSpPr>
        <p:spPr>
          <a:xfrm>
            <a:off x="-25751" y="42948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i="0" spc="95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Reuniune</a:t>
            </a: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sz="3600" b="1" i="0" spc="2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i="0" spc="4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5170" name="AutoShape 2" descr="SQL Union AL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172" name="AutoShape 4" descr="SQL Union ALL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685800"/>
            <a:ext cx="838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O" sz="20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Emularea comenzii MINUS / EXCEPT</a:t>
            </a: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ro-MO" sz="2000" b="1" u="sng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1 ABORDARE</a:t>
            </a:r>
          </a:p>
          <a:p>
            <a:endParaRPr lang="ro-MO" sz="2000" b="1" u="sng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lang="en-US" sz="2000" b="1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select_list</a:t>
            </a:r>
            <a:r>
              <a:rPr lang="en-US" sz="2000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o-MO" sz="20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FROM table1 </a:t>
            </a:r>
            <a:endParaRPr lang="ro-MO" sz="20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LEFT JOIN table2 </a:t>
            </a:r>
            <a:endParaRPr lang="ro-MO" sz="20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ON </a:t>
            </a:r>
            <a:r>
              <a:rPr lang="en-US" sz="2000" b="1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join_predicate</a:t>
            </a:r>
            <a:r>
              <a:rPr lang="en-US" sz="2000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o-MO" sz="20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WHERE table2.column_name IS NULL;</a:t>
            </a:r>
            <a:endParaRPr lang="ro-MO" sz="20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ro-MO" sz="20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ro-MO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  <a:p>
            <a:endParaRPr lang="en-US" sz="20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86400" y="914400"/>
            <a:ext cx="3657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SELECT id 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FROM t1 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LEFT JOIN t2 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USING (id) 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WHERE t2.id IS NULL;</a:t>
            </a:r>
          </a:p>
        </p:txBody>
      </p:sp>
      <p:pic>
        <p:nvPicPr>
          <p:cNvPr id="128002" name="Picture 2" descr="MySQL MINUS Operator Illustr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2286000"/>
            <a:ext cx="2514600" cy="1295400"/>
          </a:xfrm>
          <a:prstGeom prst="rect">
            <a:avLst/>
          </a:prstGeom>
          <a:noFill/>
        </p:spPr>
      </p:pic>
      <p:pic>
        <p:nvPicPr>
          <p:cNvPr id="22" name="Picture 21"/>
          <p:cNvPicPr/>
          <p:nvPr/>
        </p:nvPicPr>
        <p:blipFill>
          <a:blip r:embed="rId3" cstate="print"/>
          <a:srcRect l="39458" t="47176" r="46714" b="14809"/>
          <a:stretch>
            <a:fillRect/>
          </a:stretch>
        </p:blipFill>
        <p:spPr bwMode="auto">
          <a:xfrm>
            <a:off x="152400" y="3657600"/>
            <a:ext cx="2743200" cy="29718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/>
          <p:cNvPicPr/>
          <p:nvPr/>
        </p:nvPicPr>
        <p:blipFill>
          <a:blip r:embed="rId4" cstate="print"/>
          <a:srcRect l="39359" t="47023" r="15020" b="21832"/>
          <a:stretch>
            <a:fillRect/>
          </a:stretch>
        </p:blipFill>
        <p:spPr bwMode="auto">
          <a:xfrm>
            <a:off x="5867400" y="3657600"/>
            <a:ext cx="3276600" cy="29718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5" cstate="print"/>
          <a:srcRect l="23125" t="57778" r="66875" b="25555"/>
          <a:stretch>
            <a:fillRect/>
          </a:stretch>
        </p:blipFill>
        <p:spPr bwMode="auto">
          <a:xfrm>
            <a:off x="3505200" y="5562600"/>
            <a:ext cx="1828800" cy="12192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3124200" y="3657600"/>
            <a:ext cx="2819400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Arial"/>
                <a:ea typeface="+mn-lt"/>
                <a:cs typeface="Arial"/>
              </a:rPr>
              <a:t>SELECT</a:t>
            </a:r>
            <a:r>
              <a:rPr lang="en-US">
                <a:ea typeface="+mn-lt"/>
                <a:cs typeface="+mn-lt"/>
              </a:rPr>
              <a:t> NUME_AUTOR </a:t>
            </a:r>
            <a:endParaRPr lang="ru-RU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FROM</a:t>
            </a:r>
            <a:r>
              <a:rPr lang="en-US">
                <a:ea typeface="+mn-lt"/>
                <a:cs typeface="+mn-lt"/>
              </a:rPr>
              <a:t> AUTOR </a:t>
            </a:r>
          </a:p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Arial"/>
                <a:ea typeface="+mn-lt"/>
                <a:cs typeface="Arial"/>
              </a:rPr>
              <a:t>EXCEPT </a:t>
            </a:r>
          </a:p>
          <a:p>
            <a:r>
              <a:rPr lang="en-US" b="1">
                <a:solidFill>
                  <a:srgbClr val="0000FF"/>
                </a:solidFill>
                <a:latin typeface="Arial"/>
                <a:ea typeface="+mn-lt"/>
                <a:cs typeface="Arial"/>
              </a:rPr>
              <a:t>SELECT</a:t>
            </a:r>
            <a:r>
              <a:rPr lang="en-US">
                <a:ea typeface="+mn-lt"/>
                <a:cs typeface="+mn-lt"/>
              </a:rPr>
              <a:t> AUTOR  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FROM</a:t>
            </a:r>
            <a:r>
              <a:rPr lang="en-US">
                <a:ea typeface="+mn-lt"/>
                <a:cs typeface="+mn-lt"/>
              </a:rPr>
              <a:t> CARTI </a:t>
            </a:r>
          </a:p>
          <a:p>
            <a:r>
              <a:rPr lang="en-US" b="1">
                <a:ea typeface="+mn-lt"/>
                <a:cs typeface="+mn-lt"/>
              </a:rPr>
              <a:t>ORDER BY</a:t>
            </a:r>
            <a:r>
              <a:rPr lang="en-US">
                <a:ea typeface="+mn-lt"/>
                <a:cs typeface="+mn-lt"/>
              </a:rPr>
              <a:t> NUME_AUTOR</a:t>
            </a:r>
            <a:endParaRPr lang="ru-RU"/>
          </a:p>
        </p:txBody>
      </p:sp>
      <p:sp>
        <p:nvSpPr>
          <p:cNvPr id="12" name="Down Arrow 11"/>
          <p:cNvSpPr/>
          <p:nvPr/>
        </p:nvSpPr>
        <p:spPr>
          <a:xfrm>
            <a:off x="-5912" y="7937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2743200"/>
            <a:ext cx="1873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2100" spc="1035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800" b="1" u="sng" spc="85" err="1">
                <a:solidFill>
                  <a:srgbClr val="003366"/>
                </a:solidFill>
                <a:latin typeface="Cambria"/>
                <a:cs typeface="Cambria"/>
              </a:rPr>
              <a:t>Exempl</a:t>
            </a:r>
            <a:r>
              <a:rPr sz="2800" b="1" u="sng" spc="95" err="1">
                <a:solidFill>
                  <a:srgbClr val="003366"/>
                </a:solidFill>
                <a:latin typeface="Cambria"/>
                <a:cs typeface="Cambria"/>
              </a:rPr>
              <a:t>u</a:t>
            </a:r>
            <a:endParaRPr sz="2800" b="1" u="sng">
              <a:latin typeface="Cambria"/>
              <a:cs typeface="Cambr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43000" y="3352800"/>
          <a:ext cx="6896733" cy="1384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11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35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794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872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50821">
                <a:tc>
                  <a:txBody>
                    <a:bodyPr/>
                    <a:lstStyle/>
                    <a:p>
                      <a:pPr marL="31750">
                        <a:lnSpc>
                          <a:spcPts val="2640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28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800" b="1" spc="-10">
                          <a:solidFill>
                            <a:srgbClr val="3333FF"/>
                          </a:solidFill>
                          <a:latin typeface="Consolas"/>
                          <a:cs typeface="Consolas"/>
                        </a:rPr>
                        <a:t>EXCEPT</a:t>
                      </a:r>
                      <a:endParaRPr sz="2800" b="1">
                        <a:solidFill>
                          <a:srgbClr val="3333FF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nume,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prenume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2640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Clienți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pPr marL="31750">
                        <a:lnSpc>
                          <a:spcPts val="3254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54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nume,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54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prenume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54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3254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Angajați;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28600" y="4724400"/>
            <a:ext cx="1873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2100" spc="1035">
                <a:solidFill>
                  <a:srgbClr val="9A0000"/>
                </a:solidFill>
                <a:latin typeface="Times New Roman"/>
                <a:cs typeface="Times New Roman"/>
              </a:rPr>
              <a:t>	</a:t>
            </a:r>
            <a:r>
              <a:rPr sz="2800" b="1" u="sng" spc="85" err="1">
                <a:solidFill>
                  <a:srgbClr val="003366"/>
                </a:solidFill>
                <a:latin typeface="Cambria"/>
                <a:cs typeface="Cambria"/>
              </a:rPr>
              <a:t>Exempl</a:t>
            </a:r>
            <a:r>
              <a:rPr sz="2800" b="1" u="sng" spc="95" err="1">
                <a:solidFill>
                  <a:srgbClr val="003366"/>
                </a:solidFill>
                <a:latin typeface="Cambria"/>
                <a:cs typeface="Cambria"/>
              </a:rPr>
              <a:t>u</a:t>
            </a:r>
            <a:endParaRPr sz="2800" b="1" u="sng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749829"/>
              </p:ext>
            </p:extLst>
          </p:nvPr>
        </p:nvGraphicFramePr>
        <p:xfrm>
          <a:off x="1123293" y="5261741"/>
          <a:ext cx="5945139" cy="13841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78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6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922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50418">
                <a:tc>
                  <a:txBody>
                    <a:bodyPr/>
                    <a:lstStyle/>
                    <a:p>
                      <a:pPr marL="31750">
                        <a:lnSpc>
                          <a:spcPts val="2635"/>
                        </a:lnSpc>
                      </a:pPr>
                      <a:r>
                        <a:rPr sz="2800" spc="-10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28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800" b="1" spc="-10">
                          <a:solidFill>
                            <a:srgbClr val="3333FF"/>
                          </a:solidFill>
                          <a:latin typeface="Consolas"/>
                          <a:cs typeface="Consolas"/>
                        </a:rPr>
                        <a:t>EXCEPT</a:t>
                      </a:r>
                      <a:endParaRPr sz="2800" b="1">
                        <a:solidFill>
                          <a:srgbClr val="3333FF"/>
                        </a:solidFill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35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id_client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35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2635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Clienți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3703">
                <a:tc>
                  <a:txBody>
                    <a:bodyPr/>
                    <a:lstStyle/>
                    <a:p>
                      <a:pPr marL="31750">
                        <a:lnSpc>
                          <a:spcPts val="3254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54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id_client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54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FROM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3254"/>
                        </a:lnSpc>
                      </a:pPr>
                      <a:r>
                        <a:rPr sz="2800" spc="-5">
                          <a:solidFill>
                            <a:srgbClr val="003366"/>
                          </a:solidFill>
                          <a:latin typeface="Consolas"/>
                          <a:cs typeface="Consolas"/>
                        </a:rPr>
                        <a:t>Comenzi;</a:t>
                      </a:r>
                      <a:endParaRPr sz="2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152400" y="228600"/>
            <a:ext cx="8839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0" spc="9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Reuniune, </a:t>
            </a:r>
            <a:r>
              <a:rPr sz="3600" b="1" i="0" spc="-5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intersecție </a:t>
            </a:r>
            <a:r>
              <a:rPr sz="3600" b="1" i="0" spc="2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și</a:t>
            </a:r>
            <a:r>
              <a:rPr sz="3600" b="1" i="0" spc="18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i="0" spc="40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DIFERENȚĂ</a:t>
            </a:r>
            <a:endParaRPr sz="3600" b="1">
              <a:solidFill>
                <a:srgbClr val="3333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7800" y="9144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SELECT NUME_AUTOR </a:t>
            </a: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FROM AUTOR A </a:t>
            </a: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LEFT JOIN CARTI B</a:t>
            </a: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ON A.NUME_AUTOR=B.AUTOR </a:t>
            </a: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WHERE B.AUTOR IS NULL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ro-MO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ORDER BY NUME_AUTOR</a:t>
            </a:r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9144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SELECT </a:t>
            </a:r>
            <a:r>
              <a:rPr lang="en-US" b="1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select_list</a:t>
            </a:r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FROM table1 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LEFT JOIN table2 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ON </a:t>
            </a:r>
            <a:r>
              <a:rPr lang="en-US" b="1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join_predicate</a:t>
            </a:r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WHERE table2.column_name IS NULL;</a:t>
            </a:r>
            <a:endParaRPr lang="ro-MO" b="1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810000" y="1143000"/>
            <a:ext cx="978408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/>
          <a:srcRect l="23125" t="56667" r="66875" b="25555"/>
          <a:stretch>
            <a:fillRect/>
          </a:stretch>
        </p:blipFill>
        <p:spPr bwMode="auto">
          <a:xfrm>
            <a:off x="8686800" y="2438400"/>
            <a:ext cx="1219200" cy="1295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3" cstate="print"/>
          <a:srcRect l="39458" t="47176" r="46714" b="14809"/>
          <a:stretch>
            <a:fillRect/>
          </a:stretch>
        </p:blipFill>
        <p:spPr bwMode="auto">
          <a:xfrm>
            <a:off x="-2209800" y="3429000"/>
            <a:ext cx="2743200" cy="29718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/>
          <p:nvPr/>
        </p:nvPicPr>
        <p:blipFill>
          <a:blip r:embed="rId4" cstate="print"/>
          <a:srcRect l="39359" t="47023" r="15020" b="21832"/>
          <a:stretch>
            <a:fillRect/>
          </a:stretch>
        </p:blipFill>
        <p:spPr bwMode="auto">
          <a:xfrm>
            <a:off x="8229600" y="3886200"/>
            <a:ext cx="2971800" cy="29718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Down Arrow 12"/>
          <p:cNvSpPr/>
          <p:nvPr/>
        </p:nvSpPr>
        <p:spPr>
          <a:xfrm>
            <a:off x="1288" y="36307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5725" marR="5080" indent="-135572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xfrm>
            <a:off x="381000" y="5137150"/>
            <a:ext cx="213360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F76BDBFB-2B65-4778-999A-E9DE8E189F8F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6477000" y="5137150"/>
            <a:ext cx="2133600" cy="36512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7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" y="762000"/>
            <a:ext cx="8550275" cy="216661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af-ZA" sz="2800" b="1" u="sng" spc="-15" err="1">
                <a:latin typeface="Calibri"/>
                <a:cs typeface="Calibri"/>
              </a:rPr>
              <a:t>Exemplu</a:t>
            </a:r>
            <a:r>
              <a:rPr lang="af-ZA" sz="2800" b="1" u="sng" spc="-15">
                <a:latin typeface="Calibri"/>
                <a:cs typeface="Calibri"/>
              </a:rPr>
              <a:t>  </a:t>
            </a:r>
          </a:p>
          <a:p>
            <a:pPr marR="31750" algn="r">
              <a:lnSpc>
                <a:spcPct val="100000"/>
              </a:lnSpc>
              <a:spcBef>
                <a:spcPts val="5"/>
              </a:spcBef>
            </a:pPr>
            <a:r>
              <a:rPr sz="2800" spc="-5" err="1">
                <a:latin typeface="Calibri"/>
                <a:cs typeface="Calibri"/>
              </a:rPr>
              <a:t>Să</a:t>
            </a:r>
            <a:r>
              <a:rPr sz="2800" spc="-5">
                <a:latin typeface="Calibri"/>
                <a:cs typeface="Calibri"/>
              </a:rPr>
              <a:t> se </a:t>
            </a:r>
            <a:r>
              <a:rPr lang="en-GB" sz="2800" spc="-20" err="1">
                <a:latin typeface="Calibri"/>
                <a:cs typeface="Calibri"/>
              </a:rPr>
              <a:t>introducă</a:t>
            </a:r>
            <a:r>
              <a:rPr sz="2800" spc="-2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un </a:t>
            </a:r>
            <a:r>
              <a:rPr lang="en-GB" sz="2800" spc="-10" err="1">
                <a:latin typeface="Calibri"/>
                <a:cs typeface="Calibri"/>
              </a:rPr>
              <a:t>nou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lang="en-GB" sz="2800" spc="-20" err="1">
                <a:latin typeface="Calibri"/>
                <a:cs typeface="Calibri"/>
              </a:rPr>
              <a:t>oras</a:t>
            </a:r>
            <a:r>
              <a:rPr sz="2800" spc="-20">
                <a:latin typeface="Calibri"/>
                <a:cs typeface="Calibri"/>
              </a:rPr>
              <a:t> </a:t>
            </a:r>
            <a:r>
              <a:rPr lang="en-GB" sz="2800" spc="-10" err="1">
                <a:latin typeface="Calibri"/>
                <a:cs typeface="Calibri"/>
              </a:rPr>
              <a:t>în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spc="-10" err="1">
                <a:latin typeface="Calibri"/>
                <a:cs typeface="Calibri"/>
              </a:rPr>
              <a:t>tabela</a:t>
            </a:r>
            <a:r>
              <a:rPr sz="2800" spc="204">
                <a:latin typeface="Calibri"/>
                <a:cs typeface="Calibri"/>
              </a:rPr>
              <a:t> </a:t>
            </a:r>
            <a:r>
              <a:rPr sz="2800" b="1" spc="-15" err="1">
                <a:solidFill>
                  <a:srgbClr val="FF0000"/>
                </a:solidFill>
                <a:latin typeface="Calibri"/>
                <a:cs typeface="Calibri"/>
              </a:rPr>
              <a:t>Departament</a:t>
            </a:r>
            <a:r>
              <a:rPr sz="2800" spc="-15">
                <a:latin typeface="Calibri"/>
                <a:cs typeface="Calibri"/>
              </a:rPr>
              <a:t>.</a:t>
            </a:r>
            <a:endParaRPr lang="ru-RU" sz="2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INSERT </a:t>
            </a:r>
            <a:r>
              <a:rPr sz="2800" b="1" spc="-25">
                <a:solidFill>
                  <a:srgbClr val="0000FF"/>
                </a:solidFill>
                <a:latin typeface="Calibri"/>
                <a:cs typeface="Calibri"/>
              </a:rPr>
              <a:t>INTO </a:t>
            </a:r>
            <a:r>
              <a:rPr lang="af-ZA" sz="2800" b="1" spc="-15" err="1">
                <a:solidFill>
                  <a:srgbClr val="FF0000"/>
                </a:solidFill>
                <a:latin typeface="Calibri"/>
                <a:cs typeface="Calibri"/>
              </a:rPr>
              <a:t>departament</a:t>
            </a:r>
            <a:r>
              <a:rPr sz="2800" b="1" spc="-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(</a:t>
            </a:r>
            <a:r>
              <a:rPr sz="2800" b="1" spc="-10" err="1">
                <a:latin typeface="Calibri"/>
                <a:cs typeface="Calibri"/>
              </a:rPr>
              <a:t>nr_dept</a:t>
            </a:r>
            <a:r>
              <a:rPr sz="2800" b="1" spc="-10">
                <a:latin typeface="Calibri"/>
                <a:cs typeface="Calibri"/>
              </a:rPr>
              <a:t>, </a:t>
            </a:r>
            <a:r>
              <a:rPr sz="2800" b="1" spc="-15" err="1">
                <a:latin typeface="Calibri"/>
                <a:cs typeface="Calibri"/>
              </a:rPr>
              <a:t>denumire</a:t>
            </a:r>
            <a:r>
              <a:rPr sz="2800" b="1" spc="-15">
                <a:latin typeface="Calibri"/>
                <a:cs typeface="Calibri"/>
              </a:rPr>
              <a:t>,</a:t>
            </a:r>
            <a:r>
              <a:rPr sz="2800" b="1" spc="245">
                <a:latin typeface="Calibri"/>
                <a:cs typeface="Calibri"/>
              </a:rPr>
              <a:t> </a:t>
            </a:r>
            <a:r>
              <a:rPr sz="2800" b="1" spc="-15" err="1">
                <a:latin typeface="Calibri"/>
                <a:cs typeface="Calibri"/>
              </a:rPr>
              <a:t>localitate</a:t>
            </a:r>
            <a:r>
              <a:rPr sz="2800" b="1" spc="-15">
                <a:latin typeface="Calibri"/>
                <a:cs typeface="Calibri"/>
              </a:rPr>
              <a:t>)</a:t>
            </a:r>
            <a:endParaRPr sz="2800" b="1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45">
                <a:solidFill>
                  <a:srgbClr val="0000FF"/>
                </a:solidFill>
                <a:latin typeface="Calibri"/>
                <a:cs typeface="Calibri"/>
              </a:rPr>
              <a:t>VALUES</a:t>
            </a:r>
            <a:r>
              <a:rPr sz="2800" b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(50,'FINANCIAR','</a:t>
            </a:r>
            <a:r>
              <a:rPr lang="en-US" sz="2800" b="1" spc="-10">
                <a:latin typeface="Calibri"/>
                <a:cs typeface="Calibri"/>
              </a:rPr>
              <a:t>Hincesti</a:t>
            </a:r>
            <a:r>
              <a:rPr sz="2800" b="1" spc="-10">
                <a:latin typeface="Calibri"/>
                <a:cs typeface="Calibri"/>
              </a:rPr>
              <a:t>');</a:t>
            </a:r>
            <a:endParaRPr lang="en-US" sz="2800" b="1" spc="-1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lang="en-US" sz="2800" b="1" i="1" spc="-10">
                <a:latin typeface="Calibri"/>
                <a:cs typeface="Calibri"/>
              </a:rPr>
              <a:t>Se </a:t>
            </a:r>
            <a:r>
              <a:rPr lang="en-US" sz="2800" b="1" i="1" spc="-10" err="1">
                <a:latin typeface="Calibri"/>
                <a:cs typeface="Calibri"/>
              </a:rPr>
              <a:t>poate</a:t>
            </a:r>
            <a:r>
              <a:rPr lang="en-US" sz="2800" b="1" i="1" spc="-10">
                <a:latin typeface="Calibri"/>
                <a:cs typeface="Calibri"/>
              </a:rPr>
              <a:t> de </a:t>
            </a:r>
            <a:r>
              <a:rPr lang="en-US" sz="2800" b="1" i="1" spc="-10" err="1">
                <a:latin typeface="Calibri"/>
                <a:cs typeface="Calibri"/>
              </a:rPr>
              <a:t>lucrat</a:t>
            </a:r>
            <a:r>
              <a:rPr lang="en-US" sz="2800" b="1" i="1" spc="-10">
                <a:latin typeface="Calibri"/>
                <a:cs typeface="Calibri"/>
              </a:rPr>
              <a:t> </a:t>
            </a:r>
            <a:r>
              <a:rPr lang="en-US" sz="2800" b="1" i="1" spc="-10" err="1">
                <a:latin typeface="Calibri"/>
                <a:cs typeface="Calibri"/>
              </a:rPr>
              <a:t>si</a:t>
            </a:r>
            <a:r>
              <a:rPr lang="en-US" sz="2800" b="1" i="1" spc="-10">
                <a:latin typeface="Calibri"/>
                <a:cs typeface="Calibri"/>
              </a:rPr>
              <a:t> cu tabelele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l="39458" t="47176" r="46714" b="14809"/>
          <a:stretch>
            <a:fillRect/>
          </a:stretch>
        </p:blipFill>
        <p:spPr bwMode="auto">
          <a:xfrm>
            <a:off x="533400" y="3733800"/>
            <a:ext cx="27432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3" cstate="print"/>
          <a:srcRect l="39359" t="47023" r="15020" b="21832"/>
          <a:stretch>
            <a:fillRect/>
          </a:stretch>
        </p:blipFill>
        <p:spPr bwMode="auto">
          <a:xfrm>
            <a:off x="4056668" y="3733800"/>
            <a:ext cx="4724400" cy="28194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762000" y="3048000"/>
            <a:ext cx="7404734" cy="69659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45" normalizeH="0" baseline="0" noProof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Autor</a:t>
            </a:r>
            <a:r>
              <a:rPr kumimoji="0" lang="en-US" sz="4400" b="1" i="0" u="none" strike="noStrike" kern="1200" cap="none" spc="-45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                </a:t>
            </a:r>
            <a:r>
              <a:rPr kumimoji="0" lang="en-US" sz="4400" b="1" i="0" u="none" strike="noStrike" kern="1200" cap="none" spc="-45" normalizeH="0" baseline="0" noProof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Carti</a:t>
            </a:r>
            <a:endParaRPr kumimoji="0" lang="en-US" sz="4400" b="1" i="0" u="none" strike="noStrike" kern="1200" cap="none" spc="-2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1" name="Down Arrow 10"/>
          <p:cNvSpPr/>
          <p:nvPr/>
        </p:nvSpPr>
        <p:spPr>
          <a:xfrm rot="19531425">
            <a:off x="188903" y="2838749"/>
            <a:ext cx="304800" cy="76200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57200" y="0"/>
            <a:ext cx="457200" cy="8382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4001" y="461899"/>
            <a:ext cx="3017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>
                <a:solidFill>
                  <a:srgbClr val="FF0000"/>
                </a:solidFill>
                <a:latin typeface="Calibri"/>
                <a:cs typeface="Calibri"/>
              </a:rPr>
              <a:t>Limbajul</a:t>
            </a:r>
            <a:r>
              <a:rPr b="1" spc="-7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5">
                <a:solidFill>
                  <a:srgbClr val="FF0000"/>
                </a:solidFill>
                <a:latin typeface="Calibri"/>
                <a:cs typeface="Calibri"/>
              </a:rPr>
              <a:t>SQL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6903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4555" indent="-356870">
              <a:lnSpc>
                <a:spcPct val="100000"/>
              </a:lnSpc>
              <a:buAutoNum type="arabicPeriod"/>
              <a:tabLst>
                <a:tab pos="885190" algn="l"/>
              </a:tabLst>
            </a:pPr>
            <a:r>
              <a:rPr spc="-5" err="1"/>
              <a:t>Limbajul</a:t>
            </a:r>
            <a:r>
              <a:rPr spc="-5"/>
              <a:t> de </a:t>
            </a:r>
            <a:r>
              <a:rPr spc="-15"/>
              <a:t>manipulare </a:t>
            </a:r>
            <a:r>
              <a:rPr spc="-5"/>
              <a:t>al </a:t>
            </a:r>
            <a:r>
              <a:rPr spc="-15"/>
              <a:t>datelor</a:t>
            </a:r>
            <a:r>
              <a:rPr spc="105"/>
              <a:t> </a:t>
            </a:r>
            <a:r>
              <a:rPr spc="-5"/>
              <a:t>(LMD)</a:t>
            </a: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20">
                <a:latin typeface="Calibri"/>
                <a:cs typeface="Calibri"/>
              </a:rPr>
              <a:t>Adăugare </a:t>
            </a:r>
            <a:r>
              <a:rPr sz="2800" b="1" spc="-5">
                <a:latin typeface="Calibri"/>
                <a:cs typeface="Calibri"/>
              </a:rPr>
              <a:t>o nouă</a:t>
            </a:r>
            <a:r>
              <a:rPr sz="2800" b="1" spc="60">
                <a:latin typeface="Calibri"/>
                <a:cs typeface="Calibri"/>
              </a:rPr>
              <a:t> </a:t>
            </a:r>
            <a:r>
              <a:rPr sz="2800" b="1" spc="-20">
                <a:latin typeface="Calibri"/>
                <a:cs typeface="Calibri"/>
              </a:rPr>
              <a:t>înregistrare</a:t>
            </a:r>
            <a:endParaRPr sz="280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10">
                <a:latin typeface="Calibri"/>
                <a:cs typeface="Calibri"/>
              </a:rPr>
              <a:t>Actualizarea </a:t>
            </a:r>
            <a:r>
              <a:rPr sz="2800" b="1" spc="-15">
                <a:latin typeface="Calibri"/>
                <a:cs typeface="Calibri"/>
              </a:rPr>
              <a:t>datelor </a:t>
            </a:r>
            <a:r>
              <a:rPr sz="2800" b="1" spc="-10">
                <a:latin typeface="Calibri"/>
                <a:cs typeface="Calibri"/>
              </a:rPr>
              <a:t>dintr-o</a:t>
            </a:r>
            <a:r>
              <a:rPr sz="2800" b="1" spc="80"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tabelă</a:t>
            </a:r>
            <a:endParaRPr sz="280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25">
                <a:latin typeface="Calibri"/>
                <a:cs typeface="Calibri"/>
              </a:rPr>
              <a:t>Ştergerea </a:t>
            </a:r>
            <a:r>
              <a:rPr sz="2800" b="1" spc="-5">
                <a:latin typeface="Calibri"/>
                <a:cs typeface="Calibri"/>
              </a:rPr>
              <a:t>tuplurilor </a:t>
            </a:r>
            <a:r>
              <a:rPr sz="2800" b="1" spc="-10" err="1">
                <a:latin typeface="Calibri"/>
                <a:cs typeface="Calibri"/>
              </a:rPr>
              <a:t>dintr</a:t>
            </a:r>
            <a:r>
              <a:rPr sz="2800" b="1" spc="-10">
                <a:latin typeface="Calibri"/>
                <a:cs typeface="Calibri"/>
              </a:rPr>
              <a:t>-o</a:t>
            </a:r>
            <a:r>
              <a:rPr sz="2800" b="1" spc="125">
                <a:latin typeface="Calibri"/>
                <a:cs typeface="Calibri"/>
              </a:rPr>
              <a:t> </a:t>
            </a:r>
            <a:r>
              <a:rPr sz="2800" b="1" spc="-10" err="1">
                <a:latin typeface="Calibri"/>
                <a:cs typeface="Calibri"/>
              </a:rPr>
              <a:t>tabelă</a:t>
            </a:r>
            <a:endParaRPr lang="ro-MO" sz="2800" b="1" spc="-1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lang="ro-MO" b="1" spc="-10">
                <a:latin typeface="Calibri"/>
                <a:cs typeface="Calibri"/>
              </a:rPr>
              <a:t>UNION, INTERSEPT, EXEPT</a:t>
            </a:r>
            <a:endParaRPr lang="en-US" sz="2800" b="1" spc="-10"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lang="en-US" b="1" spc="-10" err="1">
                <a:solidFill>
                  <a:srgbClr val="FF0000"/>
                </a:solidFill>
                <a:latin typeface="Calibri"/>
                <a:cs typeface="Calibri"/>
              </a:rPr>
              <a:t>Asocieri</a:t>
            </a: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 ale </a:t>
            </a:r>
            <a:r>
              <a:rPr lang="en-US" b="1" spc="-10" err="1">
                <a:solidFill>
                  <a:srgbClr val="FF0000"/>
                </a:solidFill>
                <a:latin typeface="Calibri"/>
                <a:cs typeface="Calibri"/>
              </a:rPr>
              <a:t>tabelelor</a:t>
            </a: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10" err="1">
                <a:solidFill>
                  <a:srgbClr val="FF0000"/>
                </a:solidFill>
                <a:latin typeface="Calibri"/>
                <a:cs typeface="Calibri"/>
              </a:rPr>
              <a:t>unei</a:t>
            </a: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 BD, </a:t>
            </a:r>
            <a:r>
              <a:rPr lang="en-US" b="1" spc="-10">
                <a:solidFill>
                  <a:srgbClr val="3333FF"/>
                </a:solidFill>
                <a:latin typeface="Calibri"/>
                <a:cs typeface="Calibri"/>
              </a:rPr>
              <a:t>JOIN</a:t>
            </a:r>
            <a:endParaRPr sz="2800">
              <a:solidFill>
                <a:srgbClr val="3333FF"/>
              </a:solidFill>
              <a:latin typeface="Calibri"/>
              <a:cs typeface="Calibri"/>
            </a:endParaRPr>
          </a:p>
          <a:p>
            <a:pPr marL="1733550" lvl="1" indent="-634365">
              <a:lnSpc>
                <a:spcPct val="100000"/>
              </a:lnSpc>
              <a:buAutoNum type="arabicPeriod"/>
              <a:tabLst>
                <a:tab pos="1734185" algn="l"/>
              </a:tabLst>
            </a:pPr>
            <a:r>
              <a:rPr sz="2800" b="1" spc="-5">
                <a:latin typeface="Calibri"/>
                <a:cs typeface="Calibri"/>
              </a:rPr>
              <a:t>Instrucţiunea</a:t>
            </a:r>
            <a:r>
              <a:rPr sz="2800" b="1" spc="20">
                <a:latin typeface="Calibri"/>
                <a:cs typeface="Calibri"/>
              </a:rPr>
              <a:t> </a:t>
            </a:r>
            <a:r>
              <a:rPr sz="2800" b="1" spc="-20">
                <a:latin typeface="Calibri"/>
                <a:cs typeface="Calibri"/>
              </a:rPr>
              <a:t>Merge</a:t>
            </a:r>
            <a:endParaRPr sz="2800">
              <a:latin typeface="Calibri"/>
              <a:cs typeface="Calibri"/>
            </a:endParaRPr>
          </a:p>
          <a:p>
            <a:pPr marL="884555" indent="-356870">
              <a:lnSpc>
                <a:spcPct val="100000"/>
              </a:lnSpc>
              <a:buAutoNum type="arabicPeriod"/>
              <a:tabLst>
                <a:tab pos="885190" algn="l"/>
              </a:tabLst>
            </a:pPr>
            <a:r>
              <a:t>Limbajul </a:t>
            </a:r>
            <a:r>
              <a:rPr spc="-5"/>
              <a:t>de </a:t>
            </a:r>
            <a:r>
              <a:rPr spc="-15"/>
              <a:t>control </a:t>
            </a:r>
            <a:r>
              <a:rPr spc="-5"/>
              <a:t>al </a:t>
            </a:r>
            <a:r>
              <a:rPr spc="-15"/>
              <a:t>datelor </a:t>
            </a:r>
            <a:r>
              <a:rPr spc="-10"/>
              <a:t>(LCD).</a:t>
            </a:r>
            <a:r>
              <a:rPr spc="55"/>
              <a:t> </a:t>
            </a:r>
            <a:r>
              <a:rPr spc="-25"/>
              <a:t>Tranzacţii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040A6C9B-344E-4734-AAFD-BD1F8014649C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0000"/>
                </a:solidFill>
              </a:rPr>
              <a:t>LIMBAJUL SQL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AD4AB7EA-BBC3-45B7-8105-14837C87613B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324600"/>
            <a:ext cx="2133600" cy="365125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71</a:t>
            </a:fld>
            <a:endParaRPr lang="en-US"/>
          </a:p>
        </p:txBody>
      </p:sp>
      <p:sp>
        <p:nvSpPr>
          <p:cNvPr id="6" name="object 4"/>
          <p:cNvSpPr/>
          <p:nvPr/>
        </p:nvSpPr>
        <p:spPr>
          <a:xfrm>
            <a:off x="1008571" y="1231671"/>
            <a:ext cx="2070049" cy="2315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6196855" y="1163658"/>
            <a:ext cx="2131858" cy="2383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1600200" y="3733800"/>
            <a:ext cx="5432755" cy="2187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</a:t>
            </a:r>
            <a:endParaRPr sz="4000" b="1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72</a:t>
            </a:fld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304800" y="4953000"/>
            <a:ext cx="8610600" cy="148951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O" sz="2400" b="1" i="0" u="none" strike="noStrike" kern="1200" cap="none" spc="-15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Asocieri, </a:t>
            </a:r>
            <a:r>
              <a:rPr kumimoji="0" lang="ro-MO" sz="2400" b="1" i="0" u="none" strike="noStrike" kern="1200" cap="none" spc="-15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JOIN</a:t>
            </a:r>
            <a:r>
              <a:rPr kumimoji="0" lang="ro-MO" sz="2400" b="1" i="0" u="none" strike="noStrike" kern="1200" cap="none" spc="-15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-urile se aplică minimum</a:t>
            </a:r>
            <a:r>
              <a:rPr kumimoji="0" lang="ro-MO" sz="2400" b="1" i="0" u="none" strike="noStrike" kern="1200" cap="none" spc="-15" normalizeH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asupra a 2 tabele  R si S, care au in structura lor un atribut comun, denumit atribut de asociere si generează o nouă tabelă T co o structură complexă formată implicit din multimea atributelor tabelelor sursă/componente.</a:t>
            </a:r>
            <a:endParaRPr kumimoji="0" lang="ro-MO" sz="2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7106" name="Picture 2" descr="mysql jo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0"/>
            <a:ext cx="8305800" cy="5086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</a:t>
            </a:r>
            <a:endParaRPr sz="4000" b="1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73</a:t>
            </a:fld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304800" y="762000"/>
            <a:ext cx="8610600" cy="5531643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O" sz="3200" b="1" i="0" u="none" strike="noStrike" kern="1200" cap="none" spc="-15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Operatorul de Asociere </a:t>
            </a:r>
            <a:r>
              <a:rPr kumimoji="0" lang="ro-MO" sz="3200" b="1" i="0" u="none" strike="noStrike" kern="1200" cap="none" spc="-15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JOIN</a:t>
            </a:r>
            <a:r>
              <a:rPr kumimoji="0" lang="ro-MO" sz="3200" b="1" i="0" u="none" strike="noStrike" kern="1200" cap="none" spc="-15" normalizeH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o-MO" sz="3200" b="1" i="0" u="none" strike="noStrike" kern="1200" cap="none" spc="-15" normalizeH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utilizează în comanda SELECT, atunci cind sursa de date se prezintă prin mai multe tabele.</a:t>
            </a:r>
          </a:p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MO" sz="3200" b="1" spc="-15" baseline="0">
                <a:solidFill>
                  <a:srgbClr val="3333FF"/>
                </a:solidFill>
                <a:latin typeface="+mj-lt"/>
                <a:ea typeface="+mj-ea"/>
                <a:cs typeface="+mj-cs"/>
              </a:rPr>
              <a:t>SELECT</a:t>
            </a:r>
            <a:r>
              <a:rPr lang="ro-MO" sz="3200" b="1" spc="-15">
                <a:solidFill>
                  <a:srgbClr val="3333FF"/>
                </a:solidFill>
                <a:latin typeface="+mj-lt"/>
                <a:ea typeface="+mj-ea"/>
                <a:cs typeface="+mj-cs"/>
              </a:rPr>
              <a:t> lista</a:t>
            </a:r>
          </a:p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MO" sz="3200" b="1" spc="-15" noProof="0">
                <a:solidFill>
                  <a:srgbClr val="3333FF"/>
                </a:solidFill>
                <a:latin typeface="+mj-lt"/>
                <a:ea typeface="+mj-ea"/>
                <a:cs typeface="+mj-cs"/>
              </a:rPr>
              <a:t>FROM SALARIU A, DEPARTAMENT B</a:t>
            </a:r>
          </a:p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O" sz="3200" b="1" i="0" u="none" strike="noStrike" kern="1200" cap="none" spc="-15" normalizeH="0" baseline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Operatorii</a:t>
            </a:r>
            <a:r>
              <a:rPr kumimoji="0" lang="ro-MO" sz="3200" b="1" i="0" u="none" strike="noStrike" kern="1200" cap="none" spc="-15" normalizeH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traditionali de asociere sunt:</a:t>
            </a:r>
          </a:p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MO" sz="3200" b="1" spc="-15" baseline="0" noProof="0">
                <a:solidFill>
                  <a:srgbClr val="3333FF"/>
                </a:solidFill>
                <a:latin typeface="+mj-lt"/>
                <a:ea typeface="+mj-ea"/>
                <a:cs typeface="+mj-cs"/>
              </a:rPr>
              <a:t>INNE</a:t>
            </a:r>
            <a:r>
              <a:rPr lang="ro-MO" sz="3200" b="1" spc="-15">
                <a:solidFill>
                  <a:srgbClr val="3333FF"/>
                </a:solidFill>
                <a:latin typeface="+mj-lt"/>
                <a:ea typeface="+mj-ea"/>
                <a:cs typeface="+mj-cs"/>
              </a:rPr>
              <a:t>R JOIN</a:t>
            </a:r>
          </a:p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O" sz="3200" b="1" i="0" u="none" strike="noStrike" kern="1200" cap="none" spc="-15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</a:t>
            </a:r>
            <a:r>
              <a:rPr kumimoji="0" lang="ro-MO" sz="3200" b="1" i="0" u="none" strike="noStrike" kern="1200" cap="none" spc="-15" normalizeH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JOIN</a:t>
            </a:r>
          </a:p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MO" sz="3200" b="1" spc="-15" baseline="0">
                <a:solidFill>
                  <a:srgbClr val="3333FF"/>
                </a:solidFill>
                <a:latin typeface="+mj-lt"/>
                <a:ea typeface="+mj-ea"/>
                <a:cs typeface="+mj-cs"/>
              </a:rPr>
              <a:t>RIGHT</a:t>
            </a:r>
            <a:r>
              <a:rPr lang="ro-MO" sz="3200" b="1" spc="-15">
                <a:solidFill>
                  <a:srgbClr val="3333FF"/>
                </a:solidFill>
                <a:latin typeface="+mj-lt"/>
                <a:ea typeface="+mj-ea"/>
                <a:cs typeface="+mj-cs"/>
              </a:rPr>
              <a:t> JOIN</a:t>
            </a:r>
          </a:p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O" sz="3200" b="1" i="0" u="none" strike="noStrike" kern="1200" cap="none" spc="-15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OUTER</a:t>
            </a:r>
            <a:r>
              <a:rPr kumimoji="0" lang="ro-MO" sz="3200" b="1" i="0" u="none" strike="noStrike" kern="1200" cap="none" spc="-15" normalizeH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JOIN</a:t>
            </a:r>
          </a:p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MO" sz="3200" b="1" spc="-15" baseline="0">
                <a:solidFill>
                  <a:srgbClr val="3333FF"/>
                </a:solidFill>
                <a:latin typeface="+mj-lt"/>
                <a:ea typeface="+mj-ea"/>
                <a:cs typeface="+mj-cs"/>
              </a:rPr>
              <a:t>FULL</a:t>
            </a:r>
            <a:r>
              <a:rPr lang="ro-MO" sz="3200" b="1" spc="-15">
                <a:solidFill>
                  <a:srgbClr val="3333FF"/>
                </a:solidFill>
                <a:latin typeface="+mj-lt"/>
                <a:ea typeface="+mj-ea"/>
                <a:cs typeface="+mj-cs"/>
              </a:rPr>
              <a:t> JOIN, CROSS JOIN, NATURAL JOIN</a:t>
            </a:r>
            <a:endParaRPr kumimoji="0" lang="ro-MO" sz="3200" b="1" i="0" u="none" strike="noStrike" kern="1200" cap="none" spc="0" normalizeH="0" baseline="0" noProof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</a:t>
            </a:r>
            <a:endParaRPr sz="4000" b="1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74</a:t>
            </a:fld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152400" y="333254"/>
            <a:ext cx="8610600" cy="1009892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O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Sintaxa:</a:t>
            </a:r>
          </a:p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MO" sz="3200" b="1" i="0" u="none" strike="noStrike" kern="1200" cap="none" spc="0" normalizeH="0" baseline="0" noProof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52400" y="838200"/>
            <a:ext cx="7010400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ro-MO" sz="3200" b="1">
                <a:solidFill>
                  <a:srgbClr val="3333FF"/>
                </a:solidFill>
              </a:rPr>
              <a:t>SELECT</a:t>
            </a:r>
            <a:r>
              <a:rPr lang="ro-MO" sz="3200"/>
              <a:t> </a:t>
            </a:r>
            <a:r>
              <a:rPr lang="en-US" sz="3200"/>
              <a:t>&lt;</a:t>
            </a:r>
            <a:r>
              <a:rPr lang="en-US" sz="3200" err="1"/>
              <a:t>lista</a:t>
            </a:r>
            <a:r>
              <a:rPr lang="en-US" sz="3200"/>
              <a:t>&gt;</a:t>
            </a:r>
          </a:p>
          <a:p>
            <a:r>
              <a:rPr lang="en-US" sz="3200" b="1">
                <a:solidFill>
                  <a:srgbClr val="3333FF"/>
                </a:solidFill>
              </a:rPr>
              <a:t>FROM</a:t>
            </a:r>
            <a:r>
              <a:rPr lang="en-US" sz="3200"/>
              <a:t> &lt;</a:t>
            </a:r>
            <a:r>
              <a:rPr lang="en-US" sz="3200" err="1"/>
              <a:t>lista</a:t>
            </a:r>
            <a:r>
              <a:rPr lang="en-US" sz="3200"/>
              <a:t> </a:t>
            </a:r>
            <a:r>
              <a:rPr lang="en-US" sz="3200" err="1"/>
              <a:t>tabel</a:t>
            </a:r>
            <a:r>
              <a:rPr lang="en-US" sz="3200"/>
              <a:t>&gt;</a:t>
            </a:r>
          </a:p>
          <a:p>
            <a:r>
              <a:rPr lang="en-US" sz="3200"/>
              <a:t>[</a:t>
            </a:r>
            <a:r>
              <a:rPr lang="en-US" sz="3200" err="1"/>
              <a:t>cuvint</a:t>
            </a:r>
            <a:r>
              <a:rPr lang="en-US" sz="3200"/>
              <a:t> </a:t>
            </a:r>
            <a:r>
              <a:rPr lang="en-US" sz="3200" err="1"/>
              <a:t>cheie</a:t>
            </a:r>
            <a:r>
              <a:rPr lang="en-US" sz="3200"/>
              <a:t>] </a:t>
            </a:r>
            <a:r>
              <a:rPr lang="en-US" sz="3200" b="1">
                <a:solidFill>
                  <a:srgbClr val="3333FF"/>
                </a:solidFill>
              </a:rPr>
              <a:t>JOIN</a:t>
            </a:r>
            <a:r>
              <a:rPr lang="en-US" sz="3200"/>
              <a:t> &lt;</a:t>
            </a:r>
            <a:r>
              <a:rPr lang="en-US" sz="3200" err="1"/>
              <a:t>nume</a:t>
            </a:r>
            <a:r>
              <a:rPr lang="en-US" sz="3200"/>
              <a:t> </a:t>
            </a:r>
            <a:r>
              <a:rPr lang="en-US" sz="3200" err="1"/>
              <a:t>tabel</a:t>
            </a:r>
            <a:r>
              <a:rPr lang="en-US" sz="3200"/>
              <a:t>&gt;</a:t>
            </a:r>
          </a:p>
          <a:p>
            <a:r>
              <a:rPr lang="en-US" sz="3200" b="1">
                <a:solidFill>
                  <a:srgbClr val="FF0000"/>
                </a:solidFill>
              </a:rPr>
              <a:t>ON &lt;</a:t>
            </a:r>
            <a:r>
              <a:rPr lang="en-US" sz="3200" b="1" err="1">
                <a:solidFill>
                  <a:srgbClr val="FF0000"/>
                </a:solidFill>
              </a:rPr>
              <a:t>criteriu</a:t>
            </a:r>
            <a:r>
              <a:rPr lang="en-US" sz="3200" b="1">
                <a:solidFill>
                  <a:srgbClr val="FF0000"/>
                </a:solidFill>
              </a:rPr>
              <a:t> de </a:t>
            </a:r>
            <a:r>
              <a:rPr lang="en-US" sz="3200" b="1" err="1">
                <a:solidFill>
                  <a:srgbClr val="FF0000"/>
                </a:solidFill>
              </a:rPr>
              <a:t>asociere</a:t>
            </a:r>
            <a:r>
              <a:rPr lang="en-US" sz="3200" b="1">
                <a:solidFill>
                  <a:srgbClr val="FF0000"/>
                </a:solidFill>
              </a:rPr>
              <a:t>&gt; USING &lt;clause&gt;</a:t>
            </a:r>
          </a:p>
          <a:p>
            <a:r>
              <a:rPr lang="en-US" sz="3200"/>
              <a:t>[</a:t>
            </a:r>
            <a:r>
              <a:rPr lang="en-US" sz="3200" err="1"/>
              <a:t>Criteriu</a:t>
            </a:r>
            <a:r>
              <a:rPr lang="en-US" sz="3200"/>
              <a:t> de </a:t>
            </a:r>
            <a:r>
              <a:rPr lang="en-US" sz="3200" err="1"/>
              <a:t>selectie</a:t>
            </a:r>
            <a:r>
              <a:rPr lang="en-US" sz="3200"/>
              <a:t> </a:t>
            </a:r>
            <a:r>
              <a:rPr lang="en-US" sz="3200" b="1">
                <a:solidFill>
                  <a:srgbClr val="3333FF"/>
                </a:solidFill>
              </a:rPr>
              <a:t>WHERE</a:t>
            </a:r>
            <a:r>
              <a:rPr lang="en-US" sz="3200"/>
              <a:t> &lt;</a:t>
            </a:r>
            <a:r>
              <a:rPr lang="en-US" sz="3200" err="1"/>
              <a:t>expr</a:t>
            </a:r>
            <a:r>
              <a:rPr lang="en-US" sz="3200"/>
              <a:t>&gt;]</a:t>
            </a:r>
          </a:p>
          <a:p>
            <a:r>
              <a:rPr lang="en-US" sz="3200"/>
              <a:t>[</a:t>
            </a:r>
            <a:r>
              <a:rPr lang="en-US" sz="3200" b="1">
                <a:solidFill>
                  <a:srgbClr val="3333FF"/>
                </a:solidFill>
              </a:rPr>
              <a:t>ORDER BY </a:t>
            </a:r>
            <a:r>
              <a:rPr lang="en-US" sz="3200"/>
              <a:t>&lt;</a:t>
            </a:r>
            <a:r>
              <a:rPr lang="en-US" sz="3200" err="1"/>
              <a:t>lista</a:t>
            </a:r>
            <a:r>
              <a:rPr lang="en-US" sz="3200"/>
              <a:t> </a:t>
            </a:r>
            <a:r>
              <a:rPr lang="en-US" sz="3200" err="1"/>
              <a:t>cimpuri</a:t>
            </a:r>
            <a:r>
              <a:rPr lang="en-US" sz="3200"/>
              <a:t>&gt;</a:t>
            </a:r>
            <a:endParaRPr sz="3200"/>
          </a:p>
        </p:txBody>
      </p:sp>
      <p:sp>
        <p:nvSpPr>
          <p:cNvPr id="9" name="Rectangle 8"/>
          <p:cNvSpPr/>
          <p:nvPr/>
        </p:nvSpPr>
        <p:spPr>
          <a:xfrm>
            <a:off x="7162800" y="762000"/>
            <a:ext cx="2133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err="1">
                <a:solidFill>
                  <a:srgbClr val="FF0000"/>
                </a:solidFill>
              </a:rPr>
              <a:t>Cuvint</a:t>
            </a:r>
            <a:r>
              <a:rPr lang="en-US" sz="2400" b="1" u="sng">
                <a:solidFill>
                  <a:srgbClr val="FF0000"/>
                </a:solidFill>
              </a:rPr>
              <a:t> </a:t>
            </a:r>
            <a:r>
              <a:rPr lang="en-US" sz="2400" b="1" u="sng" err="1">
                <a:solidFill>
                  <a:srgbClr val="FF0000"/>
                </a:solidFill>
              </a:rPr>
              <a:t>cheie</a:t>
            </a:r>
            <a:endParaRPr lang="en-US" sz="2400" b="1" u="sng" spc="-15">
              <a:solidFill>
                <a:srgbClr val="FF0000"/>
              </a:solidFill>
            </a:endParaRPr>
          </a:p>
          <a:p>
            <a:r>
              <a:rPr lang="ro-MO" sz="2400" b="1" spc="-15">
                <a:solidFill>
                  <a:srgbClr val="3333FF"/>
                </a:solidFill>
              </a:rPr>
              <a:t>INNER</a:t>
            </a:r>
          </a:p>
          <a:p>
            <a:r>
              <a:rPr lang="ro-MO" sz="2400" b="1" spc="-15">
                <a:solidFill>
                  <a:srgbClr val="3333FF"/>
                </a:solidFill>
              </a:rPr>
              <a:t>LEFT</a:t>
            </a:r>
          </a:p>
          <a:p>
            <a:r>
              <a:rPr lang="ro-MO" sz="2400" b="1" spc="-15">
                <a:solidFill>
                  <a:srgbClr val="3333FF"/>
                </a:solidFill>
              </a:rPr>
              <a:t>RIGHT</a:t>
            </a:r>
          </a:p>
          <a:p>
            <a:r>
              <a:rPr lang="ro-MO" sz="2400" b="1" spc="-15">
                <a:solidFill>
                  <a:srgbClr val="3333FF"/>
                </a:solidFill>
              </a:rPr>
              <a:t>OUTER</a:t>
            </a:r>
          </a:p>
          <a:p>
            <a:r>
              <a:rPr lang="ro-MO" sz="2400" b="1" spc="-15">
                <a:solidFill>
                  <a:srgbClr val="3333FF"/>
                </a:solidFill>
              </a:rPr>
              <a:t>FULL</a:t>
            </a:r>
          </a:p>
          <a:p>
            <a:r>
              <a:rPr lang="ro-MO" sz="2400" b="1" spc="-15">
                <a:solidFill>
                  <a:srgbClr val="3333FF"/>
                </a:solidFill>
              </a:rPr>
              <a:t>CROSS</a:t>
            </a:r>
          </a:p>
          <a:p>
            <a:r>
              <a:rPr lang="ro-MO" sz="2400" b="1" spc="-15">
                <a:solidFill>
                  <a:srgbClr val="3333FF"/>
                </a:solidFill>
              </a:rPr>
              <a:t>NATURAL</a:t>
            </a:r>
            <a:endParaRPr lang="en-US" sz="2400" b="1"/>
          </a:p>
        </p:txBody>
      </p:sp>
      <p:sp>
        <p:nvSpPr>
          <p:cNvPr id="10" name="Oval 9"/>
          <p:cNvSpPr/>
          <p:nvPr/>
        </p:nvSpPr>
        <p:spPr>
          <a:xfrm>
            <a:off x="3352800" y="1295400"/>
            <a:ext cx="457200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5638800" y="1828800"/>
            <a:ext cx="457200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228600" y="3733800"/>
            <a:ext cx="87630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Exista</a:t>
            </a:r>
            <a:r>
              <a:rPr kumimoji="0" lang="en-US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2 </a:t>
            </a: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abord</a:t>
            </a:r>
            <a:r>
              <a:rPr kumimoji="0" lang="ro-MO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ări în explicarea cum lucrează</a:t>
            </a:r>
            <a:r>
              <a:rPr kumimoji="0" lang="ro-MO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JOIN</a:t>
            </a:r>
            <a:endParaRPr kumimoji="0" lang="en-US" sz="600" b="1" i="0" u="none" strike="noStrike" cap="none" normalizeH="0" baseline="0">
              <a:ln>
                <a:noFill/>
              </a:ln>
              <a:solidFill>
                <a:srgbClr val="3333FF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MO" sz="2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Prin teoria multimilor</a:t>
            </a:r>
            <a:endParaRPr kumimoji="0" lang="en-US" sz="6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MO" sz="2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Prin intemediul diagramelor</a:t>
            </a: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o-MO" sz="2600" b="1">
                <a:latin typeface="Calibri" pitchFamily="34" charset="0"/>
                <a:cs typeface="Times New Roman" pitchFamily="18" charset="0"/>
              </a:rPr>
              <a:t>Dacă numele coloanelor sunt aceleași </a:t>
            </a:r>
            <a:r>
              <a:rPr lang="ro-MO" sz="2600" b="1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în ambele tabele pentru care utilizăm Asocierea JOIN, </a:t>
            </a:r>
            <a:r>
              <a:rPr lang="ro-MO" sz="2600" b="1">
                <a:solidFill>
                  <a:srgbClr val="00B050"/>
                </a:solidFill>
                <a:latin typeface="Calibri" pitchFamily="34" charset="0"/>
                <a:cs typeface="Times New Roman" pitchFamily="18" charset="0"/>
              </a:rPr>
              <a:t>atunci in loc de ON </a:t>
            </a:r>
            <a:r>
              <a:rPr lang="en-US" sz="2600" b="1">
                <a:solidFill>
                  <a:srgbClr val="00B050"/>
                </a:solidFill>
                <a:latin typeface="Calibri" pitchFamily="34" charset="0"/>
                <a:cs typeface="Times New Roman" pitchFamily="18" charset="0"/>
              </a:rPr>
              <a:t>&lt;</a:t>
            </a:r>
            <a:r>
              <a:rPr lang="en-US" sz="2600" b="1" err="1">
                <a:solidFill>
                  <a:srgbClr val="00B050"/>
                </a:solidFill>
                <a:latin typeface="Calibri" pitchFamily="34" charset="0"/>
                <a:cs typeface="Times New Roman" pitchFamily="18" charset="0"/>
              </a:rPr>
              <a:t>conditie</a:t>
            </a:r>
            <a:r>
              <a:rPr lang="en-US" sz="2600" b="1">
                <a:solidFill>
                  <a:srgbClr val="00B050"/>
                </a:solidFill>
                <a:latin typeface="Calibri" pitchFamily="34" charset="0"/>
                <a:cs typeface="Times New Roman" pitchFamily="18" charset="0"/>
              </a:rPr>
              <a:t>&gt; </a:t>
            </a:r>
            <a:r>
              <a:rPr lang="en-US" sz="2600" b="1" err="1">
                <a:solidFill>
                  <a:srgbClr val="00B050"/>
                </a:solidFill>
                <a:latin typeface="Calibri" pitchFamily="34" charset="0"/>
                <a:cs typeface="Times New Roman" pitchFamily="18" charset="0"/>
              </a:rPr>
              <a:t>utilizam</a:t>
            </a:r>
            <a:r>
              <a:rPr lang="en-US" sz="2600" b="1">
                <a:solidFill>
                  <a:srgbClr val="00B050"/>
                </a:solidFill>
                <a:latin typeface="Calibri" pitchFamily="34" charset="0"/>
                <a:cs typeface="Times New Roman" pitchFamily="18" charset="0"/>
              </a:rPr>
              <a:t> USING (</a:t>
            </a:r>
            <a:r>
              <a:rPr lang="en-US" sz="2600" b="1" err="1">
                <a:solidFill>
                  <a:srgbClr val="00B050"/>
                </a:solidFill>
                <a:latin typeface="Calibri" pitchFamily="34" charset="0"/>
                <a:cs typeface="Times New Roman" pitchFamily="18" charset="0"/>
              </a:rPr>
              <a:t>cimp</a:t>
            </a:r>
            <a:r>
              <a:rPr lang="en-US" sz="2600" b="1">
                <a:solidFill>
                  <a:srgbClr val="00B050"/>
                </a:solidFill>
                <a:latin typeface="Calibri" pitchFamily="34" charset="0"/>
                <a:cs typeface="Times New Roman" pitchFamily="18" charset="0"/>
              </a:rPr>
              <a:t>)</a:t>
            </a: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SELECT * FROM</a:t>
            </a:r>
            <a:r>
              <a:rPr kumimoji="0" lang="en-US" sz="2600" b="1" i="0" u="none" strike="noStrike" cap="none" normalizeH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 </a:t>
            </a:r>
            <a:r>
              <a:rPr kumimoji="0" lang="en-US" sz="2600" b="1" i="0" u="none" strike="noStrike" cap="none" normalizeH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carti</a:t>
            </a:r>
            <a:r>
              <a:rPr kumimoji="0" lang="en-US" sz="2600" b="1" i="0" u="none" strike="noStrike" cap="none" normalizeH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 JOIN </a:t>
            </a:r>
            <a:r>
              <a:rPr kumimoji="0" lang="en-US" sz="2600" b="1" i="0" u="none" strike="noStrike" cap="none" normalizeH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autor</a:t>
            </a:r>
            <a:r>
              <a:rPr kumimoji="0" lang="en-US" sz="2600" b="1" i="0" u="none" strike="noStrike" cap="none" normalizeH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 USING(</a:t>
            </a:r>
            <a:r>
              <a:rPr kumimoji="0" lang="en-US" sz="2600" b="1" i="0" u="none" strike="noStrike" cap="none" normalizeH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id_autor</a:t>
            </a:r>
            <a:r>
              <a:rPr kumimoji="0" lang="en-US" sz="2600" b="1" i="0" u="none" strike="noStrike" cap="none" normalizeH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)</a:t>
            </a:r>
            <a:endParaRPr kumimoji="0" lang="ro-MO" sz="1800" b="1" i="0" u="none" strike="noStrike" cap="none" normalizeH="0" baseline="0">
              <a:ln>
                <a:noFill/>
              </a:ln>
              <a:solidFill>
                <a:srgbClr val="3333F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</a:t>
            </a:r>
            <a:endParaRPr sz="4000" b="1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75</a:t>
            </a:fld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152400" y="333254"/>
            <a:ext cx="8610600" cy="1009892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O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Sintaxa:</a:t>
            </a:r>
          </a:p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MO" sz="3200" b="1" i="0" u="none" strike="noStrike" kern="1200" cap="none" spc="0" normalizeH="0" baseline="0" noProof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600" y="1066800"/>
            <a:ext cx="82296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3333FF"/>
                </a:solidFill>
              </a:rPr>
              <a:t>CREATE DATABASE </a:t>
            </a:r>
            <a:r>
              <a:rPr lang="en-US" sz="3200" b="1" i="1" err="1">
                <a:solidFill>
                  <a:schemeClr val="accent6">
                    <a:lumMod val="75000"/>
                  </a:schemeClr>
                </a:solidFill>
              </a:rPr>
              <a:t>dbjoin</a:t>
            </a:r>
            <a:r>
              <a:rPr lang="en-US" sz="3200" b="1">
                <a:solidFill>
                  <a:srgbClr val="3333FF"/>
                </a:solidFill>
              </a:rPr>
              <a:t>;</a:t>
            </a:r>
          </a:p>
          <a:p>
            <a:r>
              <a:rPr lang="en-US" sz="3200" b="1">
                <a:solidFill>
                  <a:srgbClr val="3333FF"/>
                </a:solidFill>
              </a:rPr>
              <a:t>CREATE TABLE </a:t>
            </a:r>
            <a:r>
              <a:rPr lang="en-US" sz="3200" b="1" i="1" err="1">
                <a:solidFill>
                  <a:schemeClr val="accent6">
                    <a:lumMod val="75000"/>
                  </a:schemeClr>
                </a:solidFill>
              </a:rPr>
              <a:t>TabelulA</a:t>
            </a:r>
            <a:r>
              <a:rPr lang="en-US" sz="3200" b="1">
                <a:solidFill>
                  <a:srgbClr val="3333FF"/>
                </a:solidFill>
              </a:rPr>
              <a:t>(</a:t>
            </a:r>
          </a:p>
          <a:p>
            <a:r>
              <a:rPr lang="en-US" sz="3200" b="1">
                <a:solidFill>
                  <a:srgbClr val="3333FF"/>
                </a:solidFill>
              </a:rPr>
              <a:t>   id INT NOT NULL AUTO_INCREMENT,</a:t>
            </a:r>
          </a:p>
          <a:p>
            <a:r>
              <a:rPr lang="en-US" sz="3200" b="1">
                <a:solidFill>
                  <a:srgbClr val="3333FF"/>
                </a:solidFill>
              </a:rPr>
              <a:t>   </a:t>
            </a:r>
            <a:r>
              <a:rPr lang="en-US" sz="3200" b="1" err="1">
                <a:solidFill>
                  <a:srgbClr val="3333FF"/>
                </a:solidFill>
              </a:rPr>
              <a:t>nume</a:t>
            </a:r>
            <a:r>
              <a:rPr lang="en-US" sz="3200" b="1">
                <a:solidFill>
                  <a:srgbClr val="3333FF"/>
                </a:solidFill>
              </a:rPr>
              <a:t> VARCHAR(30) NOT NULL,</a:t>
            </a:r>
          </a:p>
          <a:p>
            <a:r>
              <a:rPr lang="en-US" sz="3200" b="1">
                <a:solidFill>
                  <a:srgbClr val="3333FF"/>
                </a:solidFill>
              </a:rPr>
              <a:t>   PRIMARY KEY (id )</a:t>
            </a:r>
          </a:p>
          <a:p>
            <a:r>
              <a:rPr lang="en-US" sz="3200" b="1">
                <a:solidFill>
                  <a:srgbClr val="3333FF"/>
                </a:solidFill>
              </a:rPr>
              <a:t>);</a:t>
            </a:r>
          </a:p>
          <a:p>
            <a:r>
              <a:rPr lang="en-US" sz="3200" b="1">
                <a:solidFill>
                  <a:srgbClr val="3333FF"/>
                </a:solidFill>
              </a:rPr>
              <a:t>CREATE TABLE </a:t>
            </a:r>
            <a:r>
              <a:rPr lang="en-US" sz="3200" b="1" i="1" err="1">
                <a:solidFill>
                  <a:schemeClr val="accent6">
                    <a:lumMod val="75000"/>
                  </a:schemeClr>
                </a:solidFill>
              </a:rPr>
              <a:t>TabelulB</a:t>
            </a:r>
            <a:r>
              <a:rPr lang="en-US" sz="3200" b="1">
                <a:solidFill>
                  <a:srgbClr val="3333FF"/>
                </a:solidFill>
              </a:rPr>
              <a:t>(</a:t>
            </a:r>
          </a:p>
          <a:p>
            <a:r>
              <a:rPr lang="en-US" sz="3200" b="1">
                <a:solidFill>
                  <a:srgbClr val="3333FF"/>
                </a:solidFill>
              </a:rPr>
              <a:t>   id INT NOT NULL AUTO_INCREMENT,</a:t>
            </a:r>
          </a:p>
          <a:p>
            <a:r>
              <a:rPr lang="en-US" sz="3200" b="1">
                <a:solidFill>
                  <a:srgbClr val="3333FF"/>
                </a:solidFill>
              </a:rPr>
              <a:t>   </a:t>
            </a:r>
            <a:r>
              <a:rPr lang="en-US" sz="3200" b="1" err="1">
                <a:solidFill>
                  <a:srgbClr val="3333FF"/>
                </a:solidFill>
              </a:rPr>
              <a:t>nume</a:t>
            </a:r>
            <a:r>
              <a:rPr lang="en-US" sz="3200" b="1">
                <a:solidFill>
                  <a:srgbClr val="3333FF"/>
                </a:solidFill>
              </a:rPr>
              <a:t> VARCHAR(30) NOT NULL,</a:t>
            </a:r>
          </a:p>
          <a:p>
            <a:r>
              <a:rPr lang="en-US" sz="3200" b="1">
                <a:solidFill>
                  <a:srgbClr val="3333FF"/>
                </a:solidFill>
              </a:rPr>
              <a:t>   PRIMARY KEY (id )</a:t>
            </a:r>
          </a:p>
          <a:p>
            <a:r>
              <a:rPr lang="en-US" sz="3200">
                <a:solidFill>
                  <a:srgbClr val="3333FF"/>
                </a:solidFill>
              </a:rPr>
              <a:t>);</a:t>
            </a:r>
          </a:p>
        </p:txBody>
      </p:sp>
      <p:sp>
        <p:nvSpPr>
          <p:cNvPr id="8" name="Down Arrow 7"/>
          <p:cNvSpPr/>
          <p:nvPr/>
        </p:nvSpPr>
        <p:spPr>
          <a:xfrm>
            <a:off x="1676400" y="40278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</a:t>
            </a:r>
            <a:endParaRPr sz="4000" b="1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76</a:t>
            </a:fld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152400" y="333254"/>
            <a:ext cx="8610600" cy="1009892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MO" sz="3200" b="1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Sintaxa:</a:t>
            </a:r>
          </a:p>
          <a:p>
            <a:pPr marL="12700" marR="0" lvl="0" indent="0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MO" sz="3200" b="1" i="0" u="none" strike="noStrike" kern="1200" cap="none" spc="0" normalizeH="0" baseline="0" noProof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219200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b="1" spc="-10">
                <a:solidFill>
                  <a:srgbClr val="0000FF"/>
                </a:solidFill>
                <a:cs typeface="Calibri"/>
              </a:rPr>
              <a:t>INSERT </a:t>
            </a:r>
            <a:r>
              <a:rPr lang="en-US" sz="3200" b="1" spc="-25">
                <a:solidFill>
                  <a:srgbClr val="0000FF"/>
                </a:solidFill>
                <a:cs typeface="Calibri"/>
              </a:rPr>
              <a:t>INTO </a:t>
            </a:r>
            <a:r>
              <a:rPr lang="en-US" sz="3200" b="1" spc="-15" err="1">
                <a:solidFill>
                  <a:srgbClr val="3333FF"/>
                </a:solidFill>
                <a:cs typeface="Calibri"/>
              </a:rPr>
              <a:t>tabelula</a:t>
            </a:r>
            <a:r>
              <a:rPr lang="en-US" sz="3200" b="1" spc="-10">
                <a:cs typeface="Calibri"/>
              </a:rPr>
              <a:t>(id,</a:t>
            </a:r>
            <a:r>
              <a:rPr lang="en-US" sz="3200" b="1" spc="165">
                <a:cs typeface="Calibri"/>
              </a:rPr>
              <a:t> </a:t>
            </a:r>
            <a:r>
              <a:rPr lang="en-US" sz="3200" b="1" spc="-15" err="1">
                <a:cs typeface="Calibri"/>
              </a:rPr>
              <a:t>nume</a:t>
            </a:r>
            <a:r>
              <a:rPr lang="en-US" sz="3200" b="1" spc="-15">
                <a:cs typeface="Calibri"/>
              </a:rPr>
              <a:t>)</a:t>
            </a:r>
            <a:endParaRPr lang="en-US" sz="3200" b="1"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3200" b="1" spc="-45">
                <a:solidFill>
                  <a:srgbClr val="0000FF"/>
                </a:solidFill>
                <a:cs typeface="Calibri"/>
              </a:rPr>
              <a:t>VALUES </a:t>
            </a:r>
            <a:r>
              <a:rPr lang="en-US" sz="3200" b="1" spc="-5">
                <a:cs typeface="Calibri"/>
              </a:rPr>
              <a:t>(1,</a:t>
            </a:r>
            <a:r>
              <a:rPr lang="en-US" sz="3200" b="1" spc="70">
                <a:cs typeface="Calibri"/>
              </a:rPr>
              <a:t> </a:t>
            </a:r>
            <a:r>
              <a:rPr lang="en-US" sz="3200" b="1" spc="-10">
                <a:cs typeface="Calibri"/>
              </a:rPr>
              <a:t>'Ion'), </a:t>
            </a:r>
            <a:r>
              <a:rPr lang="en-US" sz="3200" b="1" spc="-5">
                <a:cs typeface="Calibri"/>
              </a:rPr>
              <a:t>(2,</a:t>
            </a:r>
            <a:r>
              <a:rPr lang="en-US" sz="3200" b="1" spc="70">
                <a:cs typeface="Calibri"/>
              </a:rPr>
              <a:t> </a:t>
            </a:r>
            <a:r>
              <a:rPr lang="en-US" sz="3200" b="1" spc="-10">
                <a:cs typeface="Calibri"/>
              </a:rPr>
              <a:t>'</a:t>
            </a:r>
            <a:r>
              <a:rPr lang="en-US" sz="3200" b="1" spc="-10" err="1">
                <a:cs typeface="Calibri"/>
              </a:rPr>
              <a:t>Nata</a:t>
            </a:r>
            <a:r>
              <a:rPr lang="en-US" sz="3200" b="1" spc="-10">
                <a:cs typeface="Calibri"/>
              </a:rPr>
              <a:t>'), </a:t>
            </a:r>
            <a:r>
              <a:rPr lang="en-US" sz="3200" b="1" spc="-5">
                <a:cs typeface="Calibri"/>
              </a:rPr>
              <a:t>(3,</a:t>
            </a:r>
            <a:r>
              <a:rPr lang="en-US" sz="3200" b="1" spc="70">
                <a:cs typeface="Calibri"/>
              </a:rPr>
              <a:t> </a:t>
            </a:r>
            <a:r>
              <a:rPr lang="en-US" sz="3200" b="1" spc="-10">
                <a:cs typeface="Calibri"/>
              </a:rPr>
              <a:t>'</a:t>
            </a:r>
            <a:r>
              <a:rPr lang="en-US" sz="3200" b="1" spc="-10" err="1">
                <a:cs typeface="Calibri"/>
              </a:rPr>
              <a:t>Petru</a:t>
            </a:r>
            <a:r>
              <a:rPr lang="en-US" sz="3200" b="1" spc="-10">
                <a:cs typeface="Calibri"/>
              </a:rPr>
              <a:t>')</a:t>
            </a:r>
            <a:r>
              <a:rPr lang="en-US" sz="3200" b="1" spc="-5">
                <a:cs typeface="Calibri"/>
              </a:rPr>
              <a:t>, (4,</a:t>
            </a:r>
            <a:r>
              <a:rPr lang="en-US" sz="3200" b="1" spc="70">
                <a:cs typeface="Calibri"/>
              </a:rPr>
              <a:t> </a:t>
            </a:r>
            <a:r>
              <a:rPr lang="en-US" sz="3200" b="1" spc="-10">
                <a:cs typeface="Calibri"/>
              </a:rPr>
              <a:t>'</a:t>
            </a:r>
            <a:r>
              <a:rPr lang="en-US" sz="3200" b="1" spc="-10" err="1">
                <a:cs typeface="Calibri"/>
              </a:rPr>
              <a:t>Ghita</a:t>
            </a:r>
            <a:r>
              <a:rPr lang="en-US" sz="3200" b="1" spc="-10">
                <a:cs typeface="Calibri"/>
              </a:rPr>
              <a:t>');</a:t>
            </a:r>
          </a:p>
          <a:p>
            <a:pPr marL="12700">
              <a:lnSpc>
                <a:spcPct val="100000"/>
              </a:lnSpc>
            </a:pPr>
            <a:endParaRPr lang="en-US" sz="3200" b="1" spc="-10">
              <a:solidFill>
                <a:srgbClr val="0000FF"/>
              </a:solidFill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3200" b="1" spc="-10">
                <a:solidFill>
                  <a:srgbClr val="0000FF"/>
                </a:solidFill>
                <a:cs typeface="Calibri"/>
              </a:rPr>
              <a:t>INSERT </a:t>
            </a:r>
            <a:r>
              <a:rPr lang="en-US" sz="3200" b="1" spc="-25">
                <a:solidFill>
                  <a:srgbClr val="0000FF"/>
                </a:solidFill>
                <a:cs typeface="Calibri"/>
              </a:rPr>
              <a:t>INTO </a:t>
            </a:r>
            <a:r>
              <a:rPr lang="en-US" sz="3200" b="1" spc="-15" err="1">
                <a:solidFill>
                  <a:schemeClr val="accent6">
                    <a:lumMod val="75000"/>
                  </a:schemeClr>
                </a:solidFill>
                <a:cs typeface="Calibri"/>
              </a:rPr>
              <a:t>tabelulb</a:t>
            </a:r>
            <a:r>
              <a:rPr lang="en-US" sz="3200" b="1" spc="-10">
                <a:cs typeface="Calibri"/>
              </a:rPr>
              <a:t>(id,</a:t>
            </a:r>
            <a:r>
              <a:rPr lang="en-US" sz="3200" b="1" spc="165">
                <a:cs typeface="Calibri"/>
              </a:rPr>
              <a:t> </a:t>
            </a:r>
            <a:r>
              <a:rPr lang="en-US" sz="3200" b="1" spc="-15" err="1">
                <a:cs typeface="Calibri"/>
              </a:rPr>
              <a:t>nume</a:t>
            </a:r>
            <a:r>
              <a:rPr lang="en-US" sz="3200" b="1" spc="-15">
                <a:cs typeface="Calibri"/>
              </a:rPr>
              <a:t>)</a:t>
            </a:r>
            <a:endParaRPr lang="en-US" sz="3200" b="1"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3200" b="1" spc="-45">
                <a:solidFill>
                  <a:srgbClr val="0000FF"/>
                </a:solidFill>
                <a:cs typeface="Calibri"/>
              </a:rPr>
              <a:t>VALUES </a:t>
            </a:r>
            <a:r>
              <a:rPr lang="en-US" sz="3200" b="1" spc="-5">
                <a:cs typeface="Calibri"/>
              </a:rPr>
              <a:t>(1,</a:t>
            </a:r>
            <a:r>
              <a:rPr lang="en-US" sz="3200" b="1" spc="70">
                <a:cs typeface="Calibri"/>
              </a:rPr>
              <a:t> </a:t>
            </a:r>
            <a:r>
              <a:rPr lang="en-US" sz="3200" b="1" spc="-10">
                <a:cs typeface="Calibri"/>
              </a:rPr>
              <a:t>'Nicolai'), </a:t>
            </a:r>
            <a:r>
              <a:rPr lang="en-US" sz="3200" b="1" spc="-5">
                <a:cs typeface="Calibri"/>
              </a:rPr>
              <a:t>(2,</a:t>
            </a:r>
            <a:r>
              <a:rPr lang="en-US" sz="3200" b="1" spc="70">
                <a:cs typeface="Calibri"/>
              </a:rPr>
              <a:t> </a:t>
            </a:r>
            <a:r>
              <a:rPr lang="en-US" sz="3200" b="1" spc="-10">
                <a:cs typeface="Calibri"/>
              </a:rPr>
              <a:t>'Ion'), </a:t>
            </a:r>
            <a:r>
              <a:rPr lang="en-US" sz="3200" b="1" spc="-5">
                <a:cs typeface="Calibri"/>
              </a:rPr>
              <a:t>(3,</a:t>
            </a:r>
            <a:r>
              <a:rPr lang="en-US" sz="3200" b="1" spc="70">
                <a:cs typeface="Calibri"/>
              </a:rPr>
              <a:t> </a:t>
            </a:r>
            <a:r>
              <a:rPr lang="en-US" sz="3200" b="1" spc="-10">
                <a:cs typeface="Calibri"/>
              </a:rPr>
              <a:t>'Elena')</a:t>
            </a:r>
            <a:r>
              <a:rPr lang="en-US" sz="3200" b="1" spc="-5">
                <a:cs typeface="Calibri"/>
              </a:rPr>
              <a:t>, (4,</a:t>
            </a:r>
            <a:r>
              <a:rPr lang="en-US" sz="3200" b="1" spc="70">
                <a:cs typeface="Calibri"/>
              </a:rPr>
              <a:t> </a:t>
            </a:r>
            <a:r>
              <a:rPr lang="en-US" sz="3200" b="1" spc="-10">
                <a:cs typeface="Calibri"/>
              </a:rPr>
              <a:t>'</a:t>
            </a:r>
            <a:r>
              <a:rPr lang="en-US" sz="3200" b="1" spc="-10" err="1">
                <a:cs typeface="Calibri"/>
              </a:rPr>
              <a:t>Petru</a:t>
            </a:r>
            <a:r>
              <a:rPr lang="en-US" sz="3200" b="1" spc="-10">
                <a:cs typeface="Calibri"/>
              </a:rPr>
              <a:t>');</a:t>
            </a:r>
            <a:endParaRPr lang="en-US" sz="3200" b="1">
              <a:cs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505200" y="4343400"/>
          <a:ext cx="2590800" cy="1828800"/>
        </p:xfrm>
        <a:graphic>
          <a:graphicData uri="http://schemas.openxmlformats.org/drawingml/2006/table">
            <a:tbl>
              <a:tblPr/>
              <a:tblGrid>
                <a:gridCol w="1051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90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844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2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2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2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2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324600" y="4343400"/>
          <a:ext cx="2514600" cy="1828801"/>
        </p:xfrm>
        <a:graphic>
          <a:graphicData uri="http://schemas.openxmlformats.org/drawingml/2006/table">
            <a:tbl>
              <a:tblPr/>
              <a:tblGrid>
                <a:gridCol w="10207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38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5237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2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52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52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52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26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44444" r="53125" b="33334"/>
          <a:stretch>
            <a:fillRect/>
          </a:stretch>
        </p:blipFill>
        <p:spPr bwMode="auto">
          <a:xfrm>
            <a:off x="152400" y="4267200"/>
            <a:ext cx="1295400" cy="2159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l="39375" t="45556" r="52500" b="33333"/>
          <a:stretch>
            <a:fillRect/>
          </a:stretch>
        </p:blipFill>
        <p:spPr bwMode="auto">
          <a:xfrm>
            <a:off x="1828800" y="4267200"/>
            <a:ext cx="1459832" cy="22098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228600" y="3810000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err="1">
                <a:solidFill>
                  <a:srgbClr val="3333FF"/>
                </a:solidFill>
                <a:cs typeface="Calibri"/>
              </a:rPr>
              <a:t>TabelulA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28800" y="3810000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err="1">
                <a:solidFill>
                  <a:srgbClr val="3333FF"/>
                </a:solidFill>
                <a:cs typeface="Calibri"/>
              </a:rPr>
              <a:t>TabelulB</a:t>
            </a: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1653227" y="58934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CROSS JOIN / INNER JOIN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77</a:t>
            </a:fld>
            <a:endParaRPr lang="en-US"/>
          </a:p>
        </p:txBody>
      </p:sp>
      <p:pic>
        <p:nvPicPr>
          <p:cNvPr id="132098" name="Picture 2" descr="MySQL JOINS Tutorial: INNER, OUTER, LEFT, RIGHT, CRO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71600"/>
            <a:ext cx="8229600" cy="2305051"/>
          </a:xfrm>
          <a:prstGeom prst="rect">
            <a:avLst/>
          </a:prstGeom>
          <a:noFill/>
        </p:spPr>
      </p:pic>
      <p:pic>
        <p:nvPicPr>
          <p:cNvPr id="132100" name="Picture 4" descr="MySQL JOINS Tutorial: INNER, OUTER, LEFT, RIGHT, CRO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962400"/>
            <a:ext cx="75438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</a:t>
            </a:r>
            <a:endParaRPr sz="4000" b="1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78</a:t>
            </a:fld>
            <a:endParaRPr/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304800" y="457200"/>
            <a:ext cx="853440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MO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Reamintim că în laboratorul</a:t>
            </a:r>
            <a:r>
              <a:rPr kumimoji="0" lang="ro-MO" sz="2600" b="1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2, Anexa 3, ati utilizat</a:t>
            </a:r>
            <a:endParaRPr kumimoji="0" 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MO" sz="2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CROSS JOIN  - </a:t>
            </a:r>
            <a:r>
              <a:rPr kumimoji="0" lang="ro-MO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mai realizează si produsul cartezian</a:t>
            </a:r>
            <a:endParaRPr kumimoji="0" lang="en-US" sz="600" b="1" i="0" u="none" strike="noStrike" cap="none" normalizeH="0" baseline="0">
              <a:ln>
                <a:noFill/>
              </a:ln>
              <a:solidFill>
                <a:srgbClr val="3333FF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o-MO" sz="2600" b="1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NATURAL JOIN – </a:t>
            </a:r>
            <a:r>
              <a:rPr lang="ro-MO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tabelele trebuie să aibă coincidente numele unor coloane</a:t>
            </a: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Vom</a:t>
            </a:r>
            <a:r>
              <a:rPr kumimoji="0" lang="en-US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 </a:t>
            </a: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prec</a:t>
            </a:r>
            <a:r>
              <a:rPr kumimoji="0" lang="ro-MO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ău</a:t>
            </a: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ta</a:t>
            </a:r>
            <a:r>
              <a:rPr kumimoji="0" lang="en-US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 in </a:t>
            </a: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continuare</a:t>
            </a:r>
            <a:r>
              <a:rPr kumimoji="0" lang="en-US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 2 </a:t>
            </a: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tabele</a:t>
            </a:r>
            <a:r>
              <a:rPr kumimoji="0" lang="en-US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 A </a:t>
            </a: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si</a:t>
            </a:r>
            <a:r>
              <a:rPr kumimoji="0" lang="en-US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 B </a:t>
            </a: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nelegate</a:t>
            </a:r>
            <a:r>
              <a:rPr kumimoji="0" lang="en-US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 </a:t>
            </a: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intre</a:t>
            </a:r>
            <a:r>
              <a:rPr kumimoji="0" lang="en-US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 </a:t>
            </a: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ele</a:t>
            </a:r>
            <a:r>
              <a:rPr kumimoji="0" lang="en-US" sz="26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, </a:t>
            </a:r>
            <a:r>
              <a:rPr kumimoji="0" lang="en-US" sz="2600" b="1" i="0" u="none" strike="noStrike" cap="none" normalizeH="0" baseline="0" err="1">
                <a:ln>
                  <a:noFill/>
                </a:ln>
                <a:solidFill>
                  <a:srgbClr val="3333FF"/>
                </a:solidFill>
                <a:effectLst/>
                <a:latin typeface="Calibri" pitchFamily="34" charset="0"/>
                <a:cs typeface="Times New Roman" pitchFamily="18" charset="0"/>
              </a:rPr>
              <a:t>adic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a</a:t>
            </a: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SELECT *</a:t>
            </a: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FROM 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600" b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INNER JOIN 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</a:t>
            </a: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ON 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TabelulA.nume</a:t>
            </a: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=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TabelulB.nume</a:t>
            </a: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600" b="1" err="1">
                <a:latin typeface="Calibri" pitchFamily="34" charset="0"/>
                <a:cs typeface="Times New Roman" pitchFamily="18" charset="0"/>
              </a:rPr>
              <a:t>Rezultatul</a:t>
            </a:r>
            <a:endParaRPr lang="en-US" sz="2600" b="1"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o-MO" sz="1800" b="1" i="0" u="none" strike="noStrike" cap="none" normalizeH="0" baseline="0">
              <a:ln>
                <a:noFill/>
              </a:ln>
              <a:solidFill>
                <a:srgbClr val="3333F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19800" y="2667000"/>
          <a:ext cx="1371600" cy="1485480"/>
        </p:xfrm>
        <a:graphic>
          <a:graphicData uri="http://schemas.openxmlformats.org/drawingml/2006/table">
            <a:tbl>
              <a:tblPr/>
              <a:tblGrid>
                <a:gridCol w="55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4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543800" y="2667000"/>
          <a:ext cx="1295400" cy="1519870"/>
        </p:xfrm>
        <a:graphic>
          <a:graphicData uri="http://schemas.openxmlformats.org/drawingml/2006/table">
            <a:tbl>
              <a:tblPr/>
              <a:tblGrid>
                <a:gridCol w="525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3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57200" y="5334000"/>
          <a:ext cx="3124200" cy="1066800"/>
        </p:xfrm>
        <a:graphic>
          <a:graphicData uri="http://schemas.openxmlformats.org/drawingml/2006/table">
            <a:tbl>
              <a:tblPr/>
              <a:tblGrid>
                <a:gridCol w="608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0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02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51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4419600"/>
            <a:ext cx="25622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23125" t="56667" r="61875" b="28889"/>
          <a:stretch>
            <a:fillRect/>
          </a:stretch>
        </p:blipFill>
        <p:spPr bwMode="auto">
          <a:xfrm>
            <a:off x="3810000" y="5334000"/>
            <a:ext cx="2362200" cy="1073150"/>
          </a:xfrm>
          <a:prstGeom prst="rect">
            <a:avLst/>
          </a:prstGeom>
          <a:noFill/>
          <a:ln w="31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" name="Down Arrow 10"/>
          <p:cNvSpPr/>
          <p:nvPr/>
        </p:nvSpPr>
        <p:spPr>
          <a:xfrm>
            <a:off x="0" y="23622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JOIN-uri, </a:t>
            </a:r>
            <a:r>
              <a:rPr lang="ro-MO" sz="4000" b="1" spc="-15">
                <a:solidFill>
                  <a:schemeClr val="accent6">
                    <a:lumMod val="75000"/>
                  </a:schemeClr>
                </a:solidFill>
              </a:rPr>
              <a:t>INNER</a:t>
            </a:r>
            <a:endParaRPr sz="4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79</a:t>
            </a:fld>
            <a:endParaRPr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19800" y="2667000"/>
          <a:ext cx="1371600" cy="1485480"/>
        </p:xfrm>
        <a:graphic>
          <a:graphicData uri="http://schemas.openxmlformats.org/drawingml/2006/table">
            <a:tbl>
              <a:tblPr/>
              <a:tblGrid>
                <a:gridCol w="55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4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543800" y="2667000"/>
          <a:ext cx="1295400" cy="1519870"/>
        </p:xfrm>
        <a:graphic>
          <a:graphicData uri="http://schemas.openxmlformats.org/drawingml/2006/table">
            <a:tbl>
              <a:tblPr/>
              <a:tblGrid>
                <a:gridCol w="525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3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57200" y="5334000"/>
          <a:ext cx="3124200" cy="1066800"/>
        </p:xfrm>
        <a:graphic>
          <a:graphicData uri="http://schemas.openxmlformats.org/drawingml/2006/table">
            <a:tbl>
              <a:tblPr/>
              <a:tblGrid>
                <a:gridCol w="608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0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02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51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4419600"/>
            <a:ext cx="25622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23125" t="56667" r="61875" b="28889"/>
          <a:stretch>
            <a:fillRect/>
          </a:stretch>
        </p:blipFill>
        <p:spPr bwMode="auto">
          <a:xfrm>
            <a:off x="3810000" y="5334000"/>
            <a:ext cx="2362200" cy="1073150"/>
          </a:xfrm>
          <a:prstGeom prst="rect">
            <a:avLst/>
          </a:prstGeom>
          <a:noFill/>
          <a:ln w="31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28625" y="533399"/>
            <a:ext cx="8534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FROM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INNER JOIN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ON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TabelulA.nume</a:t>
            </a: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=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TabelulB.nume</a:t>
            </a:r>
            <a:endParaRPr lang="ro-MO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FROM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CROSS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 JOIN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ON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TabelulA.nume</a:t>
            </a: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=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TabelulB.nume</a:t>
            </a:r>
            <a:endParaRPr lang="ro-MO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endParaRPr lang="ro-MO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CONCLUZIE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Asocierea  INNER  este echivalentă cu Asocierea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CROSS JOIN care efectuiază produsul cartezian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 x TabelulB, pentru care clauza ON este TRUE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23125" t="33333" r="33125" b="30000"/>
          <a:stretch>
            <a:fillRect/>
          </a:stretch>
        </p:blipFill>
        <p:spPr bwMode="auto">
          <a:xfrm>
            <a:off x="6705600" y="0"/>
            <a:ext cx="5334000" cy="2514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 rot="20287785">
            <a:off x="5265213" y="1616096"/>
            <a:ext cx="137160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4953023" y="3124177"/>
            <a:ext cx="1371554" cy="304800"/>
          </a:xfrm>
          <a:prstGeom prst="rightArrow">
            <a:avLst/>
          </a:prstGeom>
          <a:solidFill>
            <a:srgbClr val="33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 l="22500" t="32222" r="61875" b="12222"/>
          <a:stretch>
            <a:fillRect/>
          </a:stretch>
        </p:blipFill>
        <p:spPr bwMode="auto">
          <a:xfrm>
            <a:off x="9144000" y="2590800"/>
            <a:ext cx="1905000" cy="3810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9296400" y="3810000"/>
            <a:ext cx="1676400" cy="22860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96400" y="5867400"/>
            <a:ext cx="1676400" cy="22860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0" y="-2628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501172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1688" marR="5080" indent="-627063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D59B2716-5443-46CB-8641-D786F7A8A58E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8</a:t>
            </a:fld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2742" y="1639316"/>
            <a:ext cx="8327390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01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>
                <a:latin typeface="Calibri"/>
                <a:cs typeface="Calibri"/>
              </a:rPr>
              <a:t>Deoarece </a:t>
            </a:r>
            <a:r>
              <a:rPr sz="2800" spc="-5">
                <a:latin typeface="Calibri"/>
                <a:cs typeface="Calibri"/>
              </a:rPr>
              <a:t>se </a:t>
            </a:r>
            <a:r>
              <a:rPr sz="2800" spc="-15">
                <a:latin typeface="Calibri"/>
                <a:cs typeface="Calibri"/>
              </a:rPr>
              <a:t>poate </a:t>
            </a:r>
            <a:r>
              <a:rPr sz="2800" spc="-20">
                <a:latin typeface="Calibri"/>
                <a:cs typeface="Calibri"/>
              </a:rPr>
              <a:t>insera </a:t>
            </a:r>
            <a:r>
              <a:rPr sz="2800" spc="-5">
                <a:latin typeface="Calibri"/>
                <a:cs typeface="Calibri"/>
              </a:rPr>
              <a:t>o nouă </a:t>
            </a:r>
            <a:r>
              <a:rPr sz="2800" spc="-10">
                <a:latin typeface="Calibri"/>
                <a:cs typeface="Calibri"/>
              </a:rPr>
              <a:t>linie </a:t>
            </a:r>
            <a:r>
              <a:rPr sz="2800" spc="-5">
                <a:latin typeface="Calibri"/>
                <a:cs typeface="Calibri"/>
              </a:rPr>
              <a:t>ce </a:t>
            </a:r>
            <a:r>
              <a:rPr sz="2800" spc="-10">
                <a:latin typeface="Calibri"/>
                <a:cs typeface="Calibri"/>
              </a:rPr>
              <a:t>conţine valori  pentru </a:t>
            </a:r>
            <a:r>
              <a:rPr sz="2800" spc="-15">
                <a:latin typeface="Calibri"/>
                <a:cs typeface="Calibri"/>
              </a:rPr>
              <a:t>fiecare </a:t>
            </a:r>
            <a:r>
              <a:rPr sz="2800" spc="-10">
                <a:latin typeface="Calibri"/>
                <a:cs typeface="Calibri"/>
              </a:rPr>
              <a:t>coloană, </a:t>
            </a:r>
            <a:r>
              <a:rPr sz="2800" spc="-20">
                <a:latin typeface="Calibri"/>
                <a:cs typeface="Calibri"/>
              </a:rPr>
              <a:t>lista </a:t>
            </a:r>
            <a:r>
              <a:rPr sz="2800" spc="-10">
                <a:latin typeface="Calibri"/>
                <a:cs typeface="Calibri"/>
              </a:rPr>
              <a:t>coloanelor </a:t>
            </a:r>
            <a:r>
              <a:rPr sz="2800" spc="-5">
                <a:latin typeface="Calibri"/>
                <a:cs typeface="Calibri"/>
              </a:rPr>
              <a:t>nu mai </a:t>
            </a:r>
            <a:r>
              <a:rPr sz="2800" spc="-20">
                <a:latin typeface="Calibri"/>
                <a:cs typeface="Calibri"/>
              </a:rPr>
              <a:t>este  </a:t>
            </a:r>
            <a:r>
              <a:rPr sz="2800" spc="-15">
                <a:latin typeface="Calibri"/>
                <a:cs typeface="Calibri"/>
              </a:rPr>
              <a:t>necesară </a:t>
            </a:r>
            <a:r>
              <a:rPr sz="2800" spc="-10">
                <a:latin typeface="Calibri"/>
                <a:cs typeface="Calibri"/>
              </a:rPr>
              <a:t>în clauza</a:t>
            </a:r>
            <a:r>
              <a:rPr sz="2800" spc="40">
                <a:latin typeface="Calibri"/>
                <a:cs typeface="Calibri"/>
              </a:rPr>
              <a:t> </a:t>
            </a: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INSERT</a:t>
            </a:r>
            <a:r>
              <a:rPr sz="2800" spc="-1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0">
                <a:latin typeface="Calibri"/>
                <a:cs typeface="Calibri"/>
              </a:rPr>
              <a:t>Totuşi </a:t>
            </a:r>
            <a:r>
              <a:rPr sz="2800" spc="-10">
                <a:latin typeface="Calibri"/>
                <a:cs typeface="Calibri"/>
              </a:rPr>
              <a:t>dacă </a:t>
            </a:r>
            <a:r>
              <a:rPr sz="2800" spc="-5">
                <a:latin typeface="Calibri"/>
                <a:cs typeface="Calibri"/>
              </a:rPr>
              <a:t>nu </a:t>
            </a:r>
            <a:r>
              <a:rPr sz="2800" spc="-15">
                <a:latin typeface="Calibri"/>
                <a:cs typeface="Calibri"/>
              </a:rPr>
              <a:t>utilizăm </a:t>
            </a:r>
            <a:r>
              <a:rPr sz="2800" spc="-25">
                <a:latin typeface="Calibri"/>
                <a:cs typeface="Calibri"/>
              </a:rPr>
              <a:t>lista </a:t>
            </a:r>
            <a:r>
              <a:rPr sz="2800" spc="-5">
                <a:latin typeface="Calibri"/>
                <a:cs typeface="Calibri"/>
              </a:rPr>
              <a:t>de </a:t>
            </a:r>
            <a:r>
              <a:rPr sz="2800" spc="-10">
                <a:latin typeface="Calibri"/>
                <a:cs typeface="Calibri"/>
              </a:rPr>
              <a:t>coloane, valorile </a:t>
            </a:r>
            <a:r>
              <a:rPr sz="2800" spc="-15">
                <a:latin typeface="Calibri"/>
                <a:cs typeface="Calibri"/>
              </a:rPr>
              <a:t>trebuie  </a:t>
            </a:r>
            <a:r>
              <a:rPr sz="2800" spc="-5">
                <a:latin typeface="Calibri"/>
                <a:cs typeface="Calibri"/>
              </a:rPr>
              <a:t>să </a:t>
            </a:r>
            <a:r>
              <a:rPr sz="2800" spc="-10">
                <a:latin typeface="Calibri"/>
                <a:cs typeface="Calibri"/>
              </a:rPr>
              <a:t>fie </a:t>
            </a:r>
            <a:r>
              <a:rPr sz="2800" spc="-25">
                <a:latin typeface="Calibri"/>
                <a:cs typeface="Calibri"/>
              </a:rPr>
              <a:t>listate </a:t>
            </a:r>
            <a:r>
              <a:rPr sz="2800" spc="-10">
                <a:latin typeface="Calibri"/>
                <a:cs typeface="Calibri"/>
              </a:rPr>
              <a:t>în </a:t>
            </a:r>
            <a:r>
              <a:rPr sz="2800" spc="-15">
                <a:latin typeface="Calibri"/>
                <a:cs typeface="Calibri"/>
              </a:rPr>
              <a:t>ordinea </a:t>
            </a:r>
            <a:r>
              <a:rPr sz="2800" spc="-10">
                <a:latin typeface="Calibri"/>
                <a:cs typeface="Calibri"/>
              </a:rPr>
              <a:t>coloanelor din </a:t>
            </a:r>
            <a:r>
              <a:rPr sz="2800" spc="-5">
                <a:latin typeface="Calibri"/>
                <a:cs typeface="Calibri"/>
              </a:rPr>
              <a:t>tabelă, iar o  </a:t>
            </a:r>
            <a:r>
              <a:rPr sz="2800" spc="-15">
                <a:latin typeface="Calibri"/>
                <a:cs typeface="Calibri"/>
              </a:rPr>
              <a:t>valoare trebuie </a:t>
            </a:r>
            <a:r>
              <a:rPr sz="2800" spc="-20">
                <a:latin typeface="Calibri"/>
                <a:cs typeface="Calibri"/>
              </a:rPr>
              <a:t>utilizată </a:t>
            </a:r>
            <a:r>
              <a:rPr sz="2800" spc="-10">
                <a:latin typeface="Calibri"/>
                <a:cs typeface="Calibri"/>
              </a:rPr>
              <a:t>pentru </a:t>
            </a:r>
            <a:r>
              <a:rPr sz="2800" spc="-15">
                <a:latin typeface="Calibri"/>
                <a:cs typeface="Calibri"/>
              </a:rPr>
              <a:t>fiecare</a:t>
            </a:r>
            <a:r>
              <a:rPr sz="2800" spc="10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coloană.</a:t>
            </a:r>
            <a:endParaRPr sz="2800">
              <a:latin typeface="Calibri"/>
              <a:cs typeface="Calibri"/>
            </a:endParaRPr>
          </a:p>
          <a:p>
            <a:pPr marL="355600" marR="37274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20">
                <a:latin typeface="Calibri"/>
                <a:cs typeface="Calibri"/>
              </a:rPr>
              <a:t>Pentru </a:t>
            </a:r>
            <a:r>
              <a:rPr sz="2800" spc="-5">
                <a:latin typeface="Calibri"/>
                <a:cs typeface="Calibri"/>
              </a:rPr>
              <a:t>o </a:t>
            </a:r>
            <a:r>
              <a:rPr sz="2800" spc="-20">
                <a:latin typeface="Calibri"/>
                <a:cs typeface="Calibri"/>
              </a:rPr>
              <a:t>utilizare </a:t>
            </a:r>
            <a:r>
              <a:rPr sz="2800" spc="-5">
                <a:latin typeface="Calibri"/>
                <a:cs typeface="Calibri"/>
              </a:rPr>
              <a:t>mai </a:t>
            </a:r>
            <a:r>
              <a:rPr sz="2800" spc="-15">
                <a:latin typeface="Calibri"/>
                <a:cs typeface="Calibri"/>
              </a:rPr>
              <a:t>uşoară putem </a:t>
            </a:r>
            <a:r>
              <a:rPr sz="2800" spc="-20">
                <a:latin typeface="Calibri"/>
                <a:cs typeface="Calibri"/>
              </a:rPr>
              <a:t>folosi </a:t>
            </a:r>
            <a:r>
              <a:rPr sz="2800" spc="-10">
                <a:latin typeface="Calibri"/>
                <a:cs typeface="Calibri"/>
              </a:rPr>
              <a:t>comanda </a:t>
            </a:r>
            <a:r>
              <a:rPr sz="280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DESCRIBE </a:t>
            </a:r>
            <a:r>
              <a:rPr sz="2800" b="1" spc="-10" err="1">
                <a:latin typeface="Calibri"/>
                <a:cs typeface="Calibri"/>
              </a:rPr>
              <a:t>departament</a:t>
            </a:r>
            <a:r>
              <a:rPr sz="2800" b="1" spc="-10">
                <a:latin typeface="Calibri"/>
                <a:cs typeface="Calibri"/>
              </a:rPr>
              <a:t>, </a:t>
            </a:r>
            <a:r>
              <a:rPr sz="2800" spc="-20">
                <a:latin typeface="Calibri"/>
                <a:cs typeface="Calibri"/>
              </a:rPr>
              <a:t>care </a:t>
            </a:r>
            <a:r>
              <a:rPr sz="2800" spc="-5">
                <a:latin typeface="Calibri"/>
                <a:cs typeface="Calibri"/>
              </a:rPr>
              <a:t>ne </a:t>
            </a:r>
            <a:r>
              <a:rPr sz="2800" spc="-10">
                <a:latin typeface="Calibri"/>
                <a:cs typeface="Calibri"/>
              </a:rPr>
              <a:t>afişează câmpurile  tabelei în </a:t>
            </a:r>
            <a:r>
              <a:rPr sz="2800" spc="-15">
                <a:latin typeface="Calibri"/>
                <a:cs typeface="Calibri"/>
              </a:rPr>
              <a:t>ordinea </a:t>
            </a:r>
            <a:r>
              <a:rPr sz="2800" spc="-65">
                <a:latin typeface="Calibri"/>
                <a:cs typeface="Calibri"/>
              </a:rPr>
              <a:t>lor, </a:t>
            </a:r>
            <a:r>
              <a:rPr sz="2800" spc="-10">
                <a:latin typeface="Calibri"/>
                <a:cs typeface="Calibri"/>
              </a:rPr>
              <a:t>precum </a:t>
            </a:r>
            <a:r>
              <a:rPr sz="2800" spc="-5">
                <a:latin typeface="Calibri"/>
                <a:cs typeface="Calibri"/>
              </a:rPr>
              <a:t>şi tipul </a:t>
            </a:r>
            <a:r>
              <a:rPr sz="2800" spc="-10">
                <a:latin typeface="Calibri"/>
                <a:cs typeface="Calibri"/>
              </a:rPr>
              <a:t>fiecărui</a:t>
            </a:r>
            <a:r>
              <a:rPr sz="2800" spc="17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câmp.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266700" y="305816"/>
            <a:ext cx="381000" cy="1295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CROSS JOIN / LEFT JOIN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80</a:t>
            </a:fld>
            <a:endParaRPr lang="en-US"/>
          </a:p>
        </p:txBody>
      </p:sp>
      <p:pic>
        <p:nvPicPr>
          <p:cNvPr id="132100" name="Picture 4" descr="MySQL JOINS Tutorial: INNER, OUTER, LEFT, RIGHT, CRO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962400"/>
            <a:ext cx="7543800" cy="2438400"/>
          </a:xfrm>
          <a:prstGeom prst="rect">
            <a:avLst/>
          </a:prstGeom>
          <a:noFill/>
        </p:spPr>
      </p:pic>
      <p:pic>
        <p:nvPicPr>
          <p:cNvPr id="133122" name="Picture 2" descr="MySQL JOINS Tutorial: INNER, OUTER, LEFT, RIGHT, CRO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524000"/>
            <a:ext cx="7620000" cy="220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l="23125" t="57778" r="61250" b="24444"/>
          <a:stretch>
            <a:fillRect/>
          </a:stretch>
        </p:blipFill>
        <p:spPr bwMode="auto">
          <a:xfrm>
            <a:off x="5638800" y="609600"/>
            <a:ext cx="1905000" cy="1219200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3125" t="57778" r="62500" b="30000"/>
          <a:stretch>
            <a:fillRect/>
          </a:stretch>
        </p:blipFill>
        <p:spPr bwMode="auto">
          <a:xfrm>
            <a:off x="4191000" y="2286000"/>
            <a:ext cx="1752600" cy="838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ro-MO" sz="4000" b="1" spc="-15" err="1">
                <a:solidFill>
                  <a:srgbClr val="FF0000"/>
                </a:solidFill>
              </a:rPr>
              <a:t>Asocieri</a:t>
            </a:r>
            <a:r>
              <a:rPr lang="ro-MO" sz="4000" b="1" spc="-15">
                <a:solidFill>
                  <a:srgbClr val="FF0000"/>
                </a:solidFill>
              </a:rPr>
              <a:t>, JOIN-</a:t>
            </a:r>
            <a:r>
              <a:rPr lang="ro-MO" sz="4000" b="1" spc="-15" err="1">
                <a:solidFill>
                  <a:srgbClr val="FF0000"/>
                </a:solidFill>
              </a:rPr>
              <a:t>uri</a:t>
            </a:r>
            <a:r>
              <a:rPr lang="ro-MO" sz="4000" b="1" spc="-15">
                <a:solidFill>
                  <a:srgbClr val="FF0000"/>
                </a:solidFill>
              </a:rPr>
              <a:t>, </a:t>
            </a:r>
            <a:r>
              <a:rPr lang="en-US" sz="4000" b="1" spc="-15">
                <a:solidFill>
                  <a:schemeClr val="accent6">
                    <a:lumMod val="75000"/>
                  </a:schemeClr>
                </a:solidFill>
                <a:ea typeface="+mj-lt"/>
                <a:cs typeface="+mj-lt"/>
              </a:rPr>
              <a:t>LEFT OUTER</a:t>
            </a:r>
            <a:endParaRPr sz="4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81</a:t>
            </a:fld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04800" y="533400"/>
            <a:ext cx="85344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FROM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LEFT OUTER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 JOIN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ON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TabelulA.nume</a:t>
            </a: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=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TabelulB.nume</a:t>
            </a:r>
            <a:endParaRPr lang="ro-MO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FROM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INNER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 JOIN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ON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TabelulA.nume</a:t>
            </a: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=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TabelulB.nume</a:t>
            </a:r>
            <a:endParaRPr lang="ro-MO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endParaRPr lang="ro-MO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CONCLUZIE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Asocierea </a:t>
            </a:r>
            <a:r>
              <a:rPr lang="ro-MO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LEFT OUTER JOIN 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este echivalentă cu Asocierea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INNER JOIN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, numai că după ce obținem rezultatul INNER ,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in rândurile din tabelul  din STINGA (</a:t>
            </a:r>
            <a:r>
              <a:rPr lang="ro-MO" b="1">
                <a:solidFill>
                  <a:srgbClr val="00B0F0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) pentru care NU EX</a:t>
            </a: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I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STĂ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coincidență cu cel din DREAPTA (</a:t>
            </a:r>
            <a:r>
              <a:rPr lang="ro-MO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TabelulB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) se completează cu NULL in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</a:t>
            </a: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din DREAPTA(</a:t>
            </a:r>
            <a:r>
              <a:rPr lang="ro-MO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TabelulB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)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20287785">
            <a:off x="4198413" y="1616095"/>
            <a:ext cx="137160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91000" y="2667000"/>
            <a:ext cx="1752600" cy="45720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77000" y="1424539"/>
            <a:ext cx="1066800" cy="404261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81000" y="5105400"/>
          <a:ext cx="1371600" cy="1485480"/>
        </p:xfrm>
        <a:graphic>
          <a:graphicData uri="http://schemas.openxmlformats.org/drawingml/2006/table">
            <a:tbl>
              <a:tblPr/>
              <a:tblGrid>
                <a:gridCol w="55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4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>
                        <a:solidFill>
                          <a:srgbClr val="00B0F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2590800" y="5105400"/>
          <a:ext cx="1295400" cy="1472184"/>
        </p:xfrm>
        <a:graphic>
          <a:graphicData uri="http://schemas.openxmlformats.org/drawingml/2006/table">
            <a:tbl>
              <a:tblPr/>
              <a:tblGrid>
                <a:gridCol w="525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181600" y="4953000"/>
          <a:ext cx="3810000" cy="1524000"/>
        </p:xfrm>
        <a:graphic>
          <a:graphicData uri="http://schemas.openxmlformats.org/drawingml/2006/table">
            <a:tbl>
              <a:tblPr/>
              <a:tblGrid>
                <a:gridCol w="804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8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71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9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3675" y="2286000"/>
            <a:ext cx="26003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2590800" y="5611528"/>
            <a:ext cx="1295400" cy="255872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590800" y="6096000"/>
            <a:ext cx="1295400" cy="228600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600200" y="1905000"/>
            <a:ext cx="4343400" cy="3124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648200" y="1752600"/>
            <a:ext cx="2286000" cy="3886200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5" idx="3"/>
          </p:cNvCxnSpPr>
          <p:nvPr/>
        </p:nvCxnSpPr>
        <p:spPr>
          <a:xfrm flipH="1">
            <a:off x="3886200" y="5638800"/>
            <a:ext cx="762000" cy="100664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6" idx="3"/>
          </p:cNvCxnSpPr>
          <p:nvPr/>
        </p:nvCxnSpPr>
        <p:spPr>
          <a:xfrm flipH="1">
            <a:off x="3886200" y="5638800"/>
            <a:ext cx="762000" cy="571500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715000" y="990600"/>
            <a:ext cx="1828800" cy="38100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0" y="120849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JOIN-uri, </a:t>
            </a:r>
            <a:r>
              <a:rPr lang="ro-MO" sz="4000" b="1" spc="-15">
                <a:solidFill>
                  <a:schemeClr val="accent6">
                    <a:lumMod val="75000"/>
                  </a:schemeClr>
                </a:solidFill>
              </a:rPr>
              <a:t>LEFT OUTER</a:t>
            </a:r>
            <a:endParaRPr sz="4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82</a:t>
            </a:fld>
            <a:endParaRPr/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152400" y="990600"/>
            <a:ext cx="8534400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SELECT *</a:t>
            </a: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FROM 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600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LEFT OUTER JOIN 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</a:t>
            </a: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ON 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TabelulA.nume</a:t>
            </a: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=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TabelulB.nume</a:t>
            </a: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600" b="1" err="1">
                <a:latin typeface="Calibri" pitchFamily="34" charset="0"/>
                <a:cs typeface="Times New Roman" pitchFamily="18" charset="0"/>
              </a:rPr>
              <a:t>Rezultatul</a:t>
            </a:r>
            <a:endParaRPr lang="en-US" sz="2600" b="1"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o-MO" sz="1800" b="1" i="0" u="none" strike="noStrike" cap="none" normalizeH="0" baseline="0">
              <a:ln>
                <a:noFill/>
              </a:ln>
              <a:solidFill>
                <a:srgbClr val="3333F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19800" y="762000"/>
          <a:ext cx="1371600" cy="1485480"/>
        </p:xfrm>
        <a:graphic>
          <a:graphicData uri="http://schemas.openxmlformats.org/drawingml/2006/table">
            <a:tbl>
              <a:tblPr/>
              <a:tblGrid>
                <a:gridCol w="55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4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543800" y="762000"/>
          <a:ext cx="1295400" cy="1472184"/>
        </p:xfrm>
        <a:graphic>
          <a:graphicData uri="http://schemas.openxmlformats.org/drawingml/2006/table">
            <a:tbl>
              <a:tblPr/>
              <a:tblGrid>
                <a:gridCol w="525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105400" y="4495800"/>
          <a:ext cx="3810000" cy="1524000"/>
        </p:xfrm>
        <a:graphic>
          <a:graphicData uri="http://schemas.openxmlformats.org/drawingml/2006/table">
            <a:tbl>
              <a:tblPr/>
              <a:tblGrid>
                <a:gridCol w="804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8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71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9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2514600"/>
            <a:ext cx="26003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 l="23125" t="56667" r="60625" b="23333"/>
          <a:stretch>
            <a:fillRect/>
          </a:stretch>
        </p:blipFill>
        <p:spPr bwMode="auto">
          <a:xfrm>
            <a:off x="381000" y="3962400"/>
            <a:ext cx="3733800" cy="238564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2" name="Down Arrow 11"/>
          <p:cNvSpPr/>
          <p:nvPr/>
        </p:nvSpPr>
        <p:spPr>
          <a:xfrm>
            <a:off x="152400" y="1524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CROSS JOIN / RIGHT JOIN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38975041-841C-4507-820F-0A3F4EBDAC03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lang="en-US" spc="-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lang="en-US" smtClean="0"/>
              <a:pPr marL="38100">
                <a:lnSpc>
                  <a:spcPct val="100000"/>
                </a:lnSpc>
                <a:spcBef>
                  <a:spcPts val="590"/>
                </a:spcBef>
              </a:pPr>
              <a:t>83</a:t>
            </a:fld>
            <a:endParaRPr lang="en-US"/>
          </a:p>
        </p:txBody>
      </p:sp>
      <p:pic>
        <p:nvPicPr>
          <p:cNvPr id="132100" name="Picture 4" descr="MySQL JOINS Tutorial: INNER, OUTER, LEFT, RIGHT, CRO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962400"/>
            <a:ext cx="7543800" cy="1981200"/>
          </a:xfrm>
          <a:prstGeom prst="rect">
            <a:avLst/>
          </a:prstGeom>
          <a:noFill/>
        </p:spPr>
      </p:pic>
      <p:pic>
        <p:nvPicPr>
          <p:cNvPr id="134146" name="Picture 2" descr="MySQL JOINS Tutorial: INNER, OUTER, LEFT, RIGHT, CRO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8153400" cy="22098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971800" y="6096000"/>
            <a:ext cx="365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https://www.guru99.com/joins.html</a:t>
            </a:r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l="23125" t="57778" r="61250" b="24444"/>
          <a:stretch>
            <a:fillRect/>
          </a:stretch>
        </p:blipFill>
        <p:spPr bwMode="auto">
          <a:xfrm>
            <a:off x="8458200" y="609600"/>
            <a:ext cx="1905000" cy="1219200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3125" t="57778" r="62500" b="30000"/>
          <a:stretch>
            <a:fillRect/>
          </a:stretch>
        </p:blipFill>
        <p:spPr bwMode="auto">
          <a:xfrm>
            <a:off x="4191000" y="2286000"/>
            <a:ext cx="1752600" cy="838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JOIN-uri, </a:t>
            </a:r>
            <a:r>
              <a:rPr lang="ro-MO" sz="4000" b="1" spc="-15">
                <a:solidFill>
                  <a:schemeClr val="accent6">
                    <a:lumMod val="75000"/>
                  </a:schemeClr>
                </a:solidFill>
              </a:rPr>
              <a:t>RIGHT OUTER</a:t>
            </a:r>
            <a:endParaRPr sz="4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84</a:t>
            </a:fld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04800" y="533400"/>
            <a:ext cx="85344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FROM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RIGHT OUTER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 JOIN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ON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TabelulA.nume</a:t>
            </a: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=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TabelulB.nume</a:t>
            </a:r>
            <a:endParaRPr lang="ro-MO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FROM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INNER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 JOIN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</a:t>
            </a: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ON 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TabelulA.nume</a:t>
            </a: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=</a:t>
            </a:r>
            <a:r>
              <a:rPr lang="en-US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TabelulB.nume</a:t>
            </a:r>
            <a:endParaRPr lang="ro-MO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endParaRPr lang="ro-MO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CONCLUZIE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Asocierea </a:t>
            </a:r>
            <a:r>
              <a:rPr lang="ro-MO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RIGHT OUTER JOIN 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este echivalentă cu Asocierea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INNER JOIN, numai că după ce obținem rezultatul INNER ,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in rândurile din tabelul  din DREAPTA (</a:t>
            </a:r>
            <a:r>
              <a:rPr lang="ro-MO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TabelulB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) pentru care NU EX</a:t>
            </a: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I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STĂ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coincidență cu cel din STINGA (</a:t>
            </a:r>
            <a:r>
              <a:rPr lang="ro-MO" b="1">
                <a:solidFill>
                  <a:srgbClr val="00B0F0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) se completează cu NULL in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</a:t>
            </a:r>
            <a:r>
              <a:rPr lang="en-US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din STINGA(</a:t>
            </a:r>
            <a:r>
              <a:rPr lang="ro-MO" b="1">
                <a:solidFill>
                  <a:srgbClr val="00B0F0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r>
              <a:rPr lang="ro-MO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)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20287785">
            <a:off x="4198413" y="1616095"/>
            <a:ext cx="137160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91000" y="2667000"/>
            <a:ext cx="1752600" cy="45720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96400" y="1424539"/>
            <a:ext cx="1066800" cy="404261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81000" y="5105400"/>
          <a:ext cx="1371600" cy="1485480"/>
        </p:xfrm>
        <a:graphic>
          <a:graphicData uri="http://schemas.openxmlformats.org/drawingml/2006/table">
            <a:tbl>
              <a:tblPr/>
              <a:tblGrid>
                <a:gridCol w="55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4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>
                        <a:solidFill>
                          <a:srgbClr val="00B0F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2590800" y="5105400"/>
          <a:ext cx="1295400" cy="1472184"/>
        </p:xfrm>
        <a:graphic>
          <a:graphicData uri="http://schemas.openxmlformats.org/drawingml/2006/table">
            <a:tbl>
              <a:tblPr/>
              <a:tblGrid>
                <a:gridCol w="525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381000" y="5867400"/>
            <a:ext cx="1371600" cy="255872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1000" y="6324600"/>
            <a:ext cx="1371600" cy="228600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600200" y="1905000"/>
            <a:ext cx="4191000" cy="3124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2"/>
          </p:cNvCxnSpPr>
          <p:nvPr/>
        </p:nvCxnSpPr>
        <p:spPr>
          <a:xfrm flipH="1">
            <a:off x="2514600" y="1905000"/>
            <a:ext cx="3810000" cy="3962400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5" idx="3"/>
          </p:cNvCxnSpPr>
          <p:nvPr/>
        </p:nvCxnSpPr>
        <p:spPr>
          <a:xfrm flipH="1">
            <a:off x="1752600" y="5894672"/>
            <a:ext cx="762000" cy="100664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6" idx="3"/>
          </p:cNvCxnSpPr>
          <p:nvPr/>
        </p:nvCxnSpPr>
        <p:spPr>
          <a:xfrm flipH="1">
            <a:off x="1752600" y="5867400"/>
            <a:ext cx="762000" cy="571500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534400" y="990600"/>
            <a:ext cx="1828800" cy="38100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2362200"/>
            <a:ext cx="269557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5105400" y="5029200"/>
          <a:ext cx="3810000" cy="1524000"/>
        </p:xfrm>
        <a:graphic>
          <a:graphicData uri="http://schemas.openxmlformats.org/drawingml/2006/table">
            <a:tbl>
              <a:tblPr/>
              <a:tblGrid>
                <a:gridCol w="804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8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71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9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 l="22500" t="56667" r="61250" b="23333"/>
          <a:stretch>
            <a:fillRect/>
          </a:stretch>
        </p:blipFill>
        <p:spPr bwMode="auto">
          <a:xfrm>
            <a:off x="5715000" y="533400"/>
            <a:ext cx="1981200" cy="137160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30" name="Rectangle 29"/>
          <p:cNvSpPr/>
          <p:nvPr/>
        </p:nvSpPr>
        <p:spPr>
          <a:xfrm>
            <a:off x="5829300" y="990600"/>
            <a:ext cx="1866900" cy="38100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791200" y="1424539"/>
            <a:ext cx="1066800" cy="480461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85806" y="152400"/>
            <a:ext cx="1877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O" b="1"/>
              <a:t>LEFT OUTER JOIN</a:t>
            </a:r>
            <a:endParaRPr lang="en-US" b="1"/>
          </a:p>
        </p:txBody>
      </p:sp>
      <p:sp>
        <p:nvSpPr>
          <p:cNvPr id="34" name="Down Arrow 33"/>
          <p:cNvSpPr/>
          <p:nvPr/>
        </p:nvSpPr>
        <p:spPr>
          <a:xfrm>
            <a:off x="6681" y="15396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JOIN-uri, </a:t>
            </a:r>
            <a:r>
              <a:rPr lang="ro-MO" sz="4000" b="1" spc="-15">
                <a:solidFill>
                  <a:schemeClr val="accent6">
                    <a:lumMod val="75000"/>
                  </a:schemeClr>
                </a:solidFill>
              </a:rPr>
              <a:t>RIGHT OUTER</a:t>
            </a:r>
            <a:endParaRPr sz="4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85</a:t>
            </a:fld>
            <a:endParaRPr/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152400" y="990600"/>
            <a:ext cx="8534400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SELECT *</a:t>
            </a: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FROM 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</a:t>
            </a: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600" b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RIGHT OUTER </a:t>
            </a: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JOIN 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</a:t>
            </a: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ON 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TabelulA.nume</a:t>
            </a:r>
            <a:r>
              <a:rPr lang="en-US" sz="26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=</a:t>
            </a:r>
            <a:r>
              <a:rPr lang="en-US" sz="26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TabelulB.nume</a:t>
            </a:r>
            <a:endParaRPr lang="en-US" sz="26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600" b="1" err="1">
                <a:latin typeface="Calibri" pitchFamily="34" charset="0"/>
                <a:cs typeface="Times New Roman" pitchFamily="18" charset="0"/>
              </a:rPr>
              <a:t>Rezultatul</a:t>
            </a:r>
            <a:endParaRPr lang="en-US" sz="2600" b="1"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o-MO" sz="1800" b="1" i="0" u="none" strike="noStrike" cap="none" normalizeH="0" baseline="0">
              <a:ln>
                <a:noFill/>
              </a:ln>
              <a:solidFill>
                <a:srgbClr val="3333F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943600" y="685800"/>
          <a:ext cx="1371600" cy="1485480"/>
        </p:xfrm>
        <a:graphic>
          <a:graphicData uri="http://schemas.openxmlformats.org/drawingml/2006/table">
            <a:tbl>
              <a:tblPr/>
              <a:tblGrid>
                <a:gridCol w="55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4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467600" y="685800"/>
          <a:ext cx="1295400" cy="1472184"/>
        </p:xfrm>
        <a:graphic>
          <a:graphicData uri="http://schemas.openxmlformats.org/drawingml/2006/table">
            <a:tbl>
              <a:tblPr/>
              <a:tblGrid>
                <a:gridCol w="525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105400" y="4648200"/>
          <a:ext cx="3810000" cy="1524000"/>
        </p:xfrm>
        <a:graphic>
          <a:graphicData uri="http://schemas.openxmlformats.org/drawingml/2006/table">
            <a:tbl>
              <a:tblPr/>
              <a:tblGrid>
                <a:gridCol w="804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8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71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9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2667000"/>
            <a:ext cx="269557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 l="23125" t="56667" r="60000" b="23333"/>
          <a:stretch>
            <a:fillRect/>
          </a:stretch>
        </p:blipFill>
        <p:spPr bwMode="auto">
          <a:xfrm>
            <a:off x="381000" y="3886200"/>
            <a:ext cx="3505200" cy="2286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2" name="Down Arrow 11"/>
          <p:cNvSpPr/>
          <p:nvPr/>
        </p:nvSpPr>
        <p:spPr>
          <a:xfrm>
            <a:off x="205427" y="1524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JOIN-uri, </a:t>
            </a:r>
            <a:r>
              <a:rPr lang="ro-MO" sz="4000" b="1" spc="-15">
                <a:solidFill>
                  <a:schemeClr val="accent6">
                    <a:lumMod val="75000"/>
                  </a:schemeClr>
                </a:solidFill>
              </a:rPr>
              <a:t>FULL OUTER/</a:t>
            </a:r>
            <a:r>
              <a:rPr lang="ro-MO" sz="4000" b="1" spc="-15">
                <a:solidFill>
                  <a:srgbClr val="00B0F0"/>
                </a:solidFill>
              </a:rPr>
              <a:t>UNION</a:t>
            </a:r>
            <a:endParaRPr sz="4000" b="1">
              <a:solidFill>
                <a:srgbClr val="00B0F0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86</a:t>
            </a:fld>
            <a:endParaRPr/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152400" y="360149"/>
            <a:ext cx="8534400" cy="383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FROM </a:t>
            </a:r>
            <a:r>
              <a:rPr lang="en-US" sz="2400" b="1" err="1">
                <a:solidFill>
                  <a:srgbClr val="3333FF"/>
                </a:solidFill>
              </a:rPr>
              <a:t>tabelula</a:t>
            </a:r>
            <a:endParaRPr lang="en-US" sz="24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LEFT</a:t>
            </a:r>
            <a:r>
              <a:rPr lang="en-US" sz="2400" b="1">
                <a:solidFill>
                  <a:srgbClr val="3333FF"/>
                </a:solidFill>
              </a:rPr>
              <a:t> JOIN </a:t>
            </a:r>
            <a:r>
              <a:rPr lang="en-US" sz="2400" b="1" err="1">
                <a:solidFill>
                  <a:srgbClr val="3333FF"/>
                </a:solidFill>
              </a:rPr>
              <a:t>tabelulb</a:t>
            </a:r>
            <a:endParaRPr lang="en-US" sz="24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   ON </a:t>
            </a:r>
            <a:r>
              <a:rPr lang="en-US" sz="2400" b="1" err="1">
                <a:solidFill>
                  <a:srgbClr val="3333FF"/>
                </a:solidFill>
              </a:rPr>
              <a:t>tabelula.nume</a:t>
            </a:r>
            <a:r>
              <a:rPr lang="en-US" sz="2400" b="1">
                <a:solidFill>
                  <a:srgbClr val="3333FF"/>
                </a:solidFill>
              </a:rPr>
              <a:t>=</a:t>
            </a:r>
            <a:r>
              <a:rPr lang="en-US" sz="2400" b="1" err="1">
                <a:solidFill>
                  <a:srgbClr val="3333FF"/>
                </a:solidFill>
              </a:rPr>
              <a:t>tabelulb.nume</a:t>
            </a:r>
            <a:endParaRPr lang="en-US" sz="24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B0F0"/>
                </a:solidFill>
              </a:rPr>
              <a:t>UNION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FROM </a:t>
            </a:r>
            <a:r>
              <a:rPr lang="en-US" sz="2400" b="1" err="1">
                <a:solidFill>
                  <a:srgbClr val="3333FF"/>
                </a:solidFill>
              </a:rPr>
              <a:t>tabelula</a:t>
            </a:r>
            <a:endParaRPr lang="en-US" sz="24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RIGHT</a:t>
            </a:r>
            <a:r>
              <a:rPr lang="en-US" sz="2400" b="1">
                <a:solidFill>
                  <a:srgbClr val="3333FF"/>
                </a:solidFill>
              </a:rPr>
              <a:t> JOIN </a:t>
            </a:r>
            <a:r>
              <a:rPr lang="en-US" sz="2400" b="1" err="1">
                <a:solidFill>
                  <a:srgbClr val="3333FF"/>
                </a:solidFill>
              </a:rPr>
              <a:t>tabelulb</a:t>
            </a:r>
            <a:endParaRPr lang="en-US" sz="24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   ON </a:t>
            </a:r>
            <a:r>
              <a:rPr lang="en-US" sz="2400" b="1" err="1">
                <a:solidFill>
                  <a:srgbClr val="3333FF"/>
                </a:solidFill>
              </a:rPr>
              <a:t>tabelula.nume</a:t>
            </a:r>
            <a:r>
              <a:rPr lang="en-US" sz="2400" b="1">
                <a:solidFill>
                  <a:srgbClr val="3333FF"/>
                </a:solidFill>
              </a:rPr>
              <a:t>=</a:t>
            </a:r>
            <a:r>
              <a:rPr lang="en-US" sz="2400" b="1" err="1">
                <a:solidFill>
                  <a:srgbClr val="3333FF"/>
                </a:solidFill>
              </a:rPr>
              <a:t>tabelulb.nume</a:t>
            </a:r>
            <a:r>
              <a:rPr lang="en-US" sz="24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</a:t>
            </a: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REZULTATUL</a:t>
            </a:r>
            <a:endParaRPr kumimoji="0" lang="ro-MO" sz="1800" b="1" i="0" u="none" strike="noStrike" cap="none" normalizeH="0" baseline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172200" y="762000"/>
          <a:ext cx="1371600" cy="1485480"/>
        </p:xfrm>
        <a:graphic>
          <a:graphicData uri="http://schemas.openxmlformats.org/drawingml/2006/table">
            <a:tbl>
              <a:tblPr/>
              <a:tblGrid>
                <a:gridCol w="55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4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696200" y="762000"/>
          <a:ext cx="1295400" cy="1472184"/>
        </p:xfrm>
        <a:graphic>
          <a:graphicData uri="http://schemas.openxmlformats.org/drawingml/2006/table">
            <a:tbl>
              <a:tblPr/>
              <a:tblGrid>
                <a:gridCol w="525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2362200"/>
            <a:ext cx="25622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181600" y="4267200"/>
          <a:ext cx="3810000" cy="2133600"/>
        </p:xfrm>
        <a:graphic>
          <a:graphicData uri="http://schemas.openxmlformats.org/drawingml/2006/table">
            <a:tbl>
              <a:tblPr/>
              <a:tblGrid>
                <a:gridCol w="804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8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71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9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685800" y="2362200"/>
            <a:ext cx="609600" cy="17526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5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 l="23125" t="58889" r="59375" b="14445"/>
          <a:stretch>
            <a:fillRect/>
          </a:stretch>
        </p:blipFill>
        <p:spPr bwMode="auto">
          <a:xfrm>
            <a:off x="2057400" y="4724400"/>
            <a:ext cx="2133600" cy="1828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2057400" y="4343400"/>
            <a:ext cx="213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>
                <a:solidFill>
                  <a:srgbClr val="3333FF"/>
                </a:solidFill>
                <a:cs typeface="Calibri"/>
              </a:rPr>
              <a:t>   LEFT -- RIGHT</a:t>
            </a: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33600" y="5181600"/>
            <a:ext cx="457200" cy="838200"/>
          </a:xfrm>
          <a:prstGeom prst="rect">
            <a:avLst/>
          </a:prstGeom>
          <a:solidFill>
            <a:srgbClr val="FFFF00">
              <a:alpha val="2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-23173" y="16948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FF0000"/>
                </a:solidFill>
              </a:rPr>
              <a:t>Asocieri, JOIN-uri</a:t>
            </a:r>
            <a:endParaRPr sz="4000" b="1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87</a:t>
            </a:fld>
            <a:endParaRPr/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152400" y="152400"/>
            <a:ext cx="85344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FROM </a:t>
            </a:r>
            <a:r>
              <a:rPr lang="en-US" sz="2800" b="1" err="1">
                <a:solidFill>
                  <a:srgbClr val="3333FF"/>
                </a:solidFill>
              </a:rPr>
              <a:t>tabelula</a:t>
            </a:r>
            <a:endParaRPr lang="en-US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B050"/>
                </a:solidFill>
              </a:rPr>
              <a:t>RIGHT</a:t>
            </a:r>
            <a:r>
              <a:rPr lang="en-US" sz="2800" b="1">
                <a:solidFill>
                  <a:srgbClr val="3333FF"/>
                </a:solidFill>
              </a:rPr>
              <a:t> JOIN </a:t>
            </a:r>
            <a:r>
              <a:rPr lang="en-US" sz="2800" b="1" err="1">
                <a:solidFill>
                  <a:srgbClr val="3333FF"/>
                </a:solidFill>
              </a:rPr>
              <a:t>tabelulb</a:t>
            </a:r>
            <a:endParaRPr lang="en-US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   ON </a:t>
            </a:r>
            <a:r>
              <a:rPr lang="en-US" sz="2800" b="1" err="1">
                <a:solidFill>
                  <a:srgbClr val="3333FF"/>
                </a:solidFill>
              </a:rPr>
              <a:t>tabelula.nume</a:t>
            </a:r>
            <a:r>
              <a:rPr lang="en-US" sz="2800" b="1">
                <a:solidFill>
                  <a:srgbClr val="3333FF"/>
                </a:solidFill>
              </a:rPr>
              <a:t>=</a:t>
            </a:r>
            <a:r>
              <a:rPr lang="en-US" sz="2800" b="1" err="1">
                <a:solidFill>
                  <a:srgbClr val="3333FF"/>
                </a:solidFill>
              </a:rPr>
              <a:t>tabelulb.nume</a:t>
            </a:r>
            <a:r>
              <a:rPr lang="en-US" sz="2800" b="1">
                <a:solidFill>
                  <a:srgbClr val="3333FF"/>
                </a:solidFill>
              </a:rPr>
              <a:t>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B0F0"/>
                </a:solidFill>
              </a:rPr>
              <a:t>UNION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FROM </a:t>
            </a:r>
            <a:r>
              <a:rPr lang="en-US" sz="2800" b="1" err="1">
                <a:solidFill>
                  <a:srgbClr val="3333FF"/>
                </a:solidFill>
              </a:rPr>
              <a:t>tabelula</a:t>
            </a:r>
            <a:endParaRPr lang="en-US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B050"/>
                </a:solidFill>
              </a:rPr>
              <a:t>LEFT </a:t>
            </a:r>
            <a:r>
              <a:rPr lang="en-US" sz="2800" b="1">
                <a:solidFill>
                  <a:srgbClr val="3333FF"/>
                </a:solidFill>
              </a:rPr>
              <a:t>JOIN </a:t>
            </a:r>
            <a:r>
              <a:rPr lang="en-US" sz="2800" b="1" err="1">
                <a:solidFill>
                  <a:srgbClr val="3333FF"/>
                </a:solidFill>
              </a:rPr>
              <a:t>tabelulb</a:t>
            </a:r>
            <a:endParaRPr lang="en-US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   ON </a:t>
            </a:r>
            <a:r>
              <a:rPr lang="en-US" sz="2800" b="1" err="1">
                <a:solidFill>
                  <a:srgbClr val="3333FF"/>
                </a:solidFill>
              </a:rPr>
              <a:t>tabelula.nume</a:t>
            </a:r>
            <a:r>
              <a:rPr lang="en-US" sz="2800" b="1">
                <a:solidFill>
                  <a:srgbClr val="3333FF"/>
                </a:solidFill>
              </a:rPr>
              <a:t>=</a:t>
            </a:r>
            <a:r>
              <a:rPr lang="en-US" sz="2800" b="1" err="1">
                <a:solidFill>
                  <a:srgbClr val="3333FF"/>
                </a:solidFill>
              </a:rPr>
              <a:t>tabelulb.nume</a:t>
            </a:r>
            <a:r>
              <a:rPr lang="en-US" sz="2800" b="1">
                <a:solidFill>
                  <a:srgbClr val="3333FF"/>
                </a:solidFill>
              </a:rPr>
              <a:t>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REZULTATUL</a:t>
            </a:r>
            <a:endParaRPr kumimoji="0" lang="ro-MO" sz="1800" b="1" i="0" u="none" strike="noStrike" cap="none" normalizeH="0" baseline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172200" y="762000"/>
          <a:ext cx="1371600" cy="1485480"/>
        </p:xfrm>
        <a:graphic>
          <a:graphicData uri="http://schemas.openxmlformats.org/drawingml/2006/table">
            <a:tbl>
              <a:tblPr/>
              <a:tblGrid>
                <a:gridCol w="55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4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696200" y="762000"/>
          <a:ext cx="1295400" cy="1472184"/>
        </p:xfrm>
        <a:graphic>
          <a:graphicData uri="http://schemas.openxmlformats.org/drawingml/2006/table">
            <a:tbl>
              <a:tblPr/>
              <a:tblGrid>
                <a:gridCol w="525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5" y="2362200"/>
            <a:ext cx="25622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914400" y="2286000"/>
            <a:ext cx="381000" cy="18288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105400" y="4191000"/>
          <a:ext cx="3810000" cy="2285997"/>
        </p:xfrm>
        <a:graphic>
          <a:graphicData uri="http://schemas.openxmlformats.org/drawingml/2006/table">
            <a:tbl>
              <a:tblPr/>
              <a:tblGrid>
                <a:gridCol w="804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8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71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9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 l="23125" t="60000" r="59375" b="14444"/>
          <a:stretch>
            <a:fillRect/>
          </a:stretch>
        </p:blipFill>
        <p:spPr bwMode="auto">
          <a:xfrm>
            <a:off x="2514600" y="4648200"/>
            <a:ext cx="2133600" cy="18288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2514600" y="4267200"/>
            <a:ext cx="213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>
                <a:solidFill>
                  <a:srgbClr val="3333FF"/>
                </a:solidFill>
                <a:cs typeface="Calibri"/>
              </a:rPr>
              <a:t>RIGHT --- LEFT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05200" y="5105400"/>
            <a:ext cx="457200" cy="838200"/>
          </a:xfrm>
          <a:prstGeom prst="rect">
            <a:avLst/>
          </a:prstGeom>
          <a:solidFill>
            <a:srgbClr val="FFFF00">
              <a:alpha val="21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-175573" y="6858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</a:t>
            </a:r>
            <a:r>
              <a:rPr lang="en-US" sz="4000" b="1" spc="-15">
                <a:solidFill>
                  <a:srgbClr val="00B0F0"/>
                </a:solidFill>
              </a:rPr>
              <a:t> cu </a:t>
            </a:r>
            <a:r>
              <a:rPr lang="en-US" sz="4000" b="1" spc="-15">
                <a:solidFill>
                  <a:srgbClr val="FF0000"/>
                </a:solidFill>
              </a:rPr>
              <a:t>WHERE</a:t>
            </a:r>
            <a:endParaRPr sz="4000" b="1">
              <a:solidFill>
                <a:srgbClr val="FF000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88</a:t>
            </a:fld>
            <a:endParaRPr/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152400" y="533400"/>
            <a:ext cx="8534400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err="1"/>
              <a:t>Cimpurile</a:t>
            </a:r>
            <a:r>
              <a:rPr lang="en-US" sz="2800" b="1"/>
              <a:t> din </a:t>
            </a:r>
            <a:r>
              <a:rPr lang="en-US" sz="2800" b="1" err="1"/>
              <a:t>TabelulA</a:t>
            </a:r>
            <a:r>
              <a:rPr lang="en-US" sz="2800" b="1"/>
              <a:t> </a:t>
            </a:r>
            <a:r>
              <a:rPr lang="en-US" sz="2800" b="1" err="1"/>
              <a:t>ce</a:t>
            </a:r>
            <a:r>
              <a:rPr lang="en-US" sz="2800" b="1"/>
              <a:t> nu </a:t>
            </a:r>
            <a:r>
              <a:rPr lang="en-US" sz="2800" b="1" err="1"/>
              <a:t>sunt</a:t>
            </a:r>
            <a:r>
              <a:rPr lang="en-US" sz="2800" b="1"/>
              <a:t> in </a:t>
            </a:r>
            <a:r>
              <a:rPr lang="en-US" sz="2800" b="1" err="1"/>
              <a:t>TabelulB</a:t>
            </a:r>
            <a:endParaRPr lang="en-US" sz="2800" b="1"/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FROM </a:t>
            </a:r>
            <a:r>
              <a:rPr lang="en-US" sz="2800" b="1" err="1">
                <a:solidFill>
                  <a:srgbClr val="3333FF"/>
                </a:solidFill>
              </a:rPr>
              <a:t>TabelulA</a:t>
            </a:r>
            <a:endParaRPr lang="en-US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B050"/>
                </a:solidFill>
              </a:rPr>
              <a:t>LEFT </a:t>
            </a:r>
            <a:r>
              <a:rPr lang="en-US" sz="2800" b="1">
                <a:solidFill>
                  <a:srgbClr val="3333FF"/>
                </a:solidFill>
              </a:rPr>
              <a:t>JOIN </a:t>
            </a:r>
            <a:r>
              <a:rPr lang="en-US" sz="2800" b="1" err="1">
                <a:solidFill>
                  <a:srgbClr val="3333FF"/>
                </a:solidFill>
              </a:rPr>
              <a:t>TabelulB</a:t>
            </a:r>
            <a:endParaRPr lang="en-US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   ON </a:t>
            </a:r>
            <a:r>
              <a:rPr lang="en-US" sz="2800" b="1" err="1">
                <a:solidFill>
                  <a:srgbClr val="3333FF"/>
                </a:solidFill>
              </a:rPr>
              <a:t>TabelulA.nume</a:t>
            </a:r>
            <a:r>
              <a:rPr lang="en-US" sz="2800" b="1">
                <a:solidFill>
                  <a:srgbClr val="3333FF"/>
                </a:solidFill>
              </a:rPr>
              <a:t>=</a:t>
            </a:r>
            <a:r>
              <a:rPr lang="en-US" sz="2800" b="1" err="1">
                <a:solidFill>
                  <a:srgbClr val="3333FF"/>
                </a:solidFill>
              </a:rPr>
              <a:t>TabelulB.nume</a:t>
            </a:r>
            <a:r>
              <a:rPr lang="en-US" sz="2800" b="1">
                <a:solidFill>
                  <a:srgbClr val="3333FF"/>
                </a:solidFill>
              </a:rPr>
              <a:t>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800" b="1" i="0" u="none" strike="noStrike" cap="none" normalizeH="0" baseline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WHERE </a:t>
            </a: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>
                <a:solidFill>
                  <a:srgbClr val="3333FF"/>
                </a:solidFill>
              </a:rPr>
              <a:t>TabelulB.id  IS NULL  (</a:t>
            </a:r>
            <a:r>
              <a:rPr lang="en-US" sz="2800" b="1">
                <a:solidFill>
                  <a:srgbClr val="00B0F0"/>
                </a:solidFill>
              </a:rPr>
              <a:t>IS </a:t>
            </a:r>
            <a:r>
              <a:rPr lang="en-US" sz="2800" b="1">
                <a:solidFill>
                  <a:srgbClr val="3333FF"/>
                </a:solidFill>
              </a:rPr>
              <a:t>NOT NULL)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rgbClr val="3333FF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REZULTATUL</a:t>
            </a:r>
            <a:endParaRPr kumimoji="0" lang="ro-MO" sz="1800" b="1" i="0" u="none" strike="noStrike" cap="none" normalizeH="0" baseline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96000" y="1219200"/>
          <a:ext cx="1371600" cy="1485480"/>
        </p:xfrm>
        <a:graphic>
          <a:graphicData uri="http://schemas.openxmlformats.org/drawingml/2006/table">
            <a:tbl>
              <a:tblPr/>
              <a:tblGrid>
                <a:gridCol w="55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4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620000" y="1219200"/>
          <a:ext cx="1295400" cy="1472184"/>
        </p:xfrm>
        <a:graphic>
          <a:graphicData uri="http://schemas.openxmlformats.org/drawingml/2006/table">
            <a:tbl>
              <a:tblPr/>
              <a:tblGrid>
                <a:gridCol w="525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1828800" y="3276600"/>
            <a:ext cx="76200" cy="3810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0" y="2743200"/>
            <a:ext cx="26955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 l="23125" t="57654" r="60625" b="27778"/>
          <a:stretch>
            <a:fillRect/>
          </a:stretch>
        </p:blipFill>
        <p:spPr bwMode="auto">
          <a:xfrm>
            <a:off x="228600" y="3774179"/>
            <a:ext cx="2209800" cy="111434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334000" y="4572000"/>
          <a:ext cx="3810000" cy="1524000"/>
        </p:xfrm>
        <a:graphic>
          <a:graphicData uri="http://schemas.openxmlformats.org/drawingml/2006/table">
            <a:tbl>
              <a:tblPr/>
              <a:tblGrid>
                <a:gridCol w="804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8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71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9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 cstate="print"/>
          <a:srcRect l="23125" t="56667" r="60625" b="23333"/>
          <a:stretch>
            <a:fillRect/>
          </a:stretch>
        </p:blipFill>
        <p:spPr bwMode="auto">
          <a:xfrm>
            <a:off x="2667000" y="5029200"/>
            <a:ext cx="2660447" cy="169984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2667000" y="6096000"/>
            <a:ext cx="2590800" cy="609600"/>
          </a:xfrm>
          <a:prstGeom prst="rect">
            <a:avLst/>
          </a:prstGeom>
          <a:solidFill>
            <a:schemeClr val="bg2">
              <a:lumMod val="50000"/>
              <a:alpha val="21000"/>
            </a:schemeClr>
          </a:solidFill>
          <a:ln>
            <a:solidFill>
              <a:schemeClr val="bg2">
                <a:lumMod val="7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-23173" y="-1524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</a:t>
            </a:r>
            <a:r>
              <a:rPr lang="en-US" sz="4000" b="1" spc="-15">
                <a:solidFill>
                  <a:srgbClr val="00B0F0"/>
                </a:solidFill>
              </a:rPr>
              <a:t> cu </a:t>
            </a:r>
            <a:r>
              <a:rPr lang="en-US" sz="4000" b="1" spc="-15">
                <a:solidFill>
                  <a:srgbClr val="FF0000"/>
                </a:solidFill>
              </a:rPr>
              <a:t>WHERE</a:t>
            </a:r>
            <a:endParaRPr sz="4000" b="1">
              <a:solidFill>
                <a:srgbClr val="00B0F0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89</a:t>
            </a:fld>
            <a:endParaRPr/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152400" y="470357"/>
            <a:ext cx="8534400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5560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err="1"/>
              <a:t>Cimpurile</a:t>
            </a:r>
            <a:r>
              <a:rPr lang="en-US" sz="2800" b="1"/>
              <a:t> din </a:t>
            </a:r>
            <a:r>
              <a:rPr lang="en-US" sz="2800" b="1" err="1"/>
              <a:t>TabelulB</a:t>
            </a:r>
            <a:r>
              <a:rPr lang="en-US" sz="2800" b="1"/>
              <a:t> </a:t>
            </a:r>
            <a:r>
              <a:rPr lang="en-US" sz="2800" b="1" err="1"/>
              <a:t>ce</a:t>
            </a:r>
            <a:r>
              <a:rPr lang="en-US" sz="2800" b="1"/>
              <a:t> nu </a:t>
            </a:r>
            <a:r>
              <a:rPr lang="en-US" sz="2800" b="1" err="1"/>
              <a:t>sunt</a:t>
            </a:r>
            <a:r>
              <a:rPr lang="en-US" sz="2800" b="1"/>
              <a:t> in </a:t>
            </a:r>
            <a:r>
              <a:rPr lang="en-US" sz="2800" b="1" err="1"/>
              <a:t>TabelulA</a:t>
            </a:r>
            <a:endParaRPr lang="en-US" sz="2800" b="1"/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FROM </a:t>
            </a:r>
            <a:r>
              <a:rPr lang="en-US" sz="2800" b="1" err="1">
                <a:solidFill>
                  <a:srgbClr val="3333FF"/>
                </a:solidFill>
              </a:rPr>
              <a:t>TabelulA</a:t>
            </a:r>
            <a:endParaRPr lang="en-US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B050"/>
                </a:solidFill>
              </a:rPr>
              <a:t>RIGHT </a:t>
            </a:r>
            <a:r>
              <a:rPr lang="en-US" sz="2800" b="1">
                <a:solidFill>
                  <a:srgbClr val="3333FF"/>
                </a:solidFill>
              </a:rPr>
              <a:t>JOIN </a:t>
            </a:r>
            <a:r>
              <a:rPr lang="en-US" sz="2800" b="1" err="1">
                <a:solidFill>
                  <a:srgbClr val="3333FF"/>
                </a:solidFill>
              </a:rPr>
              <a:t>TabelulB</a:t>
            </a:r>
            <a:endParaRPr lang="en-US" sz="28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</a:rPr>
              <a:t>   ON </a:t>
            </a:r>
            <a:r>
              <a:rPr lang="en-US" sz="2800" b="1" err="1">
                <a:solidFill>
                  <a:srgbClr val="3333FF"/>
                </a:solidFill>
              </a:rPr>
              <a:t>TabelulA.nume</a:t>
            </a:r>
            <a:r>
              <a:rPr lang="en-US" sz="2800" b="1">
                <a:solidFill>
                  <a:srgbClr val="3333FF"/>
                </a:solidFill>
              </a:rPr>
              <a:t>=</a:t>
            </a:r>
            <a:r>
              <a:rPr lang="en-US" sz="2800" b="1" err="1">
                <a:solidFill>
                  <a:srgbClr val="3333FF"/>
                </a:solidFill>
              </a:rPr>
              <a:t>TabelulB.nume</a:t>
            </a:r>
            <a:r>
              <a:rPr lang="en-US" sz="2800" b="1">
                <a:solidFill>
                  <a:srgbClr val="3333FF"/>
                </a:solidFill>
              </a:rPr>
              <a:t>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800" b="1" i="0" u="none" strike="noStrike" cap="none" normalizeH="0" baseline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	</a:t>
            </a: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WHERE </a:t>
            </a: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>
                <a:solidFill>
                  <a:srgbClr val="3333FF"/>
                </a:solidFill>
              </a:rPr>
              <a:t>TabelulA.id IS NULL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rgbClr val="3333FF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REZULTATUL</a:t>
            </a:r>
            <a:endParaRPr kumimoji="0" lang="ro-MO" sz="1800" b="1" i="0" u="none" strike="noStrike" cap="none" normalizeH="0" baseline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96000" y="1057275"/>
          <a:ext cx="1371600" cy="1485480"/>
        </p:xfrm>
        <a:graphic>
          <a:graphicData uri="http://schemas.openxmlformats.org/drawingml/2006/table">
            <a:tbl>
              <a:tblPr/>
              <a:tblGrid>
                <a:gridCol w="55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4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620000" y="1057275"/>
          <a:ext cx="1295400" cy="1472184"/>
        </p:xfrm>
        <a:graphic>
          <a:graphicData uri="http://schemas.openxmlformats.org/drawingml/2006/table">
            <a:tbl>
              <a:tblPr/>
              <a:tblGrid>
                <a:gridCol w="525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1828800" y="2895600"/>
            <a:ext cx="76200" cy="38100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105400" y="4648200"/>
          <a:ext cx="3810000" cy="1524000"/>
        </p:xfrm>
        <a:graphic>
          <a:graphicData uri="http://schemas.openxmlformats.org/drawingml/2006/table">
            <a:tbl>
              <a:tblPr/>
              <a:tblGrid>
                <a:gridCol w="804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8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71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9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MO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 l="23125" t="56667" r="60000" b="23333"/>
          <a:stretch>
            <a:fillRect/>
          </a:stretch>
        </p:blipFill>
        <p:spPr bwMode="auto">
          <a:xfrm>
            <a:off x="2743200" y="4648200"/>
            <a:ext cx="2286000" cy="149087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886075"/>
            <a:ext cx="25908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 l="23125" t="57778" r="60000" b="28889"/>
          <a:stretch>
            <a:fillRect/>
          </a:stretch>
        </p:blipFill>
        <p:spPr bwMode="auto">
          <a:xfrm>
            <a:off x="381000" y="3352799"/>
            <a:ext cx="2743200" cy="1083733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2743200" y="5562600"/>
            <a:ext cx="2286000" cy="609600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solidFill>
              <a:schemeClr val="accent1">
                <a:shade val="50000"/>
                <a:alpha val="1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-23173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138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3038" marR="5080" indent="-1355725">
              <a:lnSpc>
                <a:spcPct val="100000"/>
              </a:lnSpc>
              <a:spcBef>
                <a:spcPts val="100"/>
              </a:spcBef>
            </a:pPr>
            <a:r>
              <a:rPr b="1" spc="-15" err="1">
                <a:solidFill>
                  <a:srgbClr val="FF0000"/>
                </a:solidFill>
              </a:rPr>
              <a:t>Adăugare</a:t>
            </a:r>
            <a:r>
              <a:rPr b="1" spc="-15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o</a:t>
            </a:r>
            <a:r>
              <a:rPr b="1" spc="-70">
                <a:solidFill>
                  <a:srgbClr val="FF0000"/>
                </a:solidFill>
              </a:rPr>
              <a:t> </a:t>
            </a:r>
            <a:r>
              <a:rPr b="1" spc="-5">
                <a:solidFill>
                  <a:srgbClr val="FF0000"/>
                </a:solidFill>
              </a:rPr>
              <a:t>nouă  </a:t>
            </a:r>
            <a:r>
              <a:rPr b="1" spc="-25">
                <a:solidFill>
                  <a:srgbClr val="FF0000"/>
                </a:solidFill>
              </a:rPr>
              <a:t>înregistrare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18DC8915-B50A-4A85-8646-925D7B3FD9A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590"/>
                </a:spcBef>
              </a:pPr>
              <a:t>9</a:t>
            </a:fld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7297" y="1046204"/>
            <a:ext cx="8220660" cy="38952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>
                <a:solidFill>
                  <a:srgbClr val="0000FF"/>
                </a:solidFill>
                <a:latin typeface="Calibri"/>
                <a:cs typeface="Calibri"/>
              </a:rPr>
              <a:t>Inserarea </a:t>
            </a:r>
            <a:r>
              <a:rPr sz="2800" b="1" spc="-5">
                <a:solidFill>
                  <a:srgbClr val="0000FF"/>
                </a:solidFill>
                <a:latin typeface="Calibri"/>
                <a:cs typeface="Calibri"/>
              </a:rPr>
              <a:t>linilor ce conţin </a:t>
            </a:r>
            <a:r>
              <a:rPr sz="2800" b="1" spc="-15" err="1">
                <a:solidFill>
                  <a:srgbClr val="0000FF"/>
                </a:solidFill>
                <a:latin typeface="Calibri"/>
                <a:cs typeface="Calibri"/>
              </a:rPr>
              <a:t>valori</a:t>
            </a:r>
            <a:r>
              <a:rPr sz="2800" b="1" spc="9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>
                <a:solidFill>
                  <a:srgbClr val="0000FF"/>
                </a:solidFill>
                <a:latin typeface="Calibri"/>
                <a:cs typeface="Calibri"/>
              </a:rPr>
              <a:t>NULL</a:t>
            </a:r>
            <a:endParaRPr lang="en-US" sz="2800" b="1" spc="-5">
              <a:solidFill>
                <a:srgbClr val="0000F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28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</a:pPr>
            <a:r>
              <a:rPr sz="2800" spc="-15" err="1">
                <a:latin typeface="Calibri"/>
                <a:cs typeface="Calibri"/>
              </a:rPr>
              <a:t>Inserarea</a:t>
            </a:r>
            <a:r>
              <a:rPr sz="2800" spc="-15">
                <a:latin typeface="Calibri"/>
                <a:cs typeface="Calibri"/>
              </a:rPr>
              <a:t> </a:t>
            </a:r>
            <a:r>
              <a:rPr sz="2800" spc="-10">
                <a:latin typeface="Calibri"/>
                <a:cs typeface="Calibri"/>
              </a:rPr>
              <a:t>liniilor </a:t>
            </a:r>
            <a:r>
              <a:rPr sz="2800" spc="-5">
                <a:latin typeface="Calibri"/>
                <a:cs typeface="Calibri"/>
              </a:rPr>
              <a:t>ce </a:t>
            </a:r>
            <a:r>
              <a:rPr sz="2800" spc="-10">
                <a:latin typeface="Calibri"/>
                <a:cs typeface="Calibri"/>
              </a:rPr>
              <a:t>conţin valori </a:t>
            </a:r>
            <a:r>
              <a:rPr sz="2800" b="1" spc="-5">
                <a:latin typeface="Calibri"/>
                <a:cs typeface="Calibri"/>
              </a:rPr>
              <a:t>NULL </a:t>
            </a:r>
            <a:r>
              <a:rPr sz="2800" spc="-5">
                <a:latin typeface="Calibri"/>
                <a:cs typeface="Calibri"/>
              </a:rPr>
              <a:t>se </a:t>
            </a:r>
            <a:r>
              <a:rPr sz="2800" spc="-15">
                <a:latin typeface="Calibri"/>
                <a:cs typeface="Calibri"/>
              </a:rPr>
              <a:t>poate  </a:t>
            </a:r>
            <a:r>
              <a:rPr sz="2800" spc="-20">
                <a:latin typeface="Calibri"/>
                <a:cs typeface="Calibri"/>
              </a:rPr>
              <a:t>face </a:t>
            </a:r>
            <a:r>
              <a:rPr sz="2800" spc="-10">
                <a:latin typeface="Calibri"/>
                <a:cs typeface="Calibri"/>
              </a:rPr>
              <a:t>prin două</a:t>
            </a:r>
            <a:r>
              <a:rPr sz="2800" spc="70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metode:</a:t>
            </a:r>
            <a:endParaRPr sz="2800">
              <a:latin typeface="Calibri"/>
              <a:cs typeface="Calibri"/>
            </a:endParaRPr>
          </a:p>
          <a:p>
            <a:pPr marR="415290">
              <a:lnSpc>
                <a:spcPct val="100000"/>
              </a:lnSpc>
            </a:pPr>
            <a:r>
              <a:rPr sz="2800" b="1" u="sng" spc="-5">
                <a:solidFill>
                  <a:srgbClr val="FF0000"/>
                </a:solidFill>
                <a:latin typeface="Calibri"/>
                <a:cs typeface="Calibri"/>
              </a:rPr>
              <a:t>1. </a:t>
            </a:r>
            <a:r>
              <a:rPr sz="2800" b="1" u="sng" spc="-15" err="1">
                <a:solidFill>
                  <a:srgbClr val="FF0000"/>
                </a:solidFill>
                <a:latin typeface="Calibri"/>
                <a:cs typeface="Calibri"/>
              </a:rPr>
              <a:t>metoda</a:t>
            </a:r>
            <a:r>
              <a:rPr sz="2800" b="1" u="sng" spc="-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u="sng" spc="-10">
                <a:solidFill>
                  <a:srgbClr val="FF0000"/>
                </a:solidFill>
                <a:latin typeface="Calibri"/>
                <a:cs typeface="Calibri"/>
              </a:rPr>
              <a:t>implicită</a:t>
            </a:r>
            <a:r>
              <a:rPr sz="2800" b="1" u="sng" spc="-10">
                <a:latin typeface="Calibri"/>
                <a:cs typeface="Calibri"/>
              </a:rPr>
              <a:t>:</a:t>
            </a:r>
            <a:r>
              <a:rPr sz="2800" b="1" spc="-10">
                <a:latin typeface="Calibri"/>
                <a:cs typeface="Calibri"/>
              </a:rPr>
              <a:t> </a:t>
            </a:r>
            <a:r>
              <a:rPr lang="en-US" sz="2800" b="1" spc="-10">
                <a:latin typeface="Calibri"/>
                <a:cs typeface="Calibri"/>
              </a:rPr>
              <a:t> </a:t>
            </a:r>
            <a:r>
              <a:rPr sz="2800" b="1" i="1" spc="-15" err="1">
                <a:solidFill>
                  <a:srgbClr val="0066FF"/>
                </a:solidFill>
                <a:latin typeface="Calibri"/>
                <a:cs typeface="Calibri"/>
              </a:rPr>
              <a:t>Omiterea</a:t>
            </a:r>
            <a:r>
              <a:rPr sz="2800" b="1" i="1" spc="-15">
                <a:solidFill>
                  <a:srgbClr val="0066FF"/>
                </a:solidFill>
                <a:latin typeface="Calibri"/>
                <a:cs typeface="Calibri"/>
              </a:rPr>
              <a:t> </a:t>
            </a:r>
            <a:r>
              <a:rPr sz="2800" b="1" i="1" spc="-10" err="1">
                <a:solidFill>
                  <a:srgbClr val="0066FF"/>
                </a:solidFill>
                <a:latin typeface="Calibri"/>
                <a:cs typeface="Calibri"/>
              </a:rPr>
              <a:t>un</a:t>
            </a:r>
            <a:r>
              <a:rPr lang="en-US" sz="2800" b="1" i="1" spc="-10" err="1">
                <a:solidFill>
                  <a:srgbClr val="0066FF"/>
                </a:solidFill>
                <a:latin typeface="Calibri"/>
                <a:cs typeface="Calibri"/>
              </a:rPr>
              <a:t>or</a:t>
            </a:r>
            <a:r>
              <a:rPr sz="2800" b="1" i="1" spc="-10">
                <a:solidFill>
                  <a:srgbClr val="0066FF"/>
                </a:solidFill>
                <a:latin typeface="Calibri"/>
                <a:cs typeface="Calibri"/>
              </a:rPr>
              <a:t> </a:t>
            </a:r>
            <a:r>
              <a:rPr sz="2800" b="1" i="1" spc="-10" err="1">
                <a:solidFill>
                  <a:srgbClr val="0066FF"/>
                </a:solidFill>
                <a:latin typeface="Calibri"/>
                <a:cs typeface="Calibri"/>
              </a:rPr>
              <a:t>câmp</a:t>
            </a:r>
            <a:r>
              <a:rPr lang="en-US" sz="2800" b="1" i="1" spc="-10" err="1">
                <a:solidFill>
                  <a:srgbClr val="0066FF"/>
                </a:solidFill>
                <a:latin typeface="Calibri"/>
                <a:cs typeface="Calibri"/>
              </a:rPr>
              <a:t>uri</a:t>
            </a:r>
            <a:r>
              <a:rPr sz="2800" b="1" i="1" spc="-10">
                <a:solidFill>
                  <a:srgbClr val="0066FF"/>
                </a:solidFill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din </a:t>
            </a:r>
            <a:r>
              <a:rPr sz="2800" b="1" spc="-20">
                <a:latin typeface="Calibri"/>
                <a:cs typeface="Calibri"/>
              </a:rPr>
              <a:t>lista  </a:t>
            </a:r>
            <a:r>
              <a:rPr sz="2800" b="1" spc="-10">
                <a:latin typeface="Calibri"/>
                <a:cs typeface="Calibri"/>
              </a:rPr>
              <a:t>câmpurilor </a:t>
            </a:r>
            <a:r>
              <a:rPr sz="2800" b="1" spc="-25">
                <a:latin typeface="Calibri"/>
                <a:cs typeface="Calibri"/>
              </a:rPr>
              <a:t>existente </a:t>
            </a:r>
            <a:r>
              <a:rPr sz="2800" b="1" spc="-10">
                <a:latin typeface="Calibri"/>
                <a:cs typeface="Calibri"/>
              </a:rPr>
              <a:t>în tabela</a:t>
            </a:r>
            <a:r>
              <a:rPr sz="2800" b="1" spc="55"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respectivă.</a:t>
            </a:r>
            <a:endParaRPr sz="2800" b="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0">
                <a:solidFill>
                  <a:srgbClr val="0000FF"/>
                </a:solidFill>
                <a:latin typeface="Calibri"/>
                <a:cs typeface="Calibri"/>
              </a:rPr>
              <a:t>INSERT </a:t>
            </a:r>
            <a:r>
              <a:rPr sz="2800" b="1" spc="-25">
                <a:solidFill>
                  <a:srgbClr val="0000FF"/>
                </a:solidFill>
                <a:latin typeface="Calibri"/>
                <a:cs typeface="Calibri"/>
              </a:rPr>
              <a:t>INTO </a:t>
            </a:r>
            <a:r>
              <a:rPr lang="en-US" sz="2800" b="1" spc="-15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carti</a:t>
            </a:r>
            <a:r>
              <a:rPr sz="2800" spc="-15"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(</a:t>
            </a:r>
            <a:r>
              <a:rPr lang="en-US" sz="2800" b="1" spc="-10" err="1">
                <a:latin typeface="Calibri"/>
                <a:cs typeface="Calibri"/>
              </a:rPr>
              <a:t>autor</a:t>
            </a:r>
            <a:r>
              <a:rPr sz="2800" b="1" spc="-10">
                <a:latin typeface="Calibri"/>
                <a:cs typeface="Calibri"/>
              </a:rPr>
              <a:t>,</a:t>
            </a:r>
            <a:r>
              <a:rPr sz="2800" b="1" spc="165">
                <a:latin typeface="Calibri"/>
                <a:cs typeface="Calibri"/>
              </a:rPr>
              <a:t> </a:t>
            </a:r>
            <a:r>
              <a:rPr lang="en-US" sz="2800" b="1" spc="-15" err="1">
                <a:latin typeface="Calibri"/>
                <a:cs typeface="Calibri"/>
              </a:rPr>
              <a:t>titlu</a:t>
            </a:r>
            <a:r>
              <a:rPr sz="2800" b="1" spc="-15">
                <a:latin typeface="Calibri"/>
                <a:cs typeface="Calibri"/>
              </a:rPr>
              <a:t>)</a:t>
            </a:r>
            <a:endParaRPr sz="2800" b="1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45">
                <a:solidFill>
                  <a:srgbClr val="0000FF"/>
                </a:solidFill>
                <a:latin typeface="Calibri"/>
                <a:cs typeface="Calibri"/>
              </a:rPr>
              <a:t>VALUES </a:t>
            </a:r>
            <a:r>
              <a:rPr sz="2800" b="1" spc="-5">
                <a:latin typeface="Calibri"/>
                <a:cs typeface="Calibri"/>
              </a:rPr>
              <a:t>(</a:t>
            </a:r>
            <a:r>
              <a:rPr lang="en-US" sz="2800" b="1" spc="-5">
                <a:cs typeface="Calibri"/>
              </a:rPr>
              <a:t>'</a:t>
            </a:r>
            <a:r>
              <a:rPr lang="en-US" sz="2800" b="1" spc="-5" err="1">
                <a:cs typeface="Calibri"/>
              </a:rPr>
              <a:t>Vica</a:t>
            </a:r>
            <a:r>
              <a:rPr lang="en-US" sz="2800" b="1" spc="-5">
                <a:cs typeface="Calibri"/>
              </a:rPr>
              <a:t>'</a:t>
            </a:r>
            <a:r>
              <a:rPr sz="2800" b="1" spc="-5">
                <a:latin typeface="Calibri"/>
                <a:cs typeface="Calibri"/>
              </a:rPr>
              <a:t>,</a:t>
            </a:r>
            <a:r>
              <a:rPr sz="2800" b="1" spc="70">
                <a:latin typeface="Calibri"/>
                <a:cs typeface="Calibri"/>
              </a:rPr>
              <a:t> </a:t>
            </a:r>
            <a:r>
              <a:rPr sz="2800" b="1" spc="-10">
                <a:latin typeface="Calibri"/>
                <a:cs typeface="Calibri"/>
              </a:rPr>
              <a:t>'</a:t>
            </a:r>
            <a:r>
              <a:rPr lang="en-US" sz="2800" b="1" spc="-10">
                <a:latin typeface="Calibri"/>
                <a:cs typeface="Calibri"/>
              </a:rPr>
              <a:t>Luna </a:t>
            </a:r>
            <a:r>
              <a:rPr lang="en-US" sz="2800" b="1" spc="-10" err="1">
                <a:latin typeface="Calibri"/>
                <a:cs typeface="Calibri"/>
              </a:rPr>
              <a:t>mai</a:t>
            </a:r>
            <a:r>
              <a:rPr sz="2800" b="1" spc="-10">
                <a:latin typeface="Calibri"/>
                <a:cs typeface="Calibri"/>
              </a:rPr>
              <a:t>');</a:t>
            </a:r>
            <a:endParaRPr sz="2800" b="1">
              <a:latin typeface="Calibri"/>
              <a:cs typeface="Calibri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 cstate="print"/>
          <a:srcRect l="39458" t="47176" r="46714" b="14809"/>
          <a:stretch>
            <a:fillRect/>
          </a:stretch>
        </p:blipFill>
        <p:spPr bwMode="auto">
          <a:xfrm>
            <a:off x="-2404446" y="130290"/>
            <a:ext cx="2743200" cy="2819400"/>
          </a:xfrm>
          <a:prstGeom prst="rect">
            <a:avLst/>
          </a:prstGeom>
          <a:ln w="3175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/>
          <p:nvPr/>
        </p:nvPicPr>
        <p:blipFill>
          <a:blip r:embed="rId3" cstate="print"/>
          <a:srcRect l="39359" t="47023" r="15020" b="21832"/>
          <a:stretch>
            <a:fillRect/>
          </a:stretch>
        </p:blipFill>
        <p:spPr bwMode="auto">
          <a:xfrm>
            <a:off x="5257800" y="3810000"/>
            <a:ext cx="4724400" cy="2819400"/>
          </a:xfrm>
          <a:prstGeom prst="rect">
            <a:avLst/>
          </a:prstGeom>
          <a:ln w="3175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Up Arrow 8"/>
          <p:cNvSpPr/>
          <p:nvPr/>
        </p:nvSpPr>
        <p:spPr>
          <a:xfrm rot="10800000">
            <a:off x="3811" y="3401953"/>
            <a:ext cx="504242" cy="970665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</a:t>
            </a:r>
            <a:r>
              <a:rPr lang="en-US" sz="4000" b="1" spc="-15">
                <a:solidFill>
                  <a:srgbClr val="00B0F0"/>
                </a:solidFill>
              </a:rPr>
              <a:t>, </a:t>
            </a:r>
            <a:r>
              <a:rPr lang="en-US" sz="4000" b="1" spc="-15">
                <a:solidFill>
                  <a:srgbClr val="FF0000"/>
                </a:solidFill>
              </a:rPr>
              <a:t>FULL cu WHERE</a:t>
            </a:r>
            <a:endParaRPr sz="4000" b="1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90</a:t>
            </a:fld>
            <a:endParaRPr/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152400" y="29291"/>
            <a:ext cx="8534400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FROM </a:t>
            </a:r>
            <a:r>
              <a:rPr lang="ro-MO" sz="2400" b="1">
                <a:solidFill>
                  <a:srgbClr val="3333FF"/>
                </a:solidFill>
              </a:rPr>
              <a:t>T</a:t>
            </a:r>
            <a:r>
              <a:rPr lang="en-US" sz="2400" b="1" err="1">
                <a:solidFill>
                  <a:srgbClr val="3333FF"/>
                </a:solidFill>
              </a:rPr>
              <a:t>abelul</a:t>
            </a:r>
            <a:r>
              <a:rPr lang="ro-MO" sz="2400" b="1">
                <a:solidFill>
                  <a:srgbClr val="3333FF"/>
                </a:solidFill>
              </a:rPr>
              <a:t>A</a:t>
            </a:r>
            <a:endParaRPr lang="en-US" sz="24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LEFT</a:t>
            </a:r>
            <a:r>
              <a:rPr lang="en-US" sz="2400" b="1">
                <a:solidFill>
                  <a:srgbClr val="3333FF"/>
                </a:solidFill>
              </a:rPr>
              <a:t> JOIN </a:t>
            </a:r>
            <a:r>
              <a:rPr lang="ro-MO" sz="2400" b="1">
                <a:solidFill>
                  <a:srgbClr val="3333FF"/>
                </a:solidFill>
              </a:rPr>
              <a:t>T</a:t>
            </a:r>
            <a:r>
              <a:rPr lang="en-US" sz="2400" b="1" err="1">
                <a:solidFill>
                  <a:srgbClr val="3333FF"/>
                </a:solidFill>
              </a:rPr>
              <a:t>abelul</a:t>
            </a:r>
            <a:r>
              <a:rPr lang="ro-MO" sz="2400" b="1">
                <a:solidFill>
                  <a:srgbClr val="3333FF"/>
                </a:solidFill>
              </a:rPr>
              <a:t>B</a:t>
            </a:r>
            <a:endParaRPr lang="en-US" sz="24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   ON </a:t>
            </a:r>
            <a:r>
              <a:rPr lang="ro-MO" sz="2400" b="1">
                <a:solidFill>
                  <a:srgbClr val="3333FF"/>
                </a:solidFill>
              </a:rPr>
              <a:t>T</a:t>
            </a:r>
            <a:r>
              <a:rPr lang="en-US" sz="2400" b="1" err="1">
                <a:solidFill>
                  <a:srgbClr val="3333FF"/>
                </a:solidFill>
              </a:rPr>
              <a:t>abelul</a:t>
            </a:r>
            <a:r>
              <a:rPr lang="ro-MO" sz="2400" b="1">
                <a:solidFill>
                  <a:srgbClr val="3333FF"/>
                </a:solidFill>
              </a:rPr>
              <a:t>A</a:t>
            </a:r>
            <a:r>
              <a:rPr lang="en-US" sz="2400" b="1">
                <a:solidFill>
                  <a:srgbClr val="3333FF"/>
                </a:solidFill>
              </a:rPr>
              <a:t>.</a:t>
            </a:r>
            <a:r>
              <a:rPr lang="en-US" sz="2400" b="1" err="1">
                <a:solidFill>
                  <a:srgbClr val="3333FF"/>
                </a:solidFill>
              </a:rPr>
              <a:t>nume</a:t>
            </a:r>
            <a:r>
              <a:rPr lang="en-US" sz="2400" b="1">
                <a:solidFill>
                  <a:srgbClr val="3333FF"/>
                </a:solidFill>
              </a:rPr>
              <a:t>=</a:t>
            </a:r>
            <a:r>
              <a:rPr lang="ro-MO" sz="2400" b="1">
                <a:solidFill>
                  <a:srgbClr val="3333FF"/>
                </a:solidFill>
              </a:rPr>
              <a:t>T</a:t>
            </a:r>
            <a:r>
              <a:rPr lang="en-US" sz="2400" b="1" err="1">
                <a:solidFill>
                  <a:srgbClr val="3333FF"/>
                </a:solidFill>
              </a:rPr>
              <a:t>abelul</a:t>
            </a:r>
            <a:r>
              <a:rPr lang="ro-MO" sz="2400" b="1">
                <a:solidFill>
                  <a:srgbClr val="3333FF"/>
                </a:solidFill>
              </a:rPr>
              <a:t>B</a:t>
            </a:r>
            <a:r>
              <a:rPr lang="en-US" sz="2400" b="1">
                <a:solidFill>
                  <a:srgbClr val="3333FF"/>
                </a:solidFill>
              </a:rPr>
              <a:t>.</a:t>
            </a:r>
            <a:r>
              <a:rPr lang="en-US" sz="2400" b="1" err="1">
                <a:solidFill>
                  <a:srgbClr val="3333FF"/>
                </a:solidFill>
              </a:rPr>
              <a:t>nume</a:t>
            </a:r>
            <a:endParaRPr lang="en-US" sz="24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     WHERE  </a:t>
            </a:r>
            <a:r>
              <a:rPr lang="en-US" sz="2400" b="1">
                <a:solidFill>
                  <a:srgbClr val="3333FF"/>
                </a:solidFill>
              </a:rPr>
              <a:t>TabelulB.id IS NULL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B0F0"/>
                </a:solidFill>
              </a:rPr>
              <a:t>UNION 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SELECT *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FROM </a:t>
            </a:r>
            <a:r>
              <a:rPr lang="ro-MO" sz="2400" b="1">
                <a:solidFill>
                  <a:srgbClr val="3333FF"/>
                </a:solidFill>
              </a:rPr>
              <a:t>T</a:t>
            </a:r>
            <a:r>
              <a:rPr lang="en-US" sz="2400" b="1" err="1">
                <a:solidFill>
                  <a:srgbClr val="3333FF"/>
                </a:solidFill>
              </a:rPr>
              <a:t>abelula</a:t>
            </a:r>
            <a:endParaRPr lang="en-US" sz="24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RIGHT</a:t>
            </a:r>
            <a:r>
              <a:rPr lang="en-US" sz="2400" b="1">
                <a:solidFill>
                  <a:srgbClr val="3333FF"/>
                </a:solidFill>
              </a:rPr>
              <a:t> JOIN </a:t>
            </a:r>
            <a:r>
              <a:rPr lang="ro-MO" sz="2400" b="1">
                <a:solidFill>
                  <a:srgbClr val="3333FF"/>
                </a:solidFill>
              </a:rPr>
              <a:t>T</a:t>
            </a:r>
            <a:r>
              <a:rPr lang="en-US" sz="2400" b="1" err="1">
                <a:solidFill>
                  <a:srgbClr val="3333FF"/>
                </a:solidFill>
              </a:rPr>
              <a:t>abelul</a:t>
            </a:r>
            <a:r>
              <a:rPr lang="ro-MO" sz="2400" b="1">
                <a:solidFill>
                  <a:srgbClr val="3333FF"/>
                </a:solidFill>
              </a:rPr>
              <a:t>B</a:t>
            </a:r>
            <a:endParaRPr lang="en-US" sz="24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</a:rPr>
              <a:t>   ON </a:t>
            </a:r>
            <a:r>
              <a:rPr lang="ro-MO" sz="2400" b="1">
                <a:solidFill>
                  <a:srgbClr val="3333FF"/>
                </a:solidFill>
              </a:rPr>
              <a:t>T</a:t>
            </a:r>
            <a:r>
              <a:rPr lang="en-US" sz="2400" b="1" err="1">
                <a:solidFill>
                  <a:srgbClr val="3333FF"/>
                </a:solidFill>
              </a:rPr>
              <a:t>abelul</a:t>
            </a:r>
            <a:r>
              <a:rPr lang="ro-MO" sz="2400" b="1">
                <a:solidFill>
                  <a:srgbClr val="3333FF"/>
                </a:solidFill>
              </a:rPr>
              <a:t>A</a:t>
            </a:r>
            <a:r>
              <a:rPr lang="en-US" sz="2400" b="1">
                <a:solidFill>
                  <a:srgbClr val="3333FF"/>
                </a:solidFill>
              </a:rPr>
              <a:t>.</a:t>
            </a:r>
            <a:r>
              <a:rPr lang="en-US" sz="2400" b="1" err="1">
                <a:solidFill>
                  <a:srgbClr val="3333FF"/>
                </a:solidFill>
              </a:rPr>
              <a:t>nume</a:t>
            </a:r>
            <a:r>
              <a:rPr lang="en-US" sz="2400" b="1">
                <a:solidFill>
                  <a:srgbClr val="3333FF"/>
                </a:solidFill>
              </a:rPr>
              <a:t>=</a:t>
            </a:r>
            <a:r>
              <a:rPr lang="ro-MO" sz="2400" b="1">
                <a:solidFill>
                  <a:srgbClr val="3333FF"/>
                </a:solidFill>
              </a:rPr>
              <a:t>T</a:t>
            </a:r>
            <a:r>
              <a:rPr lang="en-US" sz="2400" b="1" err="1">
                <a:solidFill>
                  <a:srgbClr val="3333FF"/>
                </a:solidFill>
              </a:rPr>
              <a:t>abelul</a:t>
            </a:r>
            <a:r>
              <a:rPr lang="ro-MO" sz="2400" b="1">
                <a:solidFill>
                  <a:srgbClr val="3333FF"/>
                </a:solidFill>
              </a:rPr>
              <a:t>B</a:t>
            </a:r>
            <a:r>
              <a:rPr lang="en-US" sz="2400" b="1">
                <a:solidFill>
                  <a:srgbClr val="3333FF"/>
                </a:solidFill>
              </a:rPr>
              <a:t>.</a:t>
            </a:r>
            <a:r>
              <a:rPr lang="en-US" sz="2400" b="1" err="1">
                <a:solidFill>
                  <a:srgbClr val="3333FF"/>
                </a:solidFill>
              </a:rPr>
              <a:t>nume</a:t>
            </a:r>
            <a:endParaRPr lang="en-US" sz="2400" b="1">
              <a:solidFill>
                <a:srgbClr val="3333FF"/>
              </a:solidFill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   </a:t>
            </a:r>
            <a:r>
              <a:rPr lang="en-US" sz="2400" b="1">
                <a:solidFill>
                  <a:srgbClr val="3333FF"/>
                </a:solidFill>
                <a:latin typeface="Arial" pitchFamily="34" charset="0"/>
                <a:cs typeface="Arial" pitchFamily="34" charset="0"/>
              </a:rPr>
              <a:t>WHERE  </a:t>
            </a:r>
            <a:r>
              <a:rPr lang="en-US" sz="2400" b="1">
                <a:solidFill>
                  <a:srgbClr val="3333FF"/>
                </a:solidFill>
              </a:rPr>
              <a:t>TabelulA.id IS NULL</a:t>
            </a:r>
            <a:endParaRPr lang="en-US" sz="24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REZULTATUL</a:t>
            </a:r>
            <a:endParaRPr kumimoji="0" lang="ro-MO" sz="1800" b="1" i="0" u="none" strike="noStrike" cap="none" normalizeH="0" baseline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96000" y="762000"/>
          <a:ext cx="1371600" cy="1485480"/>
        </p:xfrm>
        <a:graphic>
          <a:graphicData uri="http://schemas.openxmlformats.org/drawingml/2006/table">
            <a:tbl>
              <a:tblPr/>
              <a:tblGrid>
                <a:gridCol w="5567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48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 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620000" y="762000"/>
          <a:ext cx="1295400" cy="1472184"/>
        </p:xfrm>
        <a:graphic>
          <a:graphicData uri="http://schemas.openxmlformats.org/drawingml/2006/table">
            <a:tbl>
              <a:tblPr/>
              <a:tblGrid>
                <a:gridCol w="525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Tabelul</a:t>
                      </a:r>
                      <a:r>
                        <a:rPr lang="en-US" sz="1400" b="1">
                          <a:solidFill>
                            <a:srgbClr val="E36C0A"/>
                          </a:solidFill>
                          <a:latin typeface="Calibri"/>
                          <a:ea typeface="Calibri"/>
                          <a:cs typeface="Times New Roman"/>
                        </a:rPr>
                        <a:t> B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181600" y="4190998"/>
          <a:ext cx="3810000" cy="2286004"/>
        </p:xfrm>
        <a:graphic>
          <a:graphicData uri="http://schemas.openxmlformats.org/drawingml/2006/table">
            <a:tbl>
              <a:tblPr/>
              <a:tblGrid>
                <a:gridCol w="8049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8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71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798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26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6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Petru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Nata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6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latin typeface="Calibri"/>
                          <a:ea typeface="Calibri"/>
                          <a:cs typeface="Times New Roman"/>
                        </a:rPr>
                        <a:t>Ghita</a:t>
                      </a:r>
                      <a:endParaRPr lang="en-US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Nicolai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6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Calibri"/>
                          <a:cs typeface="Times New Roman"/>
                        </a:rPr>
                        <a:t>Elena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1" name="object 5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7450" y="2438400"/>
            <a:ext cx="26479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 l="23125" t="58889" r="59375" b="21111"/>
          <a:stretch>
            <a:fillRect/>
          </a:stretch>
        </p:blipFill>
        <p:spPr bwMode="auto">
          <a:xfrm>
            <a:off x="2743200" y="4191000"/>
            <a:ext cx="2286000" cy="22860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5181600" y="5181600"/>
            <a:ext cx="3810000" cy="1219200"/>
          </a:xfrm>
          <a:prstGeom prst="rect">
            <a:avLst/>
          </a:prstGeom>
          <a:solidFill>
            <a:schemeClr val="accent4">
              <a:lumMod val="60000"/>
              <a:lumOff val="4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 l="23125" t="57778" r="60000" b="28889"/>
          <a:stretch>
            <a:fillRect/>
          </a:stretch>
        </p:blipFill>
        <p:spPr bwMode="auto">
          <a:xfrm>
            <a:off x="0" y="5334000"/>
            <a:ext cx="2743200" cy="11430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/>
          <a:srcRect l="23125" t="57654" r="60625" b="27778"/>
          <a:stretch>
            <a:fillRect/>
          </a:stretch>
        </p:blipFill>
        <p:spPr bwMode="auto">
          <a:xfrm>
            <a:off x="0" y="4191000"/>
            <a:ext cx="2667000" cy="111434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5" name="Down Arrow 14"/>
          <p:cNvSpPr/>
          <p:nvPr/>
        </p:nvSpPr>
        <p:spPr>
          <a:xfrm>
            <a:off x="-23173" y="978776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JOIN-uri, </a:t>
            </a:r>
            <a:r>
              <a:rPr lang="ro-MO" sz="4000" b="1" spc="-15">
                <a:solidFill>
                  <a:srgbClr val="FF0000"/>
                </a:solidFill>
              </a:rPr>
              <a:t>TABELE LEGATE</a:t>
            </a:r>
            <a:endParaRPr lang="ro-MO" sz="4000" b="1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91</a:t>
            </a:fld>
            <a:endParaRPr/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152400" y="685800"/>
            <a:ext cx="91440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3333FF"/>
                </a:solidFill>
              </a:rPr>
              <a:t>CREATE TABLE </a:t>
            </a:r>
            <a:r>
              <a:rPr lang="en-US" sz="2400" b="1" err="1">
                <a:solidFill>
                  <a:schemeClr val="accent6">
                    <a:lumMod val="75000"/>
                  </a:schemeClr>
                </a:solidFill>
              </a:rPr>
              <a:t>Departament</a:t>
            </a:r>
            <a:r>
              <a:rPr lang="en-US" sz="2400" b="1">
                <a:solidFill>
                  <a:srgbClr val="3333FF"/>
                </a:solidFill>
              </a:rPr>
              <a:t>(</a:t>
            </a:r>
          </a:p>
          <a:p>
            <a:r>
              <a:rPr lang="en-US" sz="2400" b="1">
                <a:solidFill>
                  <a:srgbClr val="3333FF"/>
                </a:solidFill>
              </a:rPr>
              <a:t>   id INT NOT NULL AUTO_INCREMENT,</a:t>
            </a:r>
          </a:p>
          <a:p>
            <a:r>
              <a:rPr lang="en-US" sz="2400" b="1">
                <a:solidFill>
                  <a:srgbClr val="3333FF"/>
                </a:solidFill>
              </a:rPr>
              <a:t>   </a:t>
            </a:r>
            <a:r>
              <a:rPr lang="en-US" sz="2400" b="1" err="1">
                <a:solidFill>
                  <a:srgbClr val="3333FF"/>
                </a:solidFill>
              </a:rPr>
              <a:t>nume</a:t>
            </a:r>
            <a:r>
              <a:rPr lang="en-US" sz="2400" b="1">
                <a:solidFill>
                  <a:srgbClr val="3333FF"/>
                </a:solidFill>
              </a:rPr>
              <a:t> VARCHAR(30) NOT NULL,</a:t>
            </a:r>
          </a:p>
          <a:p>
            <a:r>
              <a:rPr lang="en-US" sz="2400" b="1">
                <a:solidFill>
                  <a:srgbClr val="3333FF"/>
                </a:solidFill>
              </a:rPr>
              <a:t>   PRIMARY KEY (id )</a:t>
            </a:r>
          </a:p>
          <a:p>
            <a:r>
              <a:rPr lang="en-US" sz="2400" b="1">
                <a:solidFill>
                  <a:srgbClr val="3333FF"/>
                </a:solidFill>
              </a:rPr>
              <a:t>) ENGINE=INNODB;</a:t>
            </a:r>
          </a:p>
          <a:p>
            <a:endParaRPr lang="en-US" sz="2400" b="1">
              <a:solidFill>
                <a:srgbClr val="3333FF"/>
              </a:solidFill>
            </a:endParaRPr>
          </a:p>
          <a:p>
            <a:r>
              <a:rPr lang="en-US" sz="2400" b="1">
                <a:solidFill>
                  <a:srgbClr val="3333FF"/>
                </a:solidFill>
              </a:rPr>
              <a:t>CREATE TABLE </a:t>
            </a:r>
            <a:r>
              <a:rPr lang="en-US" sz="2400" b="1" err="1">
                <a:solidFill>
                  <a:schemeClr val="accent6">
                    <a:lumMod val="75000"/>
                  </a:schemeClr>
                </a:solidFill>
              </a:rPr>
              <a:t>Angajat</a:t>
            </a:r>
            <a:r>
              <a:rPr lang="en-US" sz="2400" b="1">
                <a:solidFill>
                  <a:srgbClr val="3333FF"/>
                </a:solidFill>
              </a:rPr>
              <a:t>(</a:t>
            </a:r>
          </a:p>
          <a:p>
            <a:r>
              <a:rPr lang="en-US" sz="2400" b="1">
                <a:solidFill>
                  <a:srgbClr val="3333FF"/>
                </a:solidFill>
              </a:rPr>
              <a:t>   id INT NOT NULL AUTO_INCREMENT,</a:t>
            </a:r>
          </a:p>
          <a:p>
            <a:r>
              <a:rPr lang="en-US" sz="2400" b="1">
                <a:solidFill>
                  <a:srgbClr val="3333FF"/>
                </a:solidFill>
              </a:rPr>
              <a:t>   </a:t>
            </a:r>
            <a:r>
              <a:rPr lang="en-US" sz="2400" b="1" err="1">
                <a:solidFill>
                  <a:srgbClr val="3333FF"/>
                </a:solidFill>
              </a:rPr>
              <a:t>nume</a:t>
            </a:r>
            <a:r>
              <a:rPr lang="en-US" sz="2400" b="1">
                <a:solidFill>
                  <a:srgbClr val="3333FF"/>
                </a:solidFill>
              </a:rPr>
              <a:t> VARCHAR(30) NOT NULL,</a:t>
            </a:r>
          </a:p>
          <a:p>
            <a:r>
              <a:rPr lang="en-US" sz="2400" b="1">
                <a:solidFill>
                  <a:srgbClr val="3333FF"/>
                </a:solidFill>
              </a:rPr>
              <a:t>   PRIMARY KEY (id ),</a:t>
            </a:r>
          </a:p>
          <a:p>
            <a:r>
              <a:rPr lang="en-US" sz="2400" b="1">
                <a:solidFill>
                  <a:srgbClr val="3333FF"/>
                </a:solidFill>
              </a:rPr>
              <a:t>   </a:t>
            </a:r>
            <a:r>
              <a:rPr lang="en-US" sz="2400" b="1" err="1">
                <a:solidFill>
                  <a:srgbClr val="3333FF"/>
                </a:solidFill>
              </a:rPr>
              <a:t>d_id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en-US" sz="2400" b="1" err="1">
                <a:solidFill>
                  <a:srgbClr val="3333FF"/>
                </a:solidFill>
              </a:rPr>
              <a:t>int</a:t>
            </a:r>
            <a:r>
              <a:rPr lang="en-US" sz="2400" b="1">
                <a:solidFill>
                  <a:srgbClr val="3333FF"/>
                </a:solidFill>
              </a:rPr>
              <a:t>,</a:t>
            </a:r>
          </a:p>
          <a:p>
            <a:r>
              <a:rPr lang="en-US" sz="2400" b="1">
                <a:solidFill>
                  <a:srgbClr val="3333FF"/>
                </a:solidFill>
              </a:rPr>
              <a:t>   FOREIGN KEY(</a:t>
            </a:r>
            <a:r>
              <a:rPr lang="en-US" sz="2400" b="1" err="1">
                <a:solidFill>
                  <a:srgbClr val="3333FF"/>
                </a:solidFill>
              </a:rPr>
              <a:t>d_id</a:t>
            </a:r>
            <a:r>
              <a:rPr lang="en-US" sz="2400" b="1">
                <a:solidFill>
                  <a:srgbClr val="3333FF"/>
                </a:solidFill>
              </a:rPr>
              <a:t>) REFERENCES </a:t>
            </a:r>
            <a:r>
              <a:rPr lang="en-US" sz="2400" b="1" err="1">
                <a:solidFill>
                  <a:srgbClr val="3333FF"/>
                </a:solidFill>
              </a:rPr>
              <a:t>Departament</a:t>
            </a:r>
            <a:r>
              <a:rPr lang="en-US" sz="2400" b="1">
                <a:solidFill>
                  <a:srgbClr val="3333FF"/>
                </a:solidFill>
              </a:rPr>
              <a:t>(id)</a:t>
            </a:r>
          </a:p>
          <a:p>
            <a:r>
              <a:rPr lang="en-US" sz="2400" b="1">
                <a:solidFill>
                  <a:srgbClr val="3333FF"/>
                </a:solidFill>
              </a:rPr>
              <a:t>) ENGINE=INNODB;</a:t>
            </a:r>
            <a:endParaRPr lang="en-US" sz="2400">
              <a:solidFill>
                <a:srgbClr val="3333FF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953000" y="1600200"/>
          <a:ext cx="1752600" cy="1485480"/>
        </p:xfrm>
        <a:graphic>
          <a:graphicData uri="http://schemas.openxmlformats.org/drawingml/2006/table">
            <a:tbl>
              <a:tblPr/>
              <a:tblGrid>
                <a:gridCol w="7114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Departament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Programare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Tehnic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Finante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1" name="object 5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7010400" y="1600200"/>
          <a:ext cx="1981200" cy="1752597"/>
        </p:xfrm>
        <a:graphic>
          <a:graphicData uri="http://schemas.openxmlformats.org/drawingml/2006/table">
            <a:tbl>
              <a:tblPr/>
              <a:tblGrid>
                <a:gridCol w="584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4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21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0371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Angajat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d_id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Vlad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Anton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Alex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Boris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Iurie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5257800" y="3581400"/>
            <a:ext cx="3429000" cy="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57800" y="3048000"/>
            <a:ext cx="0" cy="5334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686800" y="3352800"/>
            <a:ext cx="0" cy="2286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own Arrow 10"/>
          <p:cNvSpPr/>
          <p:nvPr/>
        </p:nvSpPr>
        <p:spPr>
          <a:xfrm>
            <a:off x="351258" y="-482819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JOIN-uri, </a:t>
            </a:r>
            <a:r>
              <a:rPr lang="ro-MO" sz="4000" b="1" spc="-15">
                <a:solidFill>
                  <a:srgbClr val="FF0000"/>
                </a:solidFill>
              </a:rPr>
              <a:t>TABELE LEGATE</a:t>
            </a:r>
            <a:endParaRPr sz="4000" b="1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92</a:t>
            </a:fld>
            <a:endParaRPr/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304800" y="3066366"/>
            <a:ext cx="85344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b="1" spc="-10">
                <a:solidFill>
                  <a:srgbClr val="0000FF"/>
                </a:solidFill>
                <a:cs typeface="Calibri"/>
              </a:rPr>
              <a:t>INSERT INTO  </a:t>
            </a:r>
            <a:r>
              <a:rPr lang="en-US" sz="2400" b="1" spc="-10" err="1">
                <a:solidFill>
                  <a:srgbClr val="0000FF"/>
                </a:solidFill>
                <a:cs typeface="Calibri"/>
              </a:rPr>
              <a:t>Departament</a:t>
            </a:r>
            <a:r>
              <a:rPr lang="en-US" sz="2400" b="1" spc="-10">
                <a:solidFill>
                  <a:srgbClr val="0000FF"/>
                </a:solidFill>
                <a:cs typeface="Calibri"/>
              </a:rPr>
              <a:t> (id, </a:t>
            </a:r>
            <a:r>
              <a:rPr lang="en-US" sz="2400" b="1" spc="-10" err="1">
                <a:solidFill>
                  <a:srgbClr val="0000FF"/>
                </a:solidFill>
                <a:cs typeface="Calibri"/>
              </a:rPr>
              <a:t>nume</a:t>
            </a:r>
            <a:r>
              <a:rPr lang="en-US" sz="2400" b="1" spc="-10">
                <a:solidFill>
                  <a:srgbClr val="0000FF"/>
                </a:solidFill>
                <a:cs typeface="Calibri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400" b="1" spc="-10">
                <a:solidFill>
                  <a:srgbClr val="0000FF"/>
                </a:solidFill>
                <a:cs typeface="Calibri"/>
              </a:rPr>
              <a:t>VALUES (1, 'IT'), (2, '</a:t>
            </a:r>
            <a:r>
              <a:rPr lang="en-US" sz="2400" b="1" spc="-10" err="1">
                <a:solidFill>
                  <a:srgbClr val="0000FF"/>
                </a:solidFill>
                <a:cs typeface="Calibri"/>
              </a:rPr>
              <a:t>Programare</a:t>
            </a:r>
            <a:r>
              <a:rPr lang="en-US" sz="2400" b="1" spc="-10">
                <a:solidFill>
                  <a:srgbClr val="0000FF"/>
                </a:solidFill>
                <a:cs typeface="Calibri"/>
              </a:rPr>
              <a:t>'), (3, '</a:t>
            </a:r>
            <a:r>
              <a:rPr lang="en-US" sz="2400" b="1" spc="-10" err="1">
                <a:solidFill>
                  <a:srgbClr val="0000FF"/>
                </a:solidFill>
                <a:cs typeface="Calibri"/>
              </a:rPr>
              <a:t>Tehnic</a:t>
            </a:r>
            <a:r>
              <a:rPr lang="en-US" sz="2400" b="1" spc="-10">
                <a:solidFill>
                  <a:srgbClr val="0000FF"/>
                </a:solidFill>
                <a:cs typeface="Calibri"/>
              </a:rPr>
              <a:t>'), (4, '</a:t>
            </a:r>
            <a:r>
              <a:rPr lang="en-US" sz="2400" b="1" spc="-10" err="1">
                <a:solidFill>
                  <a:srgbClr val="0000FF"/>
                </a:solidFill>
                <a:cs typeface="Calibri"/>
              </a:rPr>
              <a:t>Finante</a:t>
            </a:r>
            <a:r>
              <a:rPr lang="en-US" sz="2400" b="1" spc="-10">
                <a:solidFill>
                  <a:srgbClr val="0000FF"/>
                </a:solidFill>
                <a:cs typeface="Calibri"/>
              </a:rPr>
              <a:t>');</a:t>
            </a:r>
          </a:p>
          <a:p>
            <a:pPr marL="12700">
              <a:lnSpc>
                <a:spcPct val="100000"/>
              </a:lnSpc>
            </a:pPr>
            <a:endParaRPr lang="en-US" sz="2400" b="1" spc="-10">
              <a:solidFill>
                <a:srgbClr val="0000FF"/>
              </a:solidFill>
              <a:cs typeface="Calibri"/>
            </a:endParaRPr>
          </a:p>
          <a:p>
            <a:pPr marL="12700"/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ALTER TABLE </a:t>
            </a:r>
            <a:r>
              <a:rPr lang="en-US" sz="2400" b="1" err="1">
                <a:solidFill>
                  <a:schemeClr val="accent6">
                    <a:lumMod val="75000"/>
                  </a:schemeClr>
                </a:solidFill>
              </a:rPr>
              <a:t>Angajat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 AUTO_INCREMENT = </a:t>
            </a:r>
            <a:r>
              <a:rPr lang="ro-MO" sz="2400" b="1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;</a:t>
            </a:r>
            <a:endParaRPr lang="ro-MO" sz="2400" b="1" u="sng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12700">
              <a:lnSpc>
                <a:spcPct val="100000"/>
              </a:lnSpc>
            </a:pPr>
            <a:endParaRPr lang="en-US" sz="2400" b="1" spc="-10">
              <a:solidFill>
                <a:srgbClr val="0000FF"/>
              </a:solidFill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2400" b="1" spc="-10">
                <a:solidFill>
                  <a:srgbClr val="0000FF"/>
                </a:solidFill>
                <a:cs typeface="Calibri"/>
              </a:rPr>
              <a:t>INSERT INTO  </a:t>
            </a:r>
            <a:r>
              <a:rPr lang="en-US" sz="2400" b="1" spc="-10" err="1">
                <a:solidFill>
                  <a:srgbClr val="0000FF"/>
                </a:solidFill>
                <a:cs typeface="Calibri"/>
              </a:rPr>
              <a:t>Angajat</a:t>
            </a:r>
            <a:r>
              <a:rPr lang="en-US" sz="2400" b="1" spc="-10">
                <a:solidFill>
                  <a:srgbClr val="0000FF"/>
                </a:solidFill>
                <a:cs typeface="Calibri"/>
              </a:rPr>
              <a:t> (id, </a:t>
            </a:r>
            <a:r>
              <a:rPr lang="en-US" sz="2400" b="1" spc="-10" err="1">
                <a:solidFill>
                  <a:srgbClr val="0000FF"/>
                </a:solidFill>
                <a:cs typeface="Calibri"/>
              </a:rPr>
              <a:t>nume</a:t>
            </a:r>
            <a:r>
              <a:rPr lang="en-US" sz="2400" b="1" spc="-10">
                <a:solidFill>
                  <a:srgbClr val="0000FF"/>
                </a:solidFill>
                <a:cs typeface="Calibri"/>
              </a:rPr>
              <a:t>, </a:t>
            </a:r>
            <a:r>
              <a:rPr lang="en-US" sz="2400" b="1" spc="-10" err="1">
                <a:solidFill>
                  <a:srgbClr val="0000FF"/>
                </a:solidFill>
                <a:cs typeface="Calibri"/>
              </a:rPr>
              <a:t>d_id</a:t>
            </a:r>
            <a:r>
              <a:rPr lang="en-US" sz="2400" b="1" spc="-10">
                <a:solidFill>
                  <a:srgbClr val="0000FF"/>
                </a:solidFill>
                <a:cs typeface="Calibri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sz="2400" b="1" spc="-10">
                <a:solidFill>
                  <a:srgbClr val="0000FF"/>
                </a:solidFill>
                <a:cs typeface="Calibri"/>
              </a:rPr>
              <a:t>VALUES (1, 'Vlad',1), (2, 'Anton',2), (3, 'Alex',4), (4, 'Boris',2), (5, 'Iurie',4);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953000" y="533400"/>
          <a:ext cx="1752600" cy="1485480"/>
        </p:xfrm>
        <a:graphic>
          <a:graphicData uri="http://schemas.openxmlformats.org/drawingml/2006/table">
            <a:tbl>
              <a:tblPr/>
              <a:tblGrid>
                <a:gridCol w="7114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Departament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Programare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Tehnic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Finante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1" name="object 5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7010400" y="533400"/>
          <a:ext cx="1981200" cy="1752597"/>
        </p:xfrm>
        <a:graphic>
          <a:graphicData uri="http://schemas.openxmlformats.org/drawingml/2006/table">
            <a:tbl>
              <a:tblPr/>
              <a:tblGrid>
                <a:gridCol w="584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4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21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0371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Angajat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d_id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Vlad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Anton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Alex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Boris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Iurie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5257800" y="2514600"/>
            <a:ext cx="3429000" cy="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57800" y="1981200"/>
            <a:ext cx="0" cy="5334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686800" y="2286000"/>
            <a:ext cx="0" cy="2286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44444" r="50625" b="33334"/>
          <a:stretch>
            <a:fillRect/>
          </a:stretch>
        </p:blipFill>
        <p:spPr bwMode="auto">
          <a:xfrm>
            <a:off x="381000" y="685800"/>
            <a:ext cx="1592580" cy="16764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 cstate="print"/>
          <a:srcRect l="39375" t="44444" r="50000" b="28889"/>
          <a:stretch>
            <a:fillRect/>
          </a:stretch>
        </p:blipFill>
        <p:spPr bwMode="auto">
          <a:xfrm>
            <a:off x="2286000" y="685800"/>
            <a:ext cx="1828800" cy="2057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4" name="Down Arrow 13"/>
          <p:cNvSpPr/>
          <p:nvPr/>
        </p:nvSpPr>
        <p:spPr>
          <a:xfrm>
            <a:off x="-46346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JOIN-uri, </a:t>
            </a:r>
            <a:r>
              <a:rPr lang="ro-MO" sz="4000" b="1" spc="-15">
                <a:solidFill>
                  <a:srgbClr val="FF0000"/>
                </a:solidFill>
              </a:rPr>
              <a:t>TABELE LEGATE</a:t>
            </a:r>
            <a:endParaRPr sz="4000" b="1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93</a:t>
            </a:fld>
            <a:endParaRPr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953000" y="533400"/>
          <a:ext cx="1752600" cy="1485480"/>
        </p:xfrm>
        <a:graphic>
          <a:graphicData uri="http://schemas.openxmlformats.org/drawingml/2006/table">
            <a:tbl>
              <a:tblPr/>
              <a:tblGrid>
                <a:gridCol w="7114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Departament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Programare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Tehnic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Finante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1" name="object 5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7010400" y="533400"/>
          <a:ext cx="1981200" cy="1752597"/>
        </p:xfrm>
        <a:graphic>
          <a:graphicData uri="http://schemas.openxmlformats.org/drawingml/2006/table">
            <a:tbl>
              <a:tblPr/>
              <a:tblGrid>
                <a:gridCol w="584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4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21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0371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Angajat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d_id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Vlad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Anton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Alex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Boris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Iurie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5257800" y="2514600"/>
            <a:ext cx="3429000" cy="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57800" y="1981200"/>
            <a:ext cx="0" cy="5334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686800" y="2286000"/>
            <a:ext cx="0" cy="2286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44444" r="50625" b="33334"/>
          <a:stretch>
            <a:fillRect/>
          </a:stretch>
        </p:blipFill>
        <p:spPr bwMode="auto">
          <a:xfrm>
            <a:off x="457200" y="1066800"/>
            <a:ext cx="1592580" cy="16764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 cstate="print"/>
          <a:srcRect l="39375" t="44444" r="50000" b="28889"/>
          <a:stretch>
            <a:fillRect/>
          </a:stretch>
        </p:blipFill>
        <p:spPr bwMode="auto">
          <a:xfrm>
            <a:off x="2286000" y="1066800"/>
            <a:ext cx="1828800" cy="2057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451338" y="3212123"/>
            <a:ext cx="7620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SELECT A.id, </a:t>
            </a:r>
            <a:r>
              <a:rPr lang="en-US" sz="28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A.nume,B.nume</a:t>
            </a:r>
            <a:r>
              <a:rPr lang="en-US" sz="28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AS  </a:t>
            </a:r>
            <a:r>
              <a:rPr lang="en-US" sz="28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Departament</a:t>
            </a:r>
            <a:endParaRPr lang="en-US" sz="28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FROM </a:t>
            </a:r>
            <a:r>
              <a:rPr lang="en-US" sz="2800" b="1" err="1">
                <a:solidFill>
                  <a:srgbClr val="00B0F0"/>
                </a:solidFill>
                <a:latin typeface="Calibri" pitchFamily="34" charset="0"/>
                <a:cs typeface="Times New Roman" pitchFamily="18" charset="0"/>
              </a:rPr>
              <a:t>Angajat</a:t>
            </a:r>
            <a:r>
              <a:rPr lang="en-US" sz="2800" b="1">
                <a:solidFill>
                  <a:srgbClr val="00B0F0"/>
                </a:solidFill>
                <a:latin typeface="Calibri" pitchFamily="34" charset="0"/>
                <a:cs typeface="Times New Roman" pitchFamily="18" charset="0"/>
              </a:rPr>
              <a:t> A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INNER JOIN </a:t>
            </a:r>
            <a:r>
              <a:rPr lang="en-US" sz="28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Departament</a:t>
            </a:r>
            <a:r>
              <a:rPr lang="en-US" sz="28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B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ON </a:t>
            </a:r>
            <a:r>
              <a:rPr lang="en-US" sz="28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A.d_id</a:t>
            </a:r>
            <a:r>
              <a:rPr lang="en-US" sz="28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=B.id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23125" t="48889" r="61250" b="27778"/>
          <a:stretch>
            <a:fillRect/>
          </a:stretch>
        </p:blipFill>
        <p:spPr bwMode="auto">
          <a:xfrm>
            <a:off x="5029200" y="4258340"/>
            <a:ext cx="2819400" cy="22948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533400" y="609600"/>
            <a:ext cx="152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err="1">
                <a:solidFill>
                  <a:srgbClr val="3333FF"/>
                </a:solidFill>
                <a:cs typeface="Calibri"/>
              </a:rPr>
              <a:t>Departament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90800" y="609600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err="1">
                <a:solidFill>
                  <a:srgbClr val="3333FF"/>
                </a:solidFill>
                <a:cs typeface="Calibri"/>
              </a:rPr>
              <a:t>Angajat</a:t>
            </a:r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5029200"/>
            <a:ext cx="25622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 flipH="1">
            <a:off x="838200" y="4038600"/>
            <a:ext cx="1066800" cy="12192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905000" y="4495800"/>
            <a:ext cx="457200" cy="9144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-23173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JOIN-uri, </a:t>
            </a:r>
            <a:r>
              <a:rPr lang="ro-MO" sz="4000" b="1" spc="-15">
                <a:solidFill>
                  <a:srgbClr val="FF0000"/>
                </a:solidFill>
              </a:rPr>
              <a:t>TABELE LEGATE</a:t>
            </a:r>
            <a:endParaRPr sz="4000" b="1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94</a:t>
            </a:fld>
            <a:endParaRPr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953000" y="533400"/>
          <a:ext cx="1752600" cy="1485480"/>
        </p:xfrm>
        <a:graphic>
          <a:graphicData uri="http://schemas.openxmlformats.org/drawingml/2006/table">
            <a:tbl>
              <a:tblPr/>
              <a:tblGrid>
                <a:gridCol w="7114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Departament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Programare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Tehnic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Finante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1" name="object 5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7010400" y="533400"/>
          <a:ext cx="1981200" cy="1752597"/>
        </p:xfrm>
        <a:graphic>
          <a:graphicData uri="http://schemas.openxmlformats.org/drawingml/2006/table">
            <a:tbl>
              <a:tblPr/>
              <a:tblGrid>
                <a:gridCol w="584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4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21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0371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Angajat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d_id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Vlad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Anton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Alex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Boris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Iurie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5257800" y="2514600"/>
            <a:ext cx="3429000" cy="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57800" y="1981200"/>
            <a:ext cx="0" cy="5334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686800" y="2286000"/>
            <a:ext cx="0" cy="2286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44444" r="50625" b="33334"/>
          <a:stretch>
            <a:fillRect/>
          </a:stretch>
        </p:blipFill>
        <p:spPr bwMode="auto">
          <a:xfrm>
            <a:off x="457200" y="1066800"/>
            <a:ext cx="1592580" cy="16764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 cstate="print"/>
          <a:srcRect l="39375" t="44444" r="50000" b="28889"/>
          <a:stretch>
            <a:fillRect/>
          </a:stretch>
        </p:blipFill>
        <p:spPr bwMode="auto">
          <a:xfrm>
            <a:off x="2286000" y="1066800"/>
            <a:ext cx="1828800" cy="2057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381000" y="3200400"/>
            <a:ext cx="7620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3333FF"/>
                </a:solidFill>
              </a:rPr>
              <a:t>SELECT A.id, </a:t>
            </a:r>
            <a:r>
              <a:rPr lang="en-US" sz="2800" b="1" err="1">
                <a:solidFill>
                  <a:srgbClr val="3333FF"/>
                </a:solidFill>
              </a:rPr>
              <a:t>A.nume,B.nume</a:t>
            </a:r>
            <a:r>
              <a:rPr lang="en-US" sz="2800" b="1">
                <a:solidFill>
                  <a:srgbClr val="3333FF"/>
                </a:solidFill>
              </a:rPr>
              <a:t>  AS  </a:t>
            </a:r>
            <a:r>
              <a:rPr lang="en-US" sz="2800" b="1" err="1">
                <a:solidFill>
                  <a:srgbClr val="3333FF"/>
                </a:solidFill>
              </a:rPr>
              <a:t>Departament</a:t>
            </a:r>
            <a:endParaRPr lang="en-US" sz="2800" b="1">
              <a:solidFill>
                <a:srgbClr val="3333FF"/>
              </a:solidFill>
            </a:endParaRPr>
          </a:p>
          <a:p>
            <a:r>
              <a:rPr lang="en-US" sz="2800" b="1">
                <a:solidFill>
                  <a:srgbClr val="3333FF"/>
                </a:solidFill>
              </a:rPr>
              <a:t>FROM </a:t>
            </a:r>
            <a:r>
              <a:rPr lang="en-US" sz="2800" b="1" err="1">
                <a:solidFill>
                  <a:srgbClr val="00B0F0"/>
                </a:solidFill>
              </a:rPr>
              <a:t>Departament</a:t>
            </a:r>
            <a:r>
              <a:rPr lang="en-US" sz="2800" b="1">
                <a:solidFill>
                  <a:srgbClr val="00B0F0"/>
                </a:solidFill>
              </a:rPr>
              <a:t> A</a:t>
            </a:r>
          </a:p>
          <a:p>
            <a:r>
              <a:rPr lang="en-US" sz="2800" b="1">
                <a:solidFill>
                  <a:srgbClr val="3333FF"/>
                </a:solidFill>
              </a:rPr>
              <a:t>INNER JOIN </a:t>
            </a:r>
            <a:r>
              <a:rPr lang="en-US" sz="2800" b="1" err="1">
                <a:solidFill>
                  <a:srgbClr val="3333FF"/>
                </a:solidFill>
              </a:rPr>
              <a:t>Angajat</a:t>
            </a:r>
            <a:r>
              <a:rPr lang="en-US" sz="2800" b="1">
                <a:solidFill>
                  <a:srgbClr val="3333FF"/>
                </a:solidFill>
              </a:rPr>
              <a:t> B</a:t>
            </a:r>
          </a:p>
          <a:p>
            <a:r>
              <a:rPr lang="en-US" sz="2800" b="1">
                <a:solidFill>
                  <a:srgbClr val="3333FF"/>
                </a:solidFill>
              </a:rPr>
              <a:t>   ON A.id=</a:t>
            </a:r>
            <a:r>
              <a:rPr lang="en-US" sz="2800" b="1" err="1">
                <a:solidFill>
                  <a:srgbClr val="3333FF"/>
                </a:solidFill>
              </a:rPr>
              <a:t>B.d_id</a:t>
            </a:r>
            <a:endParaRPr lang="en-US" sz="2800" b="1">
              <a:solidFill>
                <a:srgbClr val="3333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3400" y="609600"/>
            <a:ext cx="152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err="1">
                <a:solidFill>
                  <a:srgbClr val="3333FF"/>
                </a:solidFill>
                <a:cs typeface="Calibri"/>
              </a:rPr>
              <a:t>Departament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90800" y="609600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err="1">
                <a:solidFill>
                  <a:srgbClr val="3333FF"/>
                </a:solidFill>
                <a:cs typeface="Calibri"/>
              </a:rPr>
              <a:t>Angajat</a:t>
            </a:r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029200"/>
            <a:ext cx="25622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 l="23125" t="56667" r="60000" b="21111"/>
          <a:stretch>
            <a:fillRect/>
          </a:stretch>
        </p:blipFill>
        <p:spPr bwMode="auto">
          <a:xfrm>
            <a:off x="4495800" y="4191000"/>
            <a:ext cx="3124200" cy="23142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 flipH="1">
            <a:off x="838200" y="4038600"/>
            <a:ext cx="1066800" cy="12192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905000" y="4495800"/>
            <a:ext cx="457200" cy="9144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-23173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JOIN-uri, </a:t>
            </a:r>
            <a:r>
              <a:rPr lang="ro-MO" sz="4000" b="1" spc="-15">
                <a:solidFill>
                  <a:srgbClr val="FF0000"/>
                </a:solidFill>
              </a:rPr>
              <a:t>TABELE LEGATE</a:t>
            </a:r>
            <a:endParaRPr sz="4000" b="1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95</a:t>
            </a:fld>
            <a:endParaRPr/>
          </a:p>
        </p:txBody>
      </p:sp>
      <p:sp>
        <p:nvSpPr>
          <p:cNvPr id="21" name="object 5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sp>
        <p:nvSpPr>
          <p:cNvPr id="14" name="Rectangle 13"/>
          <p:cNvSpPr/>
          <p:nvPr/>
        </p:nvSpPr>
        <p:spPr>
          <a:xfrm>
            <a:off x="152400" y="609600"/>
            <a:ext cx="88392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err="1">
                <a:solidFill>
                  <a:srgbClr val="3333FF"/>
                </a:solidFill>
              </a:rPr>
              <a:t>Interogarea</a:t>
            </a:r>
            <a:r>
              <a:rPr lang="en-US" sz="2400" b="1">
                <a:solidFill>
                  <a:srgbClr val="3333FF"/>
                </a:solidFill>
              </a:rPr>
              <a:t> SELECT </a:t>
            </a:r>
            <a:r>
              <a:rPr lang="en-US" sz="2400" b="1" err="1">
                <a:solidFill>
                  <a:srgbClr val="3333FF"/>
                </a:solidFill>
              </a:rPr>
              <a:t>impreuna</a:t>
            </a:r>
            <a:r>
              <a:rPr lang="en-US" sz="2400" b="1">
                <a:solidFill>
                  <a:srgbClr val="3333FF"/>
                </a:solidFill>
              </a:rPr>
              <a:t> cu </a:t>
            </a:r>
            <a:r>
              <a:rPr lang="en-US" sz="2400" b="1" err="1">
                <a:solidFill>
                  <a:srgbClr val="3333FF"/>
                </a:solidFill>
              </a:rPr>
              <a:t>operatiile</a:t>
            </a:r>
            <a:r>
              <a:rPr lang="en-US" sz="2400" b="1">
                <a:solidFill>
                  <a:srgbClr val="3333FF"/>
                </a:solidFill>
              </a:rPr>
              <a:t> de </a:t>
            </a:r>
            <a:r>
              <a:rPr lang="en-US" sz="2400" b="1" err="1">
                <a:solidFill>
                  <a:srgbClr val="3333FF"/>
                </a:solidFill>
              </a:rPr>
              <a:t>asociere</a:t>
            </a:r>
            <a:r>
              <a:rPr lang="en-US" sz="2400" b="1">
                <a:solidFill>
                  <a:srgbClr val="3333FF"/>
                </a:solidFill>
              </a:rPr>
              <a:t> JOIN </a:t>
            </a:r>
            <a:r>
              <a:rPr lang="en-US" sz="2400" b="1" err="1">
                <a:solidFill>
                  <a:srgbClr val="00B0F0"/>
                </a:solidFill>
              </a:rPr>
              <a:t>uneste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en-US" sz="2400" b="1" err="1">
                <a:solidFill>
                  <a:srgbClr val="3333FF"/>
                </a:solidFill>
              </a:rPr>
              <a:t>datele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en-US" sz="2400" b="1" err="1">
                <a:solidFill>
                  <a:srgbClr val="3333FF"/>
                </a:solidFill>
              </a:rPr>
              <a:t>intr</a:t>
            </a:r>
            <a:r>
              <a:rPr lang="en-US" sz="2400" b="1">
                <a:solidFill>
                  <a:srgbClr val="3333FF"/>
                </a:solidFill>
              </a:rPr>
              <a:t>-o </a:t>
            </a:r>
            <a:r>
              <a:rPr lang="en-US" sz="2400" b="1" err="1">
                <a:solidFill>
                  <a:srgbClr val="3333FF"/>
                </a:solidFill>
              </a:rPr>
              <a:t>selectie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en-US" sz="2400" b="1" err="1">
                <a:solidFill>
                  <a:srgbClr val="3333FF"/>
                </a:solidFill>
              </a:rPr>
              <a:t>dupa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en-US" sz="2400" b="1" err="1">
                <a:solidFill>
                  <a:srgbClr val="3333FF"/>
                </a:solidFill>
              </a:rPr>
              <a:t>conditia</a:t>
            </a:r>
            <a:r>
              <a:rPr lang="en-US" sz="2400" b="1">
                <a:solidFill>
                  <a:srgbClr val="3333FF"/>
                </a:solidFill>
              </a:rPr>
              <a:t> din ON </a:t>
            </a:r>
            <a:r>
              <a:rPr lang="en-US" sz="2400" b="1" err="1">
                <a:solidFill>
                  <a:srgbClr val="3333FF"/>
                </a:solidFill>
              </a:rPr>
              <a:t>indicata</a:t>
            </a:r>
            <a:r>
              <a:rPr lang="en-US" sz="2400" b="1">
                <a:solidFill>
                  <a:srgbClr val="3333FF"/>
                </a:solidFill>
              </a:rPr>
              <a:t> in </a:t>
            </a:r>
            <a:r>
              <a:rPr lang="en-US" sz="2400" b="1" err="1">
                <a:solidFill>
                  <a:srgbClr val="3333FF"/>
                </a:solidFill>
              </a:rPr>
              <a:t>clauza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2400" b="1" err="1">
                <a:solidFill>
                  <a:schemeClr val="accent6">
                    <a:lumMod val="75000"/>
                  </a:schemeClr>
                </a:solidFill>
              </a:rPr>
              <a:t>optiune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] JOIN , </a:t>
            </a:r>
            <a:r>
              <a:rPr lang="en-US" sz="2400" b="1" err="1">
                <a:solidFill>
                  <a:srgbClr val="3333FF"/>
                </a:solidFill>
              </a:rPr>
              <a:t>unde</a:t>
            </a:r>
            <a:r>
              <a:rPr lang="en-US" sz="2400" b="1">
                <a:solidFill>
                  <a:srgbClr val="3333FF"/>
                </a:solidFill>
              </a:rPr>
              <a:t> 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2400" b="1" err="1">
                <a:solidFill>
                  <a:schemeClr val="accent6">
                    <a:lumMod val="75000"/>
                  </a:schemeClr>
                </a:solidFill>
              </a:rPr>
              <a:t>optiune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] </a:t>
            </a:r>
            <a:r>
              <a:rPr lang="en-US" sz="2400" b="1">
                <a:solidFill>
                  <a:srgbClr val="3333FF"/>
                </a:solidFill>
              </a:rPr>
              <a:t>={</a:t>
            </a:r>
            <a:r>
              <a:rPr lang="en-US" sz="2400" b="1">
                <a:solidFill>
                  <a:schemeClr val="accent6">
                    <a:lumMod val="75000"/>
                  </a:schemeClr>
                </a:solidFill>
              </a:rPr>
              <a:t>INNER, LEFT, RIGHT….</a:t>
            </a:r>
            <a:r>
              <a:rPr lang="en-US" sz="2400" b="1">
                <a:solidFill>
                  <a:srgbClr val="3333FF"/>
                </a:solidFill>
              </a:rPr>
              <a:t>} </a:t>
            </a:r>
            <a:r>
              <a:rPr lang="en-US" sz="2400" b="1" err="1">
                <a:solidFill>
                  <a:srgbClr val="00B0F0"/>
                </a:solidFill>
              </a:rPr>
              <a:t>datele</a:t>
            </a:r>
            <a:r>
              <a:rPr lang="en-US" sz="2400" b="1">
                <a:solidFill>
                  <a:srgbClr val="00B0F0"/>
                </a:solidFill>
              </a:rPr>
              <a:t> din 2 </a:t>
            </a:r>
            <a:r>
              <a:rPr lang="en-US" sz="2400" b="1" err="1">
                <a:solidFill>
                  <a:srgbClr val="00B0F0"/>
                </a:solidFill>
              </a:rPr>
              <a:t>tabele</a:t>
            </a:r>
            <a:r>
              <a:rPr lang="en-US" sz="2400" b="1">
                <a:solidFill>
                  <a:srgbClr val="00B0F0"/>
                </a:solidFill>
              </a:rPr>
              <a:t>.</a:t>
            </a:r>
            <a:endParaRPr lang="ro-MO" sz="2400" b="1">
              <a:solidFill>
                <a:srgbClr val="00B0F0"/>
              </a:solidFill>
            </a:endParaRPr>
          </a:p>
          <a:p>
            <a:endParaRPr lang="en-US" sz="800" b="1">
              <a:solidFill>
                <a:srgbClr val="00B0F0"/>
              </a:solidFill>
            </a:endParaRPr>
          </a:p>
          <a:p>
            <a:r>
              <a:rPr lang="en-US" sz="2400" b="1" err="1"/>
              <a:t>Pentru</a:t>
            </a:r>
            <a:r>
              <a:rPr lang="en-US" sz="2400" b="1"/>
              <a:t> a </a:t>
            </a:r>
            <a:r>
              <a:rPr lang="en-US" sz="2400" b="1" err="1"/>
              <a:t>primi</a:t>
            </a:r>
            <a:r>
              <a:rPr lang="en-US" sz="2400" b="1"/>
              <a:t> </a:t>
            </a:r>
            <a:r>
              <a:rPr lang="en-US" sz="2400" b="1" err="1"/>
              <a:t>datele</a:t>
            </a:r>
            <a:r>
              <a:rPr lang="en-US" sz="2400" b="1"/>
              <a:t> </a:t>
            </a:r>
            <a:r>
              <a:rPr lang="en-US" sz="2400" b="1" err="1"/>
              <a:t>ce</a:t>
            </a:r>
            <a:r>
              <a:rPr lang="en-US" sz="2400" b="1"/>
              <a:t> </a:t>
            </a:r>
            <a:r>
              <a:rPr lang="en-US" sz="2400" b="1">
                <a:solidFill>
                  <a:srgbClr val="FF0000"/>
                </a:solidFill>
              </a:rPr>
              <a:t>NU</a:t>
            </a:r>
            <a:r>
              <a:rPr lang="en-US" sz="2400" b="1"/>
              <a:t> </a:t>
            </a:r>
            <a:r>
              <a:rPr lang="en-US" sz="2400" b="1" err="1"/>
              <a:t>coiencid</a:t>
            </a:r>
            <a:r>
              <a:rPr lang="en-US" sz="2400" b="1"/>
              <a:t> dup</a:t>
            </a:r>
            <a:r>
              <a:rPr lang="ro-MO" sz="2400" b="1"/>
              <a:t>a</a:t>
            </a:r>
            <a:r>
              <a:rPr lang="en-US" sz="2400" b="1"/>
              <a:t> </a:t>
            </a:r>
            <a:r>
              <a:rPr lang="en-US" sz="2400" b="1" err="1"/>
              <a:t>condi</a:t>
            </a:r>
            <a:r>
              <a:rPr lang="ro-MO" sz="2400" b="1"/>
              <a:t>ția </a:t>
            </a:r>
            <a:r>
              <a:rPr lang="ro-MO" sz="2400" b="1">
                <a:solidFill>
                  <a:srgbClr val="3333FF"/>
                </a:solidFill>
              </a:rPr>
              <a:t>ON</a:t>
            </a:r>
            <a:r>
              <a:rPr lang="ro-MO" sz="2400" b="1"/>
              <a:t> este necesar de utilizat Asocierea Externă </a:t>
            </a:r>
            <a:r>
              <a:rPr lang="ro-MO" sz="2400" b="1">
                <a:solidFill>
                  <a:schemeClr val="accent6">
                    <a:lumMod val="75000"/>
                  </a:schemeClr>
                </a:solidFill>
              </a:rPr>
              <a:t>OUTER JOIN. </a:t>
            </a:r>
            <a:r>
              <a:rPr lang="ro-MO" sz="2400" b="1">
                <a:solidFill>
                  <a:srgbClr val="00B0F0"/>
                </a:solidFill>
              </a:rPr>
              <a:t>OUTER – poate fi omis!</a:t>
            </a:r>
          </a:p>
          <a:p>
            <a:endParaRPr lang="ro-MO" sz="800" b="1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o-MO" sz="2400" b="1"/>
              <a:t>Această asociere va returna datele din ambele tabele care vor coiencide cu una din condiții. Există 2 tipuri de Asocieri externe</a:t>
            </a:r>
          </a:p>
          <a:p>
            <a:r>
              <a:rPr lang="ro-MO" sz="2400" b="1">
                <a:solidFill>
                  <a:srgbClr val="FF0000"/>
                </a:solidFill>
              </a:rPr>
              <a:t>OUTER JOIN </a:t>
            </a:r>
            <a:r>
              <a:rPr lang="ro-MO" sz="2400" b="1">
                <a:solidFill>
                  <a:schemeClr val="accent6">
                    <a:lumMod val="75000"/>
                  </a:schemeClr>
                </a:solidFill>
              </a:rPr>
              <a:t>– LEFT OUTER JOIN, RIGHT OUTER JOIN</a:t>
            </a:r>
          </a:p>
          <a:p>
            <a:endParaRPr lang="ro-MO" sz="800" b="1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o-MO" sz="2400" b="1"/>
              <a:t>Ambele lucrează in același mod. Diferența constă in faptul că LEFT arată că Tabelul Extern va fi cel din </a:t>
            </a:r>
            <a:r>
              <a:rPr lang="en-US" sz="2400" b="1"/>
              <a:t>“ST</a:t>
            </a:r>
            <a:r>
              <a:rPr lang="ro-MO" sz="2400" b="1"/>
              <a:t>Â</a:t>
            </a:r>
            <a:r>
              <a:rPr lang="en-US" sz="2400" b="1"/>
              <a:t>NGA” </a:t>
            </a:r>
            <a:r>
              <a:rPr lang="en-US" sz="2400" b="1">
                <a:solidFill>
                  <a:srgbClr val="00B0F0"/>
                </a:solidFill>
              </a:rPr>
              <a:t>(</a:t>
            </a:r>
            <a:r>
              <a:rPr lang="en-US" sz="2400" b="1" err="1">
                <a:solidFill>
                  <a:srgbClr val="00B0F0"/>
                </a:solidFill>
                <a:latin typeface="Calibri" pitchFamily="34" charset="0"/>
                <a:cs typeface="Times New Roman" pitchFamily="18" charset="0"/>
              </a:rPr>
              <a:t>Angajat</a:t>
            </a:r>
            <a:r>
              <a:rPr lang="en-US" sz="2400" b="1">
                <a:solidFill>
                  <a:srgbClr val="00B0F0"/>
                </a:solidFill>
                <a:latin typeface="Calibri" pitchFamily="34" charset="0"/>
                <a:cs typeface="Times New Roman" pitchFamily="18" charset="0"/>
              </a:rPr>
              <a:t> A)</a:t>
            </a:r>
            <a:endParaRPr lang="ro-MO" sz="2400" b="1"/>
          </a:p>
          <a:p>
            <a:endParaRPr lang="ro-MO" sz="800" b="1"/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SELECT A.id, </a:t>
            </a:r>
            <a:r>
              <a:rPr lang="en-US" sz="24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A.nume,B.nume</a:t>
            </a:r>
            <a:r>
              <a:rPr lang="en-US" sz="24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AS  </a:t>
            </a:r>
            <a:r>
              <a:rPr lang="en-US" sz="24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Departament</a:t>
            </a:r>
            <a:endParaRPr lang="en-US" sz="2400" b="1">
              <a:solidFill>
                <a:srgbClr val="3333FF"/>
              </a:solidFill>
              <a:latin typeface="Calibri" pitchFamily="34" charset="0"/>
              <a:cs typeface="Times New Roman" pitchFamily="18" charset="0"/>
            </a:endParaRP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FROM </a:t>
            </a:r>
            <a:r>
              <a:rPr lang="en-US" sz="2400" b="1" err="1">
                <a:solidFill>
                  <a:srgbClr val="00B0F0"/>
                </a:solidFill>
                <a:latin typeface="Calibri" pitchFamily="34" charset="0"/>
                <a:cs typeface="Times New Roman" pitchFamily="18" charset="0"/>
              </a:rPr>
              <a:t>Angajat</a:t>
            </a:r>
            <a:r>
              <a:rPr lang="en-US" sz="2400" b="1">
                <a:solidFill>
                  <a:srgbClr val="00B0F0"/>
                </a:solidFill>
                <a:latin typeface="Calibri" pitchFamily="34" charset="0"/>
                <a:cs typeface="Times New Roman" pitchFamily="18" charset="0"/>
              </a:rPr>
              <a:t> A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INNER JOIN </a:t>
            </a:r>
            <a:r>
              <a:rPr lang="en-US" sz="24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Departament</a:t>
            </a:r>
            <a:r>
              <a:rPr lang="en-US" sz="24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B</a:t>
            </a:r>
          </a:p>
          <a:p>
            <a:pPr marL="355600" lvl="0" indent="-355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   ON </a:t>
            </a:r>
            <a:r>
              <a:rPr lang="en-US" sz="2400" b="1" err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A.d_id</a:t>
            </a:r>
            <a:r>
              <a:rPr lang="en-US" sz="2400" b="1">
                <a:solidFill>
                  <a:srgbClr val="3333FF"/>
                </a:solidFill>
                <a:latin typeface="Calibri" pitchFamily="34" charset="0"/>
                <a:cs typeface="Times New Roman" pitchFamily="18" charset="0"/>
              </a:rPr>
              <a:t>=B.id</a:t>
            </a:r>
          </a:p>
          <a:p>
            <a:r>
              <a:rPr lang="ro-MO" sz="2400" b="1"/>
              <a:t> 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5029200"/>
            <a:ext cx="26955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own Arrow 7"/>
          <p:cNvSpPr/>
          <p:nvPr/>
        </p:nvSpPr>
        <p:spPr>
          <a:xfrm>
            <a:off x="-23173" y="-15240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JOIN-uri, </a:t>
            </a:r>
            <a:r>
              <a:rPr lang="ro-MO" sz="4000" b="1" spc="-15">
                <a:solidFill>
                  <a:srgbClr val="FF0000"/>
                </a:solidFill>
              </a:rPr>
              <a:t>TABELE LEGATE</a:t>
            </a:r>
            <a:endParaRPr sz="4000" b="1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96</a:t>
            </a:fld>
            <a:endParaRPr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953000" y="533400"/>
          <a:ext cx="1752600" cy="1485480"/>
        </p:xfrm>
        <a:graphic>
          <a:graphicData uri="http://schemas.openxmlformats.org/drawingml/2006/table">
            <a:tbl>
              <a:tblPr/>
              <a:tblGrid>
                <a:gridCol w="7114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Departament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Programare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Tehnic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Finante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1" name="object 5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7010400" y="533400"/>
          <a:ext cx="1981200" cy="1752597"/>
        </p:xfrm>
        <a:graphic>
          <a:graphicData uri="http://schemas.openxmlformats.org/drawingml/2006/table">
            <a:tbl>
              <a:tblPr/>
              <a:tblGrid>
                <a:gridCol w="584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4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21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0371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Angajat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d_id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Vlad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Anton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Alex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Boris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Iurie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5257800" y="2514600"/>
            <a:ext cx="3429000" cy="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57800" y="1981200"/>
            <a:ext cx="0" cy="5334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686800" y="2286000"/>
            <a:ext cx="0" cy="2286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44444" r="50625" b="33334"/>
          <a:stretch>
            <a:fillRect/>
          </a:stretch>
        </p:blipFill>
        <p:spPr bwMode="auto">
          <a:xfrm>
            <a:off x="457200" y="1066800"/>
            <a:ext cx="1592580" cy="16764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 cstate="print"/>
          <a:srcRect l="39375" t="44444" r="50000" b="28889"/>
          <a:stretch>
            <a:fillRect/>
          </a:stretch>
        </p:blipFill>
        <p:spPr bwMode="auto">
          <a:xfrm>
            <a:off x="2286000" y="1066800"/>
            <a:ext cx="1828800" cy="2057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381000" y="3200400"/>
            <a:ext cx="7620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3333FF"/>
                </a:solidFill>
              </a:rPr>
              <a:t>SELECT A.id, </a:t>
            </a:r>
            <a:r>
              <a:rPr lang="en-US" sz="2800" b="1" err="1">
                <a:solidFill>
                  <a:srgbClr val="3333FF"/>
                </a:solidFill>
              </a:rPr>
              <a:t>A.nume,B.nume</a:t>
            </a:r>
            <a:r>
              <a:rPr lang="en-US" sz="2800" b="1">
                <a:solidFill>
                  <a:srgbClr val="3333FF"/>
                </a:solidFill>
              </a:rPr>
              <a:t>  AS  </a:t>
            </a:r>
            <a:r>
              <a:rPr lang="en-US" sz="2800" b="1" err="1">
                <a:solidFill>
                  <a:srgbClr val="3333FF"/>
                </a:solidFill>
              </a:rPr>
              <a:t>Departament</a:t>
            </a:r>
            <a:endParaRPr lang="en-US" sz="2800" b="1">
              <a:solidFill>
                <a:srgbClr val="3333FF"/>
              </a:solidFill>
            </a:endParaRPr>
          </a:p>
          <a:p>
            <a:r>
              <a:rPr lang="en-US" sz="2800" b="1">
                <a:solidFill>
                  <a:srgbClr val="3333FF"/>
                </a:solidFill>
              </a:rPr>
              <a:t>FROM </a:t>
            </a:r>
            <a:r>
              <a:rPr lang="en-US" sz="2800" b="1" err="1">
                <a:solidFill>
                  <a:srgbClr val="00B0F0"/>
                </a:solidFill>
              </a:rPr>
              <a:t>Angajat</a:t>
            </a:r>
            <a:r>
              <a:rPr lang="en-US" sz="2800" b="1">
                <a:solidFill>
                  <a:srgbClr val="3333FF"/>
                </a:solidFill>
              </a:rPr>
              <a:t> A</a:t>
            </a:r>
          </a:p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LEFT JOIN </a:t>
            </a:r>
            <a:r>
              <a:rPr lang="en-US" sz="2800" b="1" err="1">
                <a:solidFill>
                  <a:srgbClr val="3333FF"/>
                </a:solidFill>
              </a:rPr>
              <a:t>Departament</a:t>
            </a:r>
            <a:r>
              <a:rPr lang="en-US" sz="2800" b="1">
                <a:solidFill>
                  <a:srgbClr val="3333FF"/>
                </a:solidFill>
              </a:rPr>
              <a:t> B</a:t>
            </a:r>
          </a:p>
          <a:p>
            <a:r>
              <a:rPr lang="en-US" sz="2800" b="1">
                <a:solidFill>
                  <a:srgbClr val="3333FF"/>
                </a:solidFill>
              </a:rPr>
              <a:t>   ON </a:t>
            </a:r>
            <a:r>
              <a:rPr lang="en-US" sz="2800" b="1" err="1">
                <a:solidFill>
                  <a:srgbClr val="3333FF"/>
                </a:solidFill>
              </a:rPr>
              <a:t>A.d_id</a:t>
            </a:r>
            <a:r>
              <a:rPr lang="en-US" sz="2800" b="1">
                <a:solidFill>
                  <a:srgbClr val="3333FF"/>
                </a:solidFill>
              </a:rPr>
              <a:t>=B.id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3400" y="609600"/>
            <a:ext cx="152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err="1">
                <a:solidFill>
                  <a:srgbClr val="3333FF"/>
                </a:solidFill>
                <a:cs typeface="Calibri"/>
              </a:rPr>
              <a:t>Departament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90800" y="609600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err="1">
                <a:solidFill>
                  <a:srgbClr val="3333FF"/>
                </a:solidFill>
                <a:cs typeface="Calibri"/>
              </a:rPr>
              <a:t>Angajat</a:t>
            </a:r>
            <a:endParaRPr 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029200"/>
            <a:ext cx="26955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flipH="1">
            <a:off x="838200" y="4038600"/>
            <a:ext cx="1066800" cy="12192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05000" y="4495800"/>
            <a:ext cx="457200" cy="9144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l="23750" t="56667" r="61250" b="21111"/>
          <a:stretch>
            <a:fillRect/>
          </a:stretch>
        </p:blipFill>
        <p:spPr bwMode="auto">
          <a:xfrm>
            <a:off x="5181600" y="4038600"/>
            <a:ext cx="2819400" cy="23495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7010400" y="1039528"/>
            <a:ext cx="1447800" cy="1246472"/>
          </a:xfrm>
          <a:prstGeom prst="rect">
            <a:avLst/>
          </a:prstGeom>
          <a:solidFill>
            <a:srgbClr val="FFFF99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4495800"/>
            <a:ext cx="1143000" cy="1905000"/>
          </a:xfrm>
          <a:prstGeom prst="rect">
            <a:avLst/>
          </a:prstGeom>
          <a:solidFill>
            <a:srgbClr val="FFFF99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82881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534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JOIN-uri, </a:t>
            </a:r>
            <a:r>
              <a:rPr lang="ro-MO" sz="4000" b="1" spc="-15">
                <a:solidFill>
                  <a:srgbClr val="FF0000"/>
                </a:solidFill>
              </a:rPr>
              <a:t>TABELE LEGATE</a:t>
            </a:r>
            <a:endParaRPr sz="4000" b="1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75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105"/>
                </a:spcBef>
              </a:pPr>
              <a:t>97</a:t>
            </a:fld>
            <a:endParaRPr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953000" y="533400"/>
          <a:ext cx="1357696" cy="1485480"/>
        </p:xfrm>
        <a:graphic>
          <a:graphicData uri="http://schemas.openxmlformats.org/drawingml/2006/table">
            <a:tbl>
              <a:tblPr/>
              <a:tblGrid>
                <a:gridCol w="3165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11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8660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Times New Roman"/>
                        </a:rPr>
                        <a:t>Departament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IT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Programare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Tehnic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25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latin typeface="Calibri"/>
                          <a:ea typeface="Calibri"/>
                          <a:cs typeface="Times New Roman"/>
                        </a:rPr>
                        <a:t>Finante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1" name="object 5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fld id="{EC93E886-6C8F-49FF-A937-E29C247645BD}" type="datetime1">
              <a:rPr lang="en-US" spc="-5" smtClean="0"/>
              <a:pPr marL="12700">
                <a:lnSpc>
                  <a:spcPct val="100000"/>
                </a:lnSpc>
                <a:spcBef>
                  <a:spcPts val="105"/>
                </a:spcBef>
              </a:pPr>
              <a:t>12/13/2023</a:t>
            </a:fld>
            <a:endParaRPr spc="-5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7010400" y="533400"/>
          <a:ext cx="1981200" cy="1752597"/>
        </p:xfrm>
        <a:graphic>
          <a:graphicData uri="http://schemas.openxmlformats.org/drawingml/2006/table">
            <a:tbl>
              <a:tblPr/>
              <a:tblGrid>
                <a:gridCol w="584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48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21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0371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err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Angajat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B0F0"/>
                          </a:solidFill>
                          <a:latin typeface="Calibri"/>
                          <a:ea typeface="Calibri"/>
                          <a:cs typeface="Times New Roman"/>
                        </a:rPr>
                        <a:t>nume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d_id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Vlad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Anton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Alex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Boris </a:t>
                      </a:r>
                      <a:endParaRPr lang="en-US" sz="11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Iurie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libri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5257800" y="2514600"/>
            <a:ext cx="3429000" cy="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57800" y="1981200"/>
            <a:ext cx="0" cy="5334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686800" y="2286000"/>
            <a:ext cx="0" cy="22860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 l="39375" t="44444" r="50625" b="33334"/>
          <a:stretch>
            <a:fillRect/>
          </a:stretch>
        </p:blipFill>
        <p:spPr bwMode="auto">
          <a:xfrm>
            <a:off x="457200" y="1066800"/>
            <a:ext cx="1592580" cy="16764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 cstate="print"/>
          <a:srcRect l="39375" t="44444" r="50000" b="28889"/>
          <a:stretch>
            <a:fillRect/>
          </a:stretch>
        </p:blipFill>
        <p:spPr bwMode="auto">
          <a:xfrm>
            <a:off x="2286000" y="1066800"/>
            <a:ext cx="1828800" cy="2057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0" y="3200400"/>
            <a:ext cx="91440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rgbClr val="3333FF"/>
                </a:solidFill>
              </a:rPr>
              <a:t>SELECT A.id, </a:t>
            </a:r>
            <a:r>
              <a:rPr lang="en-US" sz="2600" b="1" err="1">
                <a:solidFill>
                  <a:srgbClr val="3333FF"/>
                </a:solidFill>
              </a:rPr>
              <a:t>A.nume</a:t>
            </a:r>
            <a:r>
              <a:rPr lang="en-US" sz="2600" b="1">
                <a:solidFill>
                  <a:srgbClr val="3333FF"/>
                </a:solidFill>
              </a:rPr>
              <a:t> AS </a:t>
            </a:r>
            <a:r>
              <a:rPr lang="en-US" sz="2600" b="1" err="1">
                <a:solidFill>
                  <a:srgbClr val="3333FF"/>
                </a:solidFill>
              </a:rPr>
              <a:t>Departamentul</a:t>
            </a:r>
            <a:r>
              <a:rPr lang="en-US" sz="2600" b="1">
                <a:solidFill>
                  <a:srgbClr val="3333FF"/>
                </a:solidFill>
              </a:rPr>
              <a:t>, </a:t>
            </a:r>
            <a:r>
              <a:rPr lang="en-US" sz="2600" b="1" err="1">
                <a:solidFill>
                  <a:srgbClr val="3333FF"/>
                </a:solidFill>
              </a:rPr>
              <a:t>B.nume</a:t>
            </a:r>
            <a:r>
              <a:rPr lang="en-US" sz="2600" b="1">
                <a:solidFill>
                  <a:srgbClr val="3333FF"/>
                </a:solidFill>
              </a:rPr>
              <a:t> AS </a:t>
            </a:r>
            <a:r>
              <a:rPr lang="en-US" sz="2600" b="1" err="1">
                <a:solidFill>
                  <a:srgbClr val="3333FF"/>
                </a:solidFill>
              </a:rPr>
              <a:t>Angajatul</a:t>
            </a:r>
            <a:r>
              <a:rPr lang="en-US" sz="2600" b="1">
                <a:solidFill>
                  <a:srgbClr val="3333FF"/>
                </a:solidFill>
              </a:rPr>
              <a:t> </a:t>
            </a:r>
          </a:p>
          <a:p>
            <a:r>
              <a:rPr lang="en-US" sz="2600" b="1">
                <a:solidFill>
                  <a:srgbClr val="3333FF"/>
                </a:solidFill>
              </a:rPr>
              <a:t>FROM </a:t>
            </a:r>
            <a:r>
              <a:rPr lang="en-US" sz="2600" b="1" err="1">
                <a:solidFill>
                  <a:srgbClr val="00B0F0"/>
                </a:solidFill>
              </a:rPr>
              <a:t>Departament</a:t>
            </a:r>
            <a:r>
              <a:rPr lang="en-US" sz="2600" b="1">
                <a:solidFill>
                  <a:srgbClr val="3333FF"/>
                </a:solidFill>
              </a:rPr>
              <a:t> A </a:t>
            </a:r>
          </a:p>
          <a:p>
            <a:r>
              <a:rPr lang="en-US" sz="2600" b="1">
                <a:solidFill>
                  <a:schemeClr val="accent6">
                    <a:lumMod val="75000"/>
                  </a:schemeClr>
                </a:solidFill>
              </a:rPr>
              <a:t>LEFT JOIN </a:t>
            </a:r>
            <a:r>
              <a:rPr lang="en-US" sz="2600" b="1" err="1">
                <a:solidFill>
                  <a:srgbClr val="3333FF"/>
                </a:solidFill>
              </a:rPr>
              <a:t>Angajat</a:t>
            </a:r>
            <a:r>
              <a:rPr lang="en-US" sz="2600" b="1">
                <a:solidFill>
                  <a:srgbClr val="3333FF"/>
                </a:solidFill>
              </a:rPr>
              <a:t> B</a:t>
            </a:r>
          </a:p>
          <a:p>
            <a:r>
              <a:rPr lang="en-US" sz="2800" b="1">
                <a:solidFill>
                  <a:srgbClr val="3333FF"/>
                </a:solidFill>
              </a:rPr>
              <a:t>ON A.id=</a:t>
            </a:r>
            <a:r>
              <a:rPr lang="en-US" sz="2800" b="1" err="1">
                <a:solidFill>
                  <a:srgbClr val="3333FF"/>
                </a:solidFill>
              </a:rPr>
              <a:t>B.d_id</a:t>
            </a:r>
            <a:r>
              <a:rPr lang="en-US" sz="2800" b="1">
                <a:solidFill>
                  <a:srgbClr val="3333FF"/>
                </a:solidFill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3400" y="609600"/>
            <a:ext cx="152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err="1">
                <a:solidFill>
                  <a:srgbClr val="3333FF"/>
                </a:solidFill>
                <a:cs typeface="Calibri"/>
              </a:rPr>
              <a:t>Departament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90800" y="609600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5" err="1">
                <a:solidFill>
                  <a:srgbClr val="3333FF"/>
                </a:solidFill>
                <a:cs typeface="Calibri"/>
              </a:rPr>
              <a:t>Angajat</a:t>
            </a:r>
            <a:endParaRPr 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029200"/>
            <a:ext cx="26955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flipH="1">
            <a:off x="762000" y="3962400"/>
            <a:ext cx="1219200" cy="12954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81200" y="4343400"/>
            <a:ext cx="457200" cy="10668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 l="23125" t="57778" r="58125" b="17778"/>
          <a:stretch>
            <a:fillRect/>
          </a:stretch>
        </p:blipFill>
        <p:spPr bwMode="auto">
          <a:xfrm>
            <a:off x="4800600" y="4114800"/>
            <a:ext cx="3429000" cy="2514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5" name="Rectangle 34"/>
          <p:cNvSpPr/>
          <p:nvPr/>
        </p:nvSpPr>
        <p:spPr>
          <a:xfrm>
            <a:off x="6858000" y="4648200"/>
            <a:ext cx="1219200" cy="1981200"/>
          </a:xfrm>
          <a:prstGeom prst="rect">
            <a:avLst/>
          </a:prstGeom>
          <a:solidFill>
            <a:srgbClr val="FFFF99">
              <a:alpha val="31000"/>
            </a:srgbClr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0" y="16948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915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JOIN-uri, </a:t>
            </a:r>
            <a:r>
              <a:rPr lang="ro-MO" sz="4000" b="1" spc="-15">
                <a:solidFill>
                  <a:srgbClr val="FF0000"/>
                </a:solidFill>
              </a:rPr>
              <a:t>TABELE LEGATE</a:t>
            </a:r>
            <a:r>
              <a:rPr lang="en-US" sz="4000" b="1" spc="-15">
                <a:solidFill>
                  <a:srgbClr val="FF0000"/>
                </a:solidFill>
              </a:rPr>
              <a:t>, 3 TAB.</a:t>
            </a:r>
            <a:endParaRPr sz="4000" b="1"/>
          </a:p>
        </p:txBody>
      </p:sp>
      <p:sp>
        <p:nvSpPr>
          <p:cNvPr id="25" name="Rectangle 24"/>
          <p:cNvSpPr/>
          <p:nvPr/>
        </p:nvSpPr>
        <p:spPr>
          <a:xfrm>
            <a:off x="228600" y="68580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3333FF"/>
                </a:solidFill>
              </a:rPr>
              <a:t>USE </a:t>
            </a:r>
            <a:r>
              <a:rPr lang="en-US" b="1" i="1" err="1">
                <a:solidFill>
                  <a:schemeClr val="accent6">
                    <a:lumMod val="75000"/>
                  </a:schemeClr>
                </a:solidFill>
              </a:rPr>
              <a:t>bdjoin</a:t>
            </a:r>
            <a:r>
              <a:rPr lang="en-US" b="1">
                <a:solidFill>
                  <a:srgbClr val="3333FF"/>
                </a:solidFill>
              </a:rPr>
              <a:t>;</a:t>
            </a:r>
          </a:p>
          <a:p>
            <a:r>
              <a:rPr lang="en-US" b="1">
                <a:solidFill>
                  <a:srgbClr val="3333FF"/>
                </a:solidFill>
              </a:rPr>
              <a:t>CREATE TABLE </a:t>
            </a:r>
            <a:r>
              <a:rPr lang="en-US" b="1" i="1">
                <a:solidFill>
                  <a:schemeClr val="accent6">
                    <a:lumMod val="75000"/>
                  </a:schemeClr>
                </a:solidFill>
              </a:rPr>
              <a:t>Students</a:t>
            </a:r>
            <a:r>
              <a:rPr lang="en-US" b="1">
                <a:solidFill>
                  <a:srgbClr val="3333FF"/>
                </a:solidFill>
              </a:rPr>
              <a:t>(</a:t>
            </a:r>
          </a:p>
          <a:p>
            <a:r>
              <a:rPr lang="en-US" b="1">
                <a:solidFill>
                  <a:srgbClr val="3333FF"/>
                </a:solidFill>
              </a:rPr>
              <a:t>   </a:t>
            </a:r>
            <a:r>
              <a:rPr lang="en-US" b="1" err="1">
                <a:solidFill>
                  <a:srgbClr val="3333FF"/>
                </a:solidFill>
              </a:rPr>
              <a:t>sid</a:t>
            </a:r>
            <a:r>
              <a:rPr lang="en-US" b="1">
                <a:solidFill>
                  <a:srgbClr val="3333FF"/>
                </a:solidFill>
              </a:rPr>
              <a:t> INT NOT NULL AUTO_INCREMENT,</a:t>
            </a:r>
          </a:p>
          <a:p>
            <a:r>
              <a:rPr lang="en-US" b="1">
                <a:solidFill>
                  <a:srgbClr val="3333FF"/>
                </a:solidFill>
              </a:rPr>
              <a:t>   name VARCHAR(30) NOT NULL,</a:t>
            </a:r>
          </a:p>
          <a:p>
            <a:r>
              <a:rPr lang="en-US" b="1">
                <a:solidFill>
                  <a:srgbClr val="3333FF"/>
                </a:solidFill>
              </a:rPr>
              <a:t>   email VARCHAR(30),</a:t>
            </a:r>
          </a:p>
          <a:p>
            <a:r>
              <a:rPr lang="en-US" b="1">
                <a:solidFill>
                  <a:srgbClr val="3333FF"/>
                </a:solidFill>
              </a:rPr>
              <a:t>   age INT(3),</a:t>
            </a:r>
          </a:p>
          <a:p>
            <a:r>
              <a:rPr lang="en-US" b="1">
                <a:solidFill>
                  <a:srgbClr val="3333FF"/>
                </a:solidFill>
              </a:rPr>
              <a:t>   </a:t>
            </a:r>
            <a:r>
              <a:rPr lang="en-US" b="1" err="1">
                <a:solidFill>
                  <a:srgbClr val="3333FF"/>
                </a:solidFill>
              </a:rPr>
              <a:t>gr</a:t>
            </a:r>
            <a:r>
              <a:rPr lang="en-US" b="1">
                <a:solidFill>
                  <a:srgbClr val="3333FF"/>
                </a:solidFill>
              </a:rPr>
              <a:t> VARCHAR (4),</a:t>
            </a:r>
          </a:p>
          <a:p>
            <a:r>
              <a:rPr lang="en-US" b="1">
                <a:solidFill>
                  <a:srgbClr val="3333FF"/>
                </a:solidFill>
              </a:rPr>
              <a:t>   PRIMARY KEY (Sid ) </a:t>
            </a:r>
          </a:p>
          <a:p>
            <a:r>
              <a:rPr lang="en-US" b="1">
                <a:solidFill>
                  <a:srgbClr val="3333FF"/>
                </a:solidFill>
              </a:rPr>
              <a:t>);</a:t>
            </a:r>
          </a:p>
          <a:p>
            <a:r>
              <a:rPr lang="en-US" b="1">
                <a:solidFill>
                  <a:srgbClr val="3333FF"/>
                </a:solidFill>
              </a:rPr>
              <a:t>CREATE TABLE </a:t>
            </a:r>
            <a:r>
              <a:rPr lang="en-US" b="1" i="1">
                <a:solidFill>
                  <a:schemeClr val="accent6">
                    <a:lumMod val="75000"/>
                  </a:schemeClr>
                </a:solidFill>
              </a:rPr>
              <a:t>Curses</a:t>
            </a:r>
            <a:r>
              <a:rPr lang="en-US" b="1">
                <a:solidFill>
                  <a:srgbClr val="3333FF"/>
                </a:solidFill>
              </a:rPr>
              <a:t>(</a:t>
            </a:r>
          </a:p>
          <a:p>
            <a:r>
              <a:rPr lang="en-US" b="1">
                <a:solidFill>
                  <a:srgbClr val="3333FF"/>
                </a:solidFill>
              </a:rPr>
              <a:t>   cid </a:t>
            </a:r>
            <a:r>
              <a:rPr lang="en-US" b="1" err="1">
                <a:solidFill>
                  <a:srgbClr val="3333FF"/>
                </a:solidFill>
              </a:rPr>
              <a:t>varchar</a:t>
            </a:r>
            <a:r>
              <a:rPr lang="en-US" b="1">
                <a:solidFill>
                  <a:srgbClr val="3333FF"/>
                </a:solidFill>
              </a:rPr>
              <a:t>(5),</a:t>
            </a:r>
          </a:p>
          <a:p>
            <a:r>
              <a:rPr lang="en-US" b="1">
                <a:solidFill>
                  <a:srgbClr val="3333FF"/>
                </a:solidFill>
              </a:rPr>
              <a:t>   </a:t>
            </a:r>
            <a:r>
              <a:rPr lang="en-US" b="1" err="1">
                <a:solidFill>
                  <a:srgbClr val="3333FF"/>
                </a:solidFill>
              </a:rPr>
              <a:t>cname</a:t>
            </a:r>
            <a:r>
              <a:rPr lang="en-US" b="1">
                <a:solidFill>
                  <a:srgbClr val="3333FF"/>
                </a:solidFill>
              </a:rPr>
              <a:t> VARCHAR(30) NOT NULL,</a:t>
            </a:r>
          </a:p>
          <a:p>
            <a:r>
              <a:rPr lang="en-US" b="1">
                <a:solidFill>
                  <a:srgbClr val="3333FF"/>
                </a:solidFill>
              </a:rPr>
              <a:t>   credits </a:t>
            </a:r>
            <a:r>
              <a:rPr lang="en-US" b="1" err="1">
                <a:solidFill>
                  <a:srgbClr val="3333FF"/>
                </a:solidFill>
              </a:rPr>
              <a:t>int</a:t>
            </a:r>
            <a:r>
              <a:rPr lang="en-US" b="1">
                <a:solidFill>
                  <a:srgbClr val="3333FF"/>
                </a:solidFill>
              </a:rPr>
              <a:t>,</a:t>
            </a:r>
          </a:p>
          <a:p>
            <a:r>
              <a:rPr lang="en-US" b="1">
                <a:solidFill>
                  <a:srgbClr val="3333FF"/>
                </a:solidFill>
              </a:rPr>
              <a:t>   PRIMARY KEY (cid 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267200" y="762000"/>
            <a:ext cx="50292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3333FF"/>
                </a:solidFill>
              </a:rPr>
              <a:t>CREATE TABLE Enrolled(</a:t>
            </a:r>
          </a:p>
          <a:p>
            <a:r>
              <a:rPr lang="en-US" b="1">
                <a:solidFill>
                  <a:srgbClr val="3333FF"/>
                </a:solidFill>
              </a:rPr>
              <a:t>   </a:t>
            </a:r>
            <a:r>
              <a:rPr lang="en-US" b="1" err="1">
                <a:solidFill>
                  <a:srgbClr val="3333FF"/>
                </a:solidFill>
              </a:rPr>
              <a:t>sid</a:t>
            </a:r>
            <a:r>
              <a:rPr lang="en-US" b="1">
                <a:solidFill>
                  <a:srgbClr val="3333FF"/>
                </a:solidFill>
              </a:rPr>
              <a:t> INT,</a:t>
            </a:r>
          </a:p>
          <a:p>
            <a:r>
              <a:rPr lang="en-US" b="1">
                <a:solidFill>
                  <a:srgbClr val="3333FF"/>
                </a:solidFill>
              </a:rPr>
              <a:t>   cid </a:t>
            </a:r>
            <a:r>
              <a:rPr lang="en-US" b="1" err="1">
                <a:solidFill>
                  <a:srgbClr val="3333FF"/>
                </a:solidFill>
              </a:rPr>
              <a:t>varchar</a:t>
            </a:r>
            <a:r>
              <a:rPr lang="en-US" b="1">
                <a:solidFill>
                  <a:srgbClr val="3333FF"/>
                </a:solidFill>
              </a:rPr>
              <a:t>(5),</a:t>
            </a:r>
          </a:p>
          <a:p>
            <a:r>
              <a:rPr lang="en-US" b="1">
                <a:solidFill>
                  <a:srgbClr val="3333FF"/>
                </a:solidFill>
              </a:rPr>
              <a:t>   grade </a:t>
            </a:r>
            <a:r>
              <a:rPr lang="en-US" b="1" err="1">
                <a:solidFill>
                  <a:srgbClr val="3333FF"/>
                </a:solidFill>
              </a:rPr>
              <a:t>int</a:t>
            </a:r>
            <a:r>
              <a:rPr lang="en-US" b="1">
                <a:solidFill>
                  <a:srgbClr val="3333FF"/>
                </a:solidFill>
              </a:rPr>
              <a:t>,</a:t>
            </a:r>
          </a:p>
          <a:p>
            <a:r>
              <a:rPr lang="en-US" b="1">
                <a:solidFill>
                  <a:srgbClr val="3333FF"/>
                </a:solidFill>
              </a:rPr>
              <a:t>   FOREIGN KEY(</a:t>
            </a:r>
            <a:r>
              <a:rPr lang="en-US" b="1" err="1">
                <a:solidFill>
                  <a:srgbClr val="3333FF"/>
                </a:solidFill>
              </a:rPr>
              <a:t>sid</a:t>
            </a:r>
            <a:r>
              <a:rPr lang="en-US" b="1">
                <a:solidFill>
                  <a:srgbClr val="3333FF"/>
                </a:solidFill>
              </a:rPr>
              <a:t>) REFERENCES   </a:t>
            </a:r>
          </a:p>
          <a:p>
            <a:r>
              <a:rPr lang="en-US" b="1">
                <a:solidFill>
                  <a:srgbClr val="3333FF"/>
                </a:solidFill>
              </a:rPr>
              <a:t>   Students(</a:t>
            </a:r>
            <a:r>
              <a:rPr lang="en-US" b="1" err="1">
                <a:solidFill>
                  <a:srgbClr val="3333FF"/>
                </a:solidFill>
              </a:rPr>
              <a:t>sid</a:t>
            </a:r>
            <a:r>
              <a:rPr lang="en-US" b="1">
                <a:solidFill>
                  <a:srgbClr val="3333FF"/>
                </a:solidFill>
              </a:rPr>
              <a:t>),</a:t>
            </a:r>
          </a:p>
          <a:p>
            <a:r>
              <a:rPr lang="en-US" b="1">
                <a:solidFill>
                  <a:srgbClr val="3333FF"/>
                </a:solidFill>
              </a:rPr>
              <a:t>   FOREIGN KEY(cid) REFERENCES Curses(cid)</a:t>
            </a:r>
          </a:p>
          <a:p>
            <a:r>
              <a:rPr lang="en-US" b="1">
                <a:solidFill>
                  <a:srgbClr val="3333FF"/>
                </a:solidFill>
              </a:rPr>
              <a:t>);</a:t>
            </a:r>
          </a:p>
          <a:p>
            <a:endParaRPr lang="en-US" b="1">
              <a:solidFill>
                <a:srgbClr val="3333FF"/>
              </a:solidFill>
            </a:endParaRPr>
          </a:p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INSERT INTO </a:t>
            </a:r>
            <a:r>
              <a:rPr lang="en-US" b="1" i="1" spc="-10">
                <a:solidFill>
                  <a:schemeClr val="accent6">
                    <a:lumMod val="75000"/>
                  </a:schemeClr>
                </a:solidFill>
                <a:cs typeface="Calibri"/>
              </a:rPr>
              <a:t>Students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 (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sid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, name, email, age,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gr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VALUES (1234, 'John', 'j@cs.md',21, 331), </a:t>
            </a:r>
          </a:p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(1235, 'Smith', 's@cs.md',22, 331),</a:t>
            </a:r>
          </a:p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(1236, 'Anne', 'a@cs.md',21, 331);</a:t>
            </a:r>
          </a:p>
          <a:p>
            <a:pPr marL="12700">
              <a:lnSpc>
                <a:spcPct val="100000"/>
              </a:lnSpc>
            </a:pPr>
            <a:endParaRPr lang="en-US" b="1" spc="-10">
              <a:solidFill>
                <a:srgbClr val="0000FF"/>
              </a:solidFill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INSERT INTO  </a:t>
            </a:r>
            <a:r>
              <a:rPr lang="en-US" b="1" i="1" spc="-10">
                <a:solidFill>
                  <a:schemeClr val="accent6">
                    <a:lumMod val="75000"/>
                  </a:schemeClr>
                </a:solidFill>
                <a:cs typeface="Calibri"/>
              </a:rPr>
              <a:t>Courses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(cid,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cname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, credits)</a:t>
            </a:r>
          </a:p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VALUES ('Alg1', 'Algorithms1',7),  </a:t>
            </a:r>
          </a:p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('DB1', 'Databases1',6), ('DB2', 'Databases2',6);</a:t>
            </a:r>
          </a:p>
          <a:p>
            <a:pPr marL="12700">
              <a:lnSpc>
                <a:spcPct val="100000"/>
              </a:lnSpc>
            </a:pPr>
            <a:endParaRPr lang="en-US" b="1" spc="-10">
              <a:solidFill>
                <a:srgbClr val="0000FF"/>
              </a:solidFill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INSERT INTO  </a:t>
            </a:r>
            <a:r>
              <a:rPr lang="en-US" b="1" i="1" spc="-10">
                <a:solidFill>
                  <a:schemeClr val="accent6">
                    <a:lumMod val="75000"/>
                  </a:schemeClr>
                </a:solidFill>
                <a:cs typeface="Calibri"/>
              </a:rPr>
              <a:t>Enrolled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(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sid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, cid, grade)</a:t>
            </a:r>
          </a:p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VALUES (1234, 'Alg1',9), (1235, 'Alg1',10), </a:t>
            </a:r>
          </a:p>
          <a:p>
            <a:pPr marL="12700">
              <a:lnSpc>
                <a:spcPct val="100000"/>
              </a:lnSpc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(1236, 'DB2',9); </a:t>
            </a:r>
            <a:endParaRPr lang="en-US" b="1">
              <a:solidFill>
                <a:srgbClr val="3333FF"/>
              </a:solidFill>
            </a:endParaRPr>
          </a:p>
        </p:txBody>
      </p:sp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2" cstate="print"/>
          <a:srcRect l="26250" t="68889" r="33750" b="8889"/>
          <a:stretch>
            <a:fillRect/>
          </a:stretch>
        </p:blipFill>
        <p:spPr bwMode="auto">
          <a:xfrm>
            <a:off x="0" y="4800600"/>
            <a:ext cx="4114800" cy="152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graphicFrame>
        <p:nvGraphicFramePr>
          <p:cNvPr id="60" name="object 6"/>
          <p:cNvGraphicFramePr>
            <a:graphicFrameLocks noGrp="1"/>
          </p:cNvGraphicFramePr>
          <p:nvPr/>
        </p:nvGraphicFramePr>
        <p:xfrm>
          <a:off x="7924800" y="685800"/>
          <a:ext cx="3529962" cy="1341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8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13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14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i="1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sid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0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10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2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email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6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age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6700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gr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19304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1234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3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John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35">
                          <a:solidFill>
                            <a:srgbClr val="003366"/>
                          </a:solidFill>
                          <a:latin typeface="Cambria"/>
                          <a:cs typeface="Cambria"/>
                          <a:hlinkClick r:id="rId3"/>
                        </a:rPr>
                        <a:t>j@cs.ro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21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331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R="193040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1235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3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Smith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30">
                          <a:solidFill>
                            <a:srgbClr val="003366"/>
                          </a:solidFill>
                          <a:latin typeface="Cambria"/>
                          <a:cs typeface="Cambria"/>
                          <a:hlinkClick r:id="rId4"/>
                        </a:rPr>
                        <a:t>s@cs.ro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9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22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331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R="193040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1236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Anne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25">
                          <a:solidFill>
                            <a:srgbClr val="003366"/>
                          </a:solidFill>
                          <a:latin typeface="Cambria"/>
                          <a:cs typeface="Cambria"/>
                          <a:hlinkClick r:id="rId5"/>
                        </a:rPr>
                        <a:t>a@cs.ro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8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21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332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1" name="object 7"/>
          <p:cNvSpPr txBox="1"/>
          <p:nvPr/>
        </p:nvSpPr>
        <p:spPr>
          <a:xfrm>
            <a:off x="6629400" y="1243013"/>
            <a:ext cx="129571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60">
                <a:solidFill>
                  <a:srgbClr val="9A0000"/>
                </a:solidFill>
                <a:latin typeface="Times New Roman"/>
                <a:cs typeface="Times New Roman"/>
              </a:rPr>
              <a:t>Students</a:t>
            </a:r>
            <a:endParaRPr sz="2400" b="1">
              <a:latin typeface="Times New Roman"/>
              <a:cs typeface="Times New Roman"/>
            </a:endParaRPr>
          </a:p>
        </p:txBody>
      </p:sp>
      <p:sp>
        <p:nvSpPr>
          <p:cNvPr id="62" name="object 8"/>
          <p:cNvSpPr txBox="1"/>
          <p:nvPr/>
        </p:nvSpPr>
        <p:spPr>
          <a:xfrm>
            <a:off x="7821612" y="2602243"/>
            <a:ext cx="12461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Enrolled</a:t>
            </a:r>
            <a:endParaRPr sz="2400" b="1">
              <a:latin typeface="Times New Roman"/>
              <a:cs typeface="Times New Roman"/>
            </a:endParaRPr>
          </a:p>
        </p:txBody>
      </p:sp>
      <p:graphicFrame>
        <p:nvGraphicFramePr>
          <p:cNvPr id="63" name="object 15"/>
          <p:cNvGraphicFramePr>
            <a:graphicFrameLocks noGrp="1"/>
          </p:cNvGraphicFramePr>
          <p:nvPr/>
        </p:nvGraphicFramePr>
        <p:xfrm>
          <a:off x="8991600" y="3581400"/>
          <a:ext cx="2896870" cy="1341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7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068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26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406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b="1" i="1" spc="-5">
                          <a:solidFill>
                            <a:srgbClr val="9A0000"/>
                          </a:solidFill>
                          <a:latin typeface="Palatino Linotype"/>
                          <a:cs typeface="Palatino Linotype"/>
                        </a:rPr>
                        <a:t>cid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T="30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20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cname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600" i="1" spc="-15">
                          <a:solidFill>
                            <a:srgbClr val="9A0000"/>
                          </a:solidFill>
                          <a:latin typeface="Times New Roman"/>
                          <a:cs typeface="Times New Roman"/>
                        </a:rPr>
                        <a:t>credits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6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3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Algorithms1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7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Databases1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40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2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DB2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5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Databases2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>
                          <a:solidFill>
                            <a:srgbClr val="003366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600">
                        <a:latin typeface="Cambria"/>
                        <a:cs typeface="Cambr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4" name="object 16"/>
          <p:cNvSpPr txBox="1"/>
          <p:nvPr/>
        </p:nvSpPr>
        <p:spPr>
          <a:xfrm>
            <a:off x="7772400" y="4038600"/>
            <a:ext cx="110229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0">
                <a:solidFill>
                  <a:srgbClr val="9A0000"/>
                </a:solidFill>
                <a:latin typeface="Times New Roman"/>
                <a:cs typeface="Times New Roman"/>
              </a:rPr>
              <a:t>Courses</a:t>
            </a:r>
            <a:endParaRPr sz="2400" b="1">
              <a:latin typeface="Times New Roman"/>
              <a:cs typeface="Times New Roman"/>
            </a:endParaRPr>
          </a:p>
        </p:txBody>
      </p:sp>
      <p:pic>
        <p:nvPicPr>
          <p:cNvPr id="65" name="Picture 1"/>
          <p:cNvPicPr>
            <a:picLocks noChangeAspect="1" noChangeArrowheads="1"/>
          </p:cNvPicPr>
          <p:nvPr/>
        </p:nvPicPr>
        <p:blipFill>
          <a:blip r:embed="rId6" cstate="print"/>
          <a:srcRect l="23542" t="54382" r="64375" b="27778"/>
          <a:stretch>
            <a:fillRect/>
          </a:stretch>
        </p:blipFill>
        <p:spPr bwMode="auto">
          <a:xfrm>
            <a:off x="9144000" y="2133600"/>
            <a:ext cx="2209800" cy="1295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Down Arrow 11"/>
          <p:cNvSpPr/>
          <p:nvPr/>
        </p:nvSpPr>
        <p:spPr>
          <a:xfrm>
            <a:off x="-122546" y="0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-47168"/>
            <a:ext cx="8915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o-MO" sz="4000" b="1" spc="-15">
                <a:solidFill>
                  <a:srgbClr val="00B0F0"/>
                </a:solidFill>
              </a:rPr>
              <a:t>Asocieri, JOIN-uri, </a:t>
            </a:r>
            <a:r>
              <a:rPr lang="ro-MO" sz="4000" b="1" spc="-15">
                <a:solidFill>
                  <a:srgbClr val="FF0000"/>
                </a:solidFill>
              </a:rPr>
              <a:t>TABELE LEGATE</a:t>
            </a:r>
            <a:r>
              <a:rPr lang="en-US" sz="4000" b="1" spc="-15">
                <a:solidFill>
                  <a:srgbClr val="FF0000"/>
                </a:solidFill>
              </a:rPr>
              <a:t>, 3 TAB.</a:t>
            </a:r>
            <a:endParaRPr sz="4000" b="1"/>
          </a:p>
        </p:txBody>
      </p:sp>
      <p:sp>
        <p:nvSpPr>
          <p:cNvPr id="25" name="Rectangle 24"/>
          <p:cNvSpPr/>
          <p:nvPr/>
        </p:nvSpPr>
        <p:spPr>
          <a:xfrm>
            <a:off x="228600" y="533400"/>
            <a:ext cx="8610600" cy="681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>
                <a:solidFill>
                  <a:srgbClr val="FF0000"/>
                </a:solidFill>
              </a:rPr>
              <a:t>REMARCA!!!</a:t>
            </a:r>
          </a:p>
          <a:p>
            <a:endParaRPr lang="en-US" b="1">
              <a:solidFill>
                <a:srgbClr val="3333FF"/>
              </a:solidFill>
            </a:endParaRPr>
          </a:p>
          <a:p>
            <a:r>
              <a:rPr lang="en-US" b="1">
                <a:solidFill>
                  <a:srgbClr val="3333FF"/>
                </a:solidFill>
              </a:rPr>
              <a:t>DACA DORIM SA DISTRUGEM/SA  MODIFICAM UN TABEL LEGAT DEJA CU CHEI EXTERNE URMEAZA SA EFECTUAM URMATOARELE OPERATII:</a:t>
            </a:r>
          </a:p>
          <a:p>
            <a:endParaRPr lang="en-US" b="1">
              <a:solidFill>
                <a:srgbClr val="3333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b="1" u="sng">
                <a:latin typeface="Calibri" pitchFamily="34" charset="0"/>
                <a:cs typeface="Calibri" pitchFamily="34" charset="0"/>
              </a:rPr>
              <a:t>Adăugarea constrângerilor cheie străine </a:t>
            </a:r>
            <a:r>
              <a:rPr lang="en-US" b="1" u="sng">
                <a:latin typeface="Calibri" pitchFamily="34" charset="0"/>
                <a:cs typeface="Calibri" pitchFamily="34" charset="0"/>
              </a:rPr>
              <a:t>Adding Foreign Key Constraints</a:t>
            </a:r>
          </a:p>
          <a:p>
            <a:r>
              <a:rPr lang="en-US"/>
              <a:t>ALTER TABLE </a:t>
            </a:r>
            <a:r>
              <a:rPr lang="en-US" i="1" err="1"/>
              <a:t>tbl_name</a:t>
            </a:r>
            <a:r>
              <a:rPr lang="en-US"/>
              <a:t> ADD [CONSTRAINT [</a:t>
            </a:r>
            <a:r>
              <a:rPr lang="en-US" i="1"/>
              <a:t>symbol</a:t>
            </a:r>
            <a:r>
              <a:rPr lang="en-US"/>
              <a:t>]] FOREIGN KEY [</a:t>
            </a:r>
            <a:r>
              <a:rPr lang="en-US" i="1" err="1"/>
              <a:t>index_name</a:t>
            </a:r>
            <a:r>
              <a:rPr lang="en-US"/>
              <a:t>] (</a:t>
            </a:r>
            <a:r>
              <a:rPr lang="en-US" i="1" err="1"/>
              <a:t>col_name</a:t>
            </a:r>
            <a:r>
              <a:rPr lang="en-US"/>
              <a:t>, ...) REFERENCES </a:t>
            </a:r>
            <a:r>
              <a:rPr lang="en-US" i="1" err="1"/>
              <a:t>tbl_name</a:t>
            </a:r>
            <a:r>
              <a:rPr lang="en-US"/>
              <a:t> (</a:t>
            </a:r>
            <a:r>
              <a:rPr lang="en-US" i="1" err="1"/>
              <a:t>col_name</a:t>
            </a:r>
            <a:r>
              <a:rPr lang="en-US"/>
              <a:t>,...) [ON DELETE </a:t>
            </a:r>
            <a:r>
              <a:rPr lang="en-US" i="1" err="1"/>
              <a:t>reference_option</a:t>
            </a:r>
            <a:r>
              <a:rPr lang="en-US"/>
              <a:t>] [ON UPDATE </a:t>
            </a:r>
            <a:r>
              <a:rPr lang="en-US" i="1" err="1"/>
              <a:t>reference_option</a:t>
            </a:r>
            <a:r>
              <a:rPr lang="en-US"/>
              <a:t>]</a:t>
            </a:r>
          </a:p>
          <a:p>
            <a:r>
              <a:rPr lang="en-US" b="1">
                <a:solidFill>
                  <a:srgbClr val="FF0000"/>
                </a:solidFill>
              </a:rPr>
              <a:t>EX: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ALTER TABLE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carti</a:t>
            </a:r>
            <a:endParaRPr lang="en-US" b="1" spc="-10">
              <a:solidFill>
                <a:srgbClr val="0000FF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ADD CONSTRAINT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FK_carti_id_autor</a:t>
            </a:r>
            <a:endParaRPr lang="en-US" b="1" spc="-10">
              <a:solidFill>
                <a:srgbClr val="0000FF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    FOREIGN KEY (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id_autor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)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    REFERENCES 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autor</a:t>
            </a:r>
            <a:endParaRPr lang="en-US" b="1" spc="-10">
              <a:solidFill>
                <a:srgbClr val="0000FF"/>
              </a:solidFill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    (</a:t>
            </a:r>
            <a:r>
              <a:rPr lang="en-US" b="1" spc="-10" err="1">
                <a:solidFill>
                  <a:srgbClr val="0000FF"/>
                </a:solidFill>
                <a:cs typeface="Calibri"/>
              </a:rPr>
              <a:t>id_autor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)</a:t>
            </a:r>
          </a:p>
          <a:p>
            <a:pPr marL="179070">
              <a:lnSpc>
                <a:spcPct val="100000"/>
              </a:lnSpc>
              <a:spcBef>
                <a:spcPts val="95"/>
              </a:spcBef>
            </a:pPr>
            <a:r>
              <a:rPr lang="en-US" b="1" spc="-10">
                <a:solidFill>
                  <a:srgbClr val="0000FF"/>
                </a:solidFill>
                <a:cs typeface="Calibri"/>
              </a:rPr>
              <a:t>    ON DELETE CASCADE </a:t>
            </a:r>
            <a:r>
              <a:rPr lang="en-US" b="1" spc="-10">
                <a:solidFill>
                  <a:srgbClr val="FF0000"/>
                </a:solidFill>
                <a:cs typeface="Calibri"/>
              </a:rPr>
              <a:t>[</a:t>
            </a:r>
            <a:r>
              <a:rPr lang="en-US" b="1" spc="-10">
                <a:solidFill>
                  <a:srgbClr val="0000FF"/>
                </a:solidFill>
                <a:cs typeface="Calibri"/>
              </a:rPr>
              <a:t>ON UPDATE CASCADE</a:t>
            </a:r>
            <a:r>
              <a:rPr lang="en-US" b="1" spc="-10">
                <a:solidFill>
                  <a:srgbClr val="FF0000"/>
                </a:solidFill>
                <a:cs typeface="Calibri"/>
              </a:rPr>
              <a:t>];</a:t>
            </a:r>
          </a:p>
          <a:p>
            <a:pPr marL="342900" indent="-342900" fontAlgn="base"/>
            <a:r>
              <a:rPr lang="en-US" b="1"/>
              <a:t>2.   </a:t>
            </a:r>
            <a:r>
              <a:rPr lang="en-US" b="1" u="sng" err="1"/>
              <a:t>Modificarea</a:t>
            </a:r>
            <a:r>
              <a:rPr lang="en-US" b="1" u="sng"/>
              <a:t>  </a:t>
            </a:r>
            <a:r>
              <a:rPr lang="en-US" b="1" u="sng" err="1"/>
              <a:t>tipului</a:t>
            </a:r>
            <a:r>
              <a:rPr lang="en-US" b="1" u="sng"/>
              <a:t>  </a:t>
            </a:r>
            <a:r>
              <a:rPr lang="en-US" b="1" u="sng" err="1"/>
              <a:t>coloanei</a:t>
            </a:r>
            <a:r>
              <a:rPr lang="en-US" b="1" u="sng"/>
              <a:t>:</a:t>
            </a:r>
          </a:p>
          <a:p>
            <a:pPr marL="342900" indent="-342900" fontAlgn="base"/>
            <a:r>
              <a:rPr lang="en-US" b="1">
                <a:solidFill>
                  <a:srgbClr val="0000FF"/>
                </a:solidFill>
              </a:rPr>
              <a:t>Alter TABLE `</a:t>
            </a:r>
            <a:r>
              <a:rPr lang="en-US" b="1" err="1">
                <a:solidFill>
                  <a:srgbClr val="0000FF"/>
                </a:solidFill>
              </a:rPr>
              <a:t>tableName</a:t>
            </a:r>
            <a:r>
              <a:rPr lang="en-US" b="1">
                <a:solidFill>
                  <a:srgbClr val="0000FF"/>
                </a:solidFill>
              </a:rPr>
              <a:t>` MODIFY COLUMN `</a:t>
            </a:r>
            <a:r>
              <a:rPr lang="en-US" b="1" err="1">
                <a:solidFill>
                  <a:srgbClr val="0000FF"/>
                </a:solidFill>
              </a:rPr>
              <a:t>ColumnName</a:t>
            </a:r>
            <a:r>
              <a:rPr lang="en-US" b="1">
                <a:solidFill>
                  <a:srgbClr val="0000FF"/>
                </a:solidFill>
              </a:rPr>
              <a:t>` </a:t>
            </a:r>
            <a:r>
              <a:rPr lang="en-US" b="1" err="1">
                <a:solidFill>
                  <a:srgbClr val="0000FF"/>
                </a:solidFill>
              </a:rPr>
              <a:t>datatype</a:t>
            </a:r>
            <a:r>
              <a:rPr lang="en-US" b="1">
                <a:solidFill>
                  <a:srgbClr val="0000FF"/>
                </a:solidFill>
              </a:rPr>
              <a:t>(length);</a:t>
            </a:r>
          </a:p>
          <a:p>
            <a:pPr marL="342900" indent="-342900" fontAlgn="base"/>
            <a:r>
              <a:rPr lang="en-US" b="1">
                <a:solidFill>
                  <a:srgbClr val="FF0000"/>
                </a:solidFill>
              </a:rPr>
              <a:t>EX:</a:t>
            </a:r>
          </a:p>
          <a:p>
            <a:r>
              <a:rPr lang="en-US" b="1">
                <a:solidFill>
                  <a:srgbClr val="0000FF"/>
                </a:solidFill>
              </a:rPr>
              <a:t>Alter TABLE `</a:t>
            </a:r>
            <a:r>
              <a:rPr lang="en-US" b="1" err="1">
                <a:solidFill>
                  <a:srgbClr val="0000FF"/>
                </a:solidFill>
              </a:rPr>
              <a:t>tbl_users</a:t>
            </a:r>
            <a:r>
              <a:rPr lang="en-US" b="1">
                <a:solidFill>
                  <a:srgbClr val="0000FF"/>
                </a:solidFill>
              </a:rPr>
              <a:t>` MODIFY COLUMN `dup` VARCHAR(120);</a:t>
            </a:r>
          </a:p>
          <a:p>
            <a:r>
              <a:rPr lang="en-US" b="1"/>
              <a:t>3.   </a:t>
            </a:r>
            <a:r>
              <a:rPr lang="en-US" b="1" u="sng" err="1"/>
              <a:t>Schimbarea</a:t>
            </a:r>
            <a:r>
              <a:rPr lang="en-US" b="1" u="sng"/>
              <a:t>  </a:t>
            </a:r>
            <a:r>
              <a:rPr lang="en-US" b="1" u="sng" err="1"/>
              <a:t>numelui</a:t>
            </a:r>
            <a:r>
              <a:rPr lang="en-US" b="1" u="sng"/>
              <a:t>  </a:t>
            </a:r>
            <a:r>
              <a:rPr lang="en-US" b="1" u="sng" err="1"/>
              <a:t>coloanei</a:t>
            </a:r>
            <a:r>
              <a:rPr lang="en-US" b="1" u="sng"/>
              <a:t>:</a:t>
            </a:r>
          </a:p>
          <a:p>
            <a:r>
              <a:rPr lang="en-US" b="1">
                <a:solidFill>
                  <a:srgbClr val="0000FF"/>
                </a:solidFill>
              </a:rPr>
              <a:t>ALTER TABLE </a:t>
            </a:r>
            <a:r>
              <a:rPr lang="en-US" b="1" err="1">
                <a:solidFill>
                  <a:srgbClr val="0000FF"/>
                </a:solidFill>
              </a:rPr>
              <a:t>student_info</a:t>
            </a:r>
            <a:r>
              <a:rPr lang="en-US" b="1">
                <a:solidFill>
                  <a:srgbClr val="0000FF"/>
                </a:solidFill>
              </a:rPr>
              <a:t> CHANGE </a:t>
            </a:r>
            <a:r>
              <a:rPr lang="en-US" b="1" err="1">
                <a:solidFill>
                  <a:srgbClr val="0000FF"/>
                </a:solidFill>
              </a:rPr>
              <a:t>roll_no</a:t>
            </a:r>
            <a:r>
              <a:rPr lang="en-US" b="1">
                <a:solidFill>
                  <a:srgbClr val="0000FF"/>
                </a:solidFill>
              </a:rPr>
              <a:t> </a:t>
            </a:r>
            <a:r>
              <a:rPr lang="en-US" b="1" err="1">
                <a:solidFill>
                  <a:srgbClr val="0000FF"/>
                </a:solidFill>
              </a:rPr>
              <a:t>identity_no</a:t>
            </a:r>
            <a:r>
              <a:rPr lang="en-US" b="1">
                <a:solidFill>
                  <a:srgbClr val="0000FF"/>
                </a:solidFill>
              </a:rPr>
              <a:t> VARCHAR(255);</a:t>
            </a:r>
          </a:p>
          <a:p>
            <a:endParaRPr lang="en-US"/>
          </a:p>
          <a:p>
            <a:endParaRPr lang="en-US">
              <a:solidFill>
                <a:srgbClr val="3333FF"/>
              </a:solidFill>
            </a:endParaRPr>
          </a:p>
        </p:txBody>
      </p:sp>
      <p:sp>
        <p:nvSpPr>
          <p:cNvPr id="115713" name="Rectangle 1"/>
          <p:cNvSpPr>
            <a:spLocks noChangeArrowheads="1"/>
          </p:cNvSpPr>
          <p:nvPr/>
        </p:nvSpPr>
        <p:spPr bwMode="auto">
          <a:xfrm>
            <a:off x="4648200" y="2941023"/>
            <a:ext cx="4495800" cy="562952"/>
          </a:xfrm>
          <a:prstGeom prst="rect">
            <a:avLst/>
          </a:prstGeom>
          <a:solidFill>
            <a:srgbClr val="EFF1F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6982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cs typeface="Arial" pitchFamily="34" charset="0"/>
              </a:rPr>
              <a:t>ALTER TABLE </a:t>
            </a:r>
            <a:r>
              <a:rPr kumimoji="0" lang="en-US" sz="1600" b="1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cs typeface="Arial" pitchFamily="34" charset="0"/>
              </a:rPr>
              <a:t>table_name</a:t>
            </a:r>
            <a:r>
              <a:rPr kumimoji="0" lang="en-US" sz="1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cs typeface="Arial" pitchFamily="34" charset="0"/>
              </a:rPr>
              <a:t> RENAME TO </a:t>
            </a:r>
            <a:r>
              <a:rPr kumimoji="0" lang="en-US" sz="1600" b="1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cs typeface="Arial" pitchFamily="34" charset="0"/>
              </a:rPr>
              <a:t>new_table_name</a:t>
            </a:r>
            <a:r>
              <a:rPr kumimoji="0" lang="en-US" sz="1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itchFamily="34" charset="0"/>
                <a:cs typeface="Arial" pitchFamily="34" charset="0"/>
              </a:rPr>
              <a:t>;</a:t>
            </a:r>
            <a:r>
              <a: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Down Arrow 4"/>
          <p:cNvSpPr/>
          <p:nvPr/>
        </p:nvSpPr>
        <p:spPr>
          <a:xfrm>
            <a:off x="0" y="44012"/>
            <a:ext cx="351146" cy="97877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7604</Words>
  <Application>Microsoft Office PowerPoint</Application>
  <PresentationFormat>On-screen Show (4:3)</PresentationFormat>
  <Paragraphs>2427</Paragraphs>
  <Slides>150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1" baseType="lpstr">
      <vt:lpstr>Office Theme</vt:lpstr>
      <vt:lpstr>Limbajul SQL</vt:lpstr>
      <vt:lpstr>Limbajul SQL</vt:lpstr>
      <vt:lpstr>Limbajul de manipulare al datelor  (LMD)</vt:lpstr>
      <vt:lpstr>Limbajul de manipulare al datelor  (LMD)</vt:lpstr>
      <vt:lpstr>Limbajul SQL</vt:lpstr>
      <vt:lpstr>Adăugare o nouă  înregistrare</vt:lpstr>
      <vt:lpstr>Adăugare o nouă  înregistrare</vt:lpstr>
      <vt:lpstr>Adăugare o nouă  înregistrare</vt:lpstr>
      <vt:lpstr>Adăugare o nouă  înregistrare</vt:lpstr>
      <vt:lpstr>Adăugare o nouă  înregistrare</vt:lpstr>
      <vt:lpstr>Adăugare o nouă  înregistrare</vt:lpstr>
      <vt:lpstr>Adăugare o nouă  înregistrare</vt:lpstr>
      <vt:lpstr>Adăugare o nouă  înregistrare</vt:lpstr>
      <vt:lpstr>Adăugare date din fisier</vt:lpstr>
      <vt:lpstr>Export de date in fisier</vt:lpstr>
      <vt:lpstr>ON DELETE И ON UPDATE</vt:lpstr>
      <vt:lpstr>ON DELETE И ON UPDATE</vt:lpstr>
      <vt:lpstr>ON DELETE И ON UPDATE</vt:lpstr>
      <vt:lpstr>Export de date in fisier</vt:lpstr>
      <vt:lpstr>DELETE de date in fisier</vt:lpstr>
      <vt:lpstr>IMPORT de date in fisier</vt:lpstr>
      <vt:lpstr>Adăugare date din fisier</vt:lpstr>
      <vt:lpstr>Adăugare date din fisier</vt:lpstr>
      <vt:lpstr>Adăugare date din fisier</vt:lpstr>
      <vt:lpstr>Adăugare date din fisier</vt:lpstr>
      <vt:lpstr>Adăugare date din fisier</vt:lpstr>
      <vt:lpstr>Adăugare o nouă  înregistrare</vt:lpstr>
      <vt:lpstr>Adăugare o nouă  înregistrare</vt:lpstr>
      <vt:lpstr>Adăugare o nouă  înregistrare</vt:lpstr>
      <vt:lpstr>Adăugare o nouă  înregistrare</vt:lpstr>
      <vt:lpstr>Adăugare o nouă  înregistrare</vt:lpstr>
      <vt:lpstr>Adăugare o nouă  înregistrare</vt:lpstr>
      <vt:lpstr>Adăugare o nouă  înregistrare</vt:lpstr>
      <vt:lpstr>Limbajul SQL</vt:lpstr>
      <vt:lpstr>Actualizarea datelor dintr-o  tabelă</vt:lpstr>
      <vt:lpstr>Actualizarea datelor dintr-o  tabelă</vt:lpstr>
      <vt:lpstr>Actualizarea datelor dintr-o  tabelă</vt:lpstr>
      <vt:lpstr>Actualizarea datelor dintr-o  tabelă</vt:lpstr>
      <vt:lpstr>Actualizarea datelor dintr-o  tabelă</vt:lpstr>
      <vt:lpstr>Actualizarea datelor dintr-o  tabelă</vt:lpstr>
      <vt:lpstr>Actualizarea datelor dintr-o  tabelă</vt:lpstr>
      <vt:lpstr>Actualizarea datelor dintr-o  tabelă</vt:lpstr>
      <vt:lpstr>Actualizarea datelor dintr-o  tabelă</vt:lpstr>
      <vt:lpstr>Limbajul SQL</vt:lpstr>
      <vt:lpstr>Ştergerea tuplurilor dintr-o  tabelă</vt:lpstr>
      <vt:lpstr>Ştergerea tuplurilor dintr-o  tabelă</vt:lpstr>
      <vt:lpstr>Ştergerea tuplurilor dintr-o  tabelă</vt:lpstr>
      <vt:lpstr>Ştergerea tuplurilor dintr-o  tabelă</vt:lpstr>
      <vt:lpstr>Ştergerea tuplurilor dintr-o  tabelă</vt:lpstr>
      <vt:lpstr>Ştergerea tuplurilor dintr-o  tabelă</vt:lpstr>
      <vt:lpstr>Ştergerea tuplurilor dintr-o  tabelă</vt:lpstr>
      <vt:lpstr>Limbajul SQL</vt:lpstr>
      <vt:lpstr>REUNIUNE, INTERSECȚIE ȘI DIFERENȚĂ</vt:lpstr>
      <vt:lpstr>REUNIUNE, INTERSECȚIE ȘI DIFERENȚĂ</vt:lpstr>
      <vt:lpstr>REUNIUNE, intersecție și diferență</vt:lpstr>
      <vt:lpstr>REUNIUNE, intersecție și diferență</vt:lpstr>
      <vt:lpstr>REUNIUNE, intersecție și diferență</vt:lpstr>
      <vt:lpstr>REUNIUNE, intersecție și diferență</vt:lpstr>
      <vt:lpstr>REUNIUNE, intersecție și diferență</vt:lpstr>
      <vt:lpstr>REUNIUNE, intersecție și diferență</vt:lpstr>
      <vt:lpstr>REUNIUNE, intersecție și diferență</vt:lpstr>
      <vt:lpstr>Reuniune, INTERSECȚIE și diferență</vt:lpstr>
      <vt:lpstr>Reuniune, INTERSECȚIE și diferență</vt:lpstr>
      <vt:lpstr>Reuniune, INTERSECȚIE și diferență</vt:lpstr>
      <vt:lpstr>Reuniune, INTERSECȚIE și diferență</vt:lpstr>
      <vt:lpstr>Reuniune, intersecție și DIFERENȚĂ</vt:lpstr>
      <vt:lpstr>Reuniune, intersecție și DIFERENȚĂ</vt:lpstr>
      <vt:lpstr>Reuniune, intersecție și DIFERENȚĂ</vt:lpstr>
      <vt:lpstr>Reuniune, intersecție și DIFERENȚĂ</vt:lpstr>
      <vt:lpstr>Limbajul SQL</vt:lpstr>
      <vt:lpstr>LIMBAJUL SQL</vt:lpstr>
      <vt:lpstr>Asocieri, JOIN-uri</vt:lpstr>
      <vt:lpstr>Asocieri, JOIN-uri</vt:lpstr>
      <vt:lpstr>Asocieri, JOIN-uri</vt:lpstr>
      <vt:lpstr>Asocieri, JOIN-uri</vt:lpstr>
      <vt:lpstr>Asocieri, JOIN-uri</vt:lpstr>
      <vt:lpstr>CROSS JOIN / INNER JOIN</vt:lpstr>
      <vt:lpstr>Asocieri, JOIN-uri</vt:lpstr>
      <vt:lpstr>Asocieri, JOIN-uri, INNER</vt:lpstr>
      <vt:lpstr>CROSS JOIN / LEFT JOIN</vt:lpstr>
      <vt:lpstr>Asocieri, JOIN-uri, LEFT OUTER</vt:lpstr>
      <vt:lpstr>Asocieri, JOIN-uri, LEFT OUTER</vt:lpstr>
      <vt:lpstr>CROSS JOIN / RIGHT JOIN</vt:lpstr>
      <vt:lpstr>Asocieri, JOIN-uri, RIGHT OUTER</vt:lpstr>
      <vt:lpstr>Asocieri, JOIN-uri, RIGHT OUTER</vt:lpstr>
      <vt:lpstr>Asocieri, JOIN-uri, FULL OUTER/UNION</vt:lpstr>
      <vt:lpstr>Asocieri, JOIN-uri</vt:lpstr>
      <vt:lpstr>Asocieri, JOIN-uri cu WHERE</vt:lpstr>
      <vt:lpstr>Asocieri, JOIN-uri cu WHERE</vt:lpstr>
      <vt:lpstr>Asocieri, JOIN-uri, FULL cu WHERE</vt:lpstr>
      <vt:lpstr>Asocieri, JOIN-uri, TABELE LEGATE</vt:lpstr>
      <vt:lpstr>Asocieri, JOIN-uri, TABELE LEGATE</vt:lpstr>
      <vt:lpstr>Asocieri, JOIN-uri, TABELE LEGATE</vt:lpstr>
      <vt:lpstr>Asocieri, JOIN-uri, TABELE LEGATE</vt:lpstr>
      <vt:lpstr>Asocieri, JOIN-uri, TABELE LEGATE</vt:lpstr>
      <vt:lpstr>Asocieri, JOIN-uri, TABELE LEGATE</vt:lpstr>
      <vt:lpstr>Asocieri, JOIN-uri, TABELE LEGATE</vt:lpstr>
      <vt:lpstr>Asocieri, JOIN-uri, TABELE LEGATE, 3 TAB.</vt:lpstr>
      <vt:lpstr>Asocieri, JOIN-uri, TABELE LEGATE, 3 TAB.</vt:lpstr>
      <vt:lpstr>Asocieri, JOIN-uri, TABELE LEGATE, 3 TAB.</vt:lpstr>
      <vt:lpstr>INNER JOIN</vt:lpstr>
      <vt:lpstr>LEFT OUTER JOIN</vt:lpstr>
      <vt:lpstr>RIGHT OUTER JOIN</vt:lpstr>
      <vt:lpstr>FULL OUTER JOIN</vt:lpstr>
      <vt:lpstr>SARCINI</vt:lpstr>
      <vt:lpstr>SARCINI</vt:lpstr>
      <vt:lpstr>SARCINI</vt:lpstr>
      <vt:lpstr>SARCINI</vt:lpstr>
      <vt:lpstr>SARCINI</vt:lpstr>
      <vt:lpstr>SARCINI</vt:lpstr>
      <vt:lpstr>SARCINI</vt:lpstr>
      <vt:lpstr>REMARCĂ</vt:lpstr>
      <vt:lpstr>REMARCĂ</vt:lpstr>
      <vt:lpstr>REMARCĂ</vt:lpstr>
      <vt:lpstr>Limbajul SQL</vt:lpstr>
      <vt:lpstr>Limbajul SQL</vt:lpstr>
      <vt:lpstr>Limbajul SQL: DML</vt:lpstr>
      <vt:lpstr>Limbajul SQL: DML</vt:lpstr>
      <vt:lpstr>PowerPoint Presentation</vt:lpstr>
      <vt:lpstr>Limbajul SQL: DDL</vt:lpstr>
      <vt:lpstr>PowerPoint Presentation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PowerPoint Presentation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  <vt:lpstr>Limbajul SQL: DDL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Prezentarea calculatorului</dc:title>
  <dc:creator>andrei313</dc:creator>
  <cp:lastModifiedBy>Admin</cp:lastModifiedBy>
  <cp:revision>11</cp:revision>
  <dcterms:created xsi:type="dcterms:W3CDTF">2021-11-01T21:14:25Z</dcterms:created>
  <dcterms:modified xsi:type="dcterms:W3CDTF">2023-12-13T07:36:50Z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2021-11-01T00:00:00Z</vt:filetime>
  </property>
</Properties>
</file>